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64" r:id="rId3"/>
    <p:sldId id="267" r:id="rId4"/>
    <p:sldId id="257" r:id="rId5"/>
    <p:sldId id="269" r:id="rId6"/>
    <p:sldId id="270" r:id="rId7"/>
    <p:sldId id="271" r:id="rId8"/>
    <p:sldId id="272" r:id="rId9"/>
    <p:sldId id="273" r:id="rId10"/>
    <p:sldId id="274" r:id="rId11"/>
    <p:sldId id="277" r:id="rId12"/>
    <p:sldId id="279" r:id="rId13"/>
    <p:sldId id="280" r:id="rId14"/>
    <p:sldId id="281" r:id="rId15"/>
    <p:sldId id="275" r:id="rId16"/>
    <p:sldId id="282" r:id="rId17"/>
    <p:sldId id="283" r:id="rId18"/>
    <p:sldId id="278" r:id="rId19"/>
    <p:sldId id="284" r:id="rId20"/>
    <p:sldId id="285" r:id="rId21"/>
    <p:sldId id="276" r:id="rId22"/>
    <p:sldId id="287" r:id="rId23"/>
    <p:sldId id="292" r:id="rId24"/>
    <p:sldId id="286" r:id="rId25"/>
    <p:sldId id="291" r:id="rId26"/>
    <p:sldId id="288"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1" d="100"/>
          <a:sy n="81" d="100"/>
        </p:scale>
        <p:origin x="1502" y="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4A8B83FB-9D59-4A56-878B-C27E170CBEBF}" type="datetime1">
              <a:rPr lang="en-US" altLang="en-US"/>
              <a:pPr/>
              <a:t>4/1/2023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7CA76D3-A071-4337-914A-39CB89062A1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Led by poet André Breton, Surrealism began in Paris in 1924, and was active through World War II. Influenced by Sigmund Freud</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writings on psychology, this literary, intellectual, and artistic movement was interested in how the irrational unconscious mind could move beyond the constraints of the rational world.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Breton</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critics often referred to him sarcastically as the </a:t>
            </a:r>
            <a:r>
              <a:rPr lang="ja-JP" altLang="en-US" smtClean="0">
                <a:ea typeface="ＭＳ Ｐゴシック" panose="020B0600070205080204" pitchFamily="34" charset="-128"/>
              </a:rPr>
              <a:t>“</a:t>
            </a:r>
            <a:r>
              <a:rPr lang="en-US" altLang="ja-JP" smtClean="0">
                <a:ea typeface="ＭＳ Ｐゴシック" panose="020B0600070205080204" pitchFamily="34" charset="-128"/>
              </a:rPr>
              <a:t>Pope</a:t>
            </a:r>
            <a:r>
              <a:rPr lang="ja-JP" altLang="en-US" smtClean="0">
                <a:ea typeface="ＭＳ Ｐゴシック" panose="020B0600070205080204" pitchFamily="34" charset="-128"/>
              </a:rPr>
              <a:t>”</a:t>
            </a:r>
            <a:r>
              <a:rPr lang="en-US" altLang="ja-JP" smtClean="0">
                <a:ea typeface="ＭＳ Ｐゴシック" panose="020B0600070205080204" pitchFamily="34" charset="-128"/>
              </a:rPr>
              <a:t> of Surrealism. He had a strong hold on the group and those who disagreed with his views were often pushed out of the inner circle.</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spcBef>
                <a:spcPct val="5000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Man Ray.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André Breton. </a:t>
            </a:r>
            <a:r>
              <a:rPr lang="en-US" altLang="en-US" smtClean="0">
                <a:latin typeface="Arial" panose="020B0604020202020204" pitchFamily="34" charset="0"/>
                <a:ea typeface="ＭＳ Ｐゴシック" panose="020B0600070205080204" pitchFamily="34" charset="-128"/>
                <a:cs typeface="Arial" panose="020B0604020202020204" pitchFamily="34" charset="0"/>
              </a:rPr>
              <a:t>1931</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Gelatin silver print (solarized)</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11 1/2 x 8 3/4" (29.2 x 22.3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Gift of James Thrall Soby</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Man Ray Trust / Artists Rights Society (ARS), New York / ADAGP, Paris</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92.1941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0EF7EC-44ED-49BE-9191-712A42B82C5F}"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r>
              <a:rPr lang="en-US" altLang="en-US" smtClean="0">
                <a:ea typeface="ＭＳ Ｐゴシック" panose="020B0600070205080204" pitchFamily="34" charset="-128"/>
              </a:rPr>
              <a:t>Oppenheim, Man Ray, and Cornell transformed everyday objects into Surrealist assemblages. Ask your students to think about the three artworks they’ve seen thus far and discuss the similarities and differences between these artists’ transformation of everyday objects.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Joseph Cornell. </a:t>
            </a:r>
            <a:r>
              <a:rPr lang="en-US" altLang="en-US" i="1" smtClean="0">
                <a:ea typeface="ＭＳ Ｐゴシック" panose="020B0600070205080204" pitchFamily="34" charset="-128"/>
              </a:rPr>
              <a:t>Taglioni's Jewel Casket. </a:t>
            </a:r>
            <a:r>
              <a:rPr lang="en-US" altLang="en-US" smtClean="0">
                <a:ea typeface="ＭＳ Ｐゴシック" panose="020B0600070205080204" pitchFamily="34" charset="-128"/>
              </a:rPr>
              <a:t>1940. </a:t>
            </a:r>
          </a:p>
          <a:p>
            <a:pPr eaLnBrk="1" hangingPunct="1"/>
            <a:r>
              <a:rPr lang="en-US" altLang="en-US" smtClean="0">
                <a:ea typeface="ＭＳ Ｐゴシック" panose="020B0600070205080204" pitchFamily="34" charset="-128"/>
              </a:rPr>
              <a:t>Wood box covered with velvet containing three rows of four glass cubes resting in slots on blue glass, glass necklace, jewelry fragments, and red, blue, and clear glass chips</a:t>
            </a:r>
          </a:p>
          <a:p>
            <a:pPr eaLnBrk="1" hangingPunct="1"/>
            <a:r>
              <a:rPr lang="en-US" altLang="en-US" smtClean="0">
                <a:ea typeface="ＭＳ Ｐゴシック" panose="020B0600070205080204" pitchFamily="34" charset="-128"/>
              </a:rPr>
              <a:t>4 3/4 x 11 7/8 x 8 1/4" (12 x 30.2 x 21 cm)</a:t>
            </a:r>
          </a:p>
          <a:p>
            <a:pPr eaLnBrk="1" hangingPunct="1"/>
            <a:r>
              <a:rPr lang="en-US" altLang="en-US" smtClean="0">
                <a:ea typeface="ＭＳ Ｐゴシック" panose="020B0600070205080204" pitchFamily="34" charset="-128"/>
              </a:rPr>
              <a:t>Gift of James Thrall Soby</a:t>
            </a:r>
          </a:p>
          <a:p>
            <a:r>
              <a:rPr lang="en-US" altLang="en-US" smtClean="0">
                <a:ea typeface="ＭＳ Ｐゴシック" panose="020B0600070205080204" pitchFamily="34" charset="-128"/>
              </a:rPr>
              <a:t>474.1953</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1C7680-A6F6-47A1-A477-BD6D6649C63F}"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lnSpc>
                <a:spcPct val="90000"/>
              </a:lnSpc>
              <a:spcBef>
                <a:spcPct val="0"/>
              </a:spcBef>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Palace at 4 A.M.</a:t>
            </a:r>
            <a:r>
              <a:rPr lang="en-US" altLang="en-US" smtClean="0">
                <a:latin typeface="Arial" panose="020B0604020202020204" pitchFamily="34" charset="0"/>
                <a:ea typeface="ＭＳ Ｐゴシック" panose="020B0600070205080204" pitchFamily="34" charset="-128"/>
                <a:cs typeface="Arial" panose="020B0604020202020204" pitchFamily="34" charset="0"/>
              </a:rPr>
              <a:t>, with its spindly wood scaffolding, sheet of glass, and delicate skeletal structure is a vertical, immaterial drawing in space. In 1933, Giacometti wrote that the scenes in this and other sculptures came to him “entirely completed,” and that he tried to reproduce these visions “in space without changing anything”. </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Alberto Giacometti.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Palace at 4 a.m.</a:t>
            </a:r>
            <a:r>
              <a:rPr lang="en-US" altLang="en-US" smtClean="0">
                <a:latin typeface="Arial" panose="020B0604020202020204" pitchFamily="34" charset="0"/>
                <a:ea typeface="ＭＳ Ｐゴシック" panose="020B0600070205080204" pitchFamily="34" charset="-128"/>
                <a:cs typeface="Arial" panose="020B0604020202020204" pitchFamily="34" charset="0"/>
              </a:rPr>
              <a:t> 1932.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Wood, glass, wire, and string, 25 x 28 1/4 x 15 3/4" (63.5 x 71.8 x 40 cm). Purchase</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90.1936</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447FA2-F1ED-4AFA-8E26-6383D77FEE68}"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Beginning in the early 1930s, many Surrealists turned to object-making with particular vigor. Many of these photographs, objects, and sculptures had an insistently erotic dimension, and featured vaguely life-like biomorphic forms, and isolated body parts. </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Surrealists shocked viewers by breaking taboos long established in polite society. Surrealist bodies are often mutilated, dismembered, disturbingly positioned or distorted. </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This plate is one in a series of photographs published in the Surrealist publication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Minotaure </a:t>
            </a:r>
            <a:r>
              <a:rPr lang="en-US" altLang="en-US" smtClean="0">
                <a:latin typeface="Arial" panose="020B0604020202020204" pitchFamily="34" charset="0"/>
                <a:ea typeface="ＭＳ Ｐゴシック" panose="020B0600070205080204" pitchFamily="34" charset="-128"/>
                <a:cs typeface="Arial" panose="020B0604020202020204" pitchFamily="34" charset="0"/>
              </a:rPr>
              <a:t>in 1934. The series depicts a female mannequin,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La Poupée</a:t>
            </a:r>
            <a:r>
              <a:rPr lang="en-US" altLang="en-US" smtClean="0">
                <a:latin typeface="Arial" panose="020B0604020202020204" pitchFamily="34" charset="0"/>
                <a:ea typeface="ＭＳ Ｐゴシック" panose="020B0600070205080204" pitchFamily="34" charset="-128"/>
                <a:cs typeface="Arial" panose="020B0604020202020204" pitchFamily="34" charset="0"/>
              </a:rPr>
              <a:t> in various stages of construction, from wood and metal skeleton to the fleshy plaster and papier-mâché shell. A system of ball joints allowed Bellmer to dismantle and reassemble the doll in many combinations. The erotic theme of the doll was a lifetime obsession for Bellmer.  </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Bellmer began creating and photographing these disturbing dolls in 1933, the year Adolf Hitler assumed power in Germany. Many have interpreted them as acts of political defiance against the Aryan ideals and social norms promoted by the Nazis, whom he openly opposed, and expressions of the personal outrage he felt towards his father, who had joined the Nazi party. </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Hans Bellmer.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Plate from La Poupée. </a:t>
            </a:r>
            <a:r>
              <a:rPr lang="en-US" altLang="en-US" smtClean="0">
                <a:latin typeface="Arial" panose="020B0604020202020204" pitchFamily="34" charset="0"/>
                <a:ea typeface="ＭＳ Ｐゴシック" panose="020B0600070205080204" pitchFamily="34" charset="-128"/>
                <a:cs typeface="Arial" panose="020B0604020202020204" pitchFamily="34" charset="0"/>
              </a:rPr>
              <a:t>1936.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Gelatin silver print. 4 5/8 x 3" (11.7 x 7.6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Purchase</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9.1994.8</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1E76D7-AA39-4616-82FE-6270D9F24B88}"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r>
              <a:rPr lang="en-US" altLang="en-US" smtClean="0">
                <a:ea typeface="ＭＳ Ｐゴシック" panose="020B0600070205080204" pitchFamily="34" charset="-128"/>
              </a:rPr>
              <a:t>With zippers for eyes and a filmstrip collar around its neck, this figure composes an anxious portrait, but its tactile surface of black cloth, red velvet, and zippers for eyes is charged with the eroticism of imagined touch. </a:t>
            </a:r>
          </a:p>
          <a:p>
            <a:pPr eaLnBrk="1" hangingPunct="1"/>
            <a:r>
              <a:rPr lang="en-US" altLang="en-US" smtClean="0">
                <a:ea typeface="ＭＳ Ｐゴシック" panose="020B0600070205080204" pitchFamily="34" charset="-128"/>
              </a:rPr>
              <a:t/>
            </a:r>
            <a:br>
              <a:rPr lang="en-US" altLang="en-US" smtClean="0">
                <a:ea typeface="ＭＳ Ｐゴシック" panose="020B0600070205080204" pitchFamily="34" charset="-128"/>
              </a:rPr>
            </a:br>
            <a:r>
              <a:rPr lang="en-US" altLang="en-US" smtClean="0">
                <a:ea typeface="ＭＳ Ｐゴシック" panose="020B0600070205080204" pitchFamily="34" charset="-128"/>
              </a:rPr>
              <a:t>Marcel Jean. </a:t>
            </a:r>
            <a:r>
              <a:rPr lang="en-US" altLang="en-US" i="1" smtClean="0">
                <a:ea typeface="ＭＳ Ｐゴシック" panose="020B0600070205080204" pitchFamily="34" charset="-128"/>
              </a:rPr>
              <a:t>Specter of the Gardenia</a:t>
            </a:r>
            <a:r>
              <a:rPr lang="en-US" altLang="en-US" smtClean="0">
                <a:ea typeface="ＭＳ Ｐゴシック" panose="020B0600070205080204" pitchFamily="34" charset="-128"/>
              </a:rPr>
              <a:t>. 1936.</a:t>
            </a:r>
          </a:p>
          <a:p>
            <a:pPr eaLnBrk="1" hangingPunct="1"/>
            <a:r>
              <a:rPr lang="en-US" altLang="en-US" smtClean="0">
                <a:ea typeface="ＭＳ Ｐゴシック" panose="020B0600070205080204" pitchFamily="34" charset="-128"/>
              </a:rPr>
              <a:t>Plaster head with painted black cloth, zippers, and strip of film on velvet-covered wood base.</a:t>
            </a:r>
          </a:p>
          <a:p>
            <a:pPr eaLnBrk="1" hangingPunct="1"/>
            <a:r>
              <a:rPr lang="en-US" altLang="en-US" smtClean="0">
                <a:ea typeface="ＭＳ Ｐゴシック" panose="020B0600070205080204" pitchFamily="34" charset="-128"/>
              </a:rPr>
              <a:t>13 7/8 x 7 x 9 7/8" (35 x 17.6 x 25 cm) including base 3" high x 7" diameter (7.5 x 17.6 cm)</a:t>
            </a:r>
          </a:p>
          <a:p>
            <a:pPr eaLnBrk="1" hangingPunct="1"/>
            <a:r>
              <a:rPr lang="en-US" altLang="en-US" smtClean="0">
                <a:ea typeface="ＭＳ Ｐゴシック" panose="020B0600070205080204" pitchFamily="34" charset="-128"/>
              </a:rPr>
              <a:t>D. and J. de Menil Fund</a:t>
            </a:r>
          </a:p>
          <a:p>
            <a:pPr eaLnBrk="1" hangingPunct="1"/>
            <a:r>
              <a:rPr lang="en-US" altLang="en-US" smtClean="0">
                <a:ea typeface="ＭＳ Ｐゴシック" panose="020B0600070205080204" pitchFamily="34" charset="-128"/>
              </a:rPr>
              <a:t>229.1968</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59D716-71D3-42EF-A2C3-A207B5B7E842}"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endParaRPr lang="en-US" altLang="en-US" i="1" smtClean="0">
              <a:ea typeface="ＭＳ Ｐゴシック" panose="020B0600070205080204" pitchFamily="34" charset="-128"/>
            </a:endParaRPr>
          </a:p>
          <a:p>
            <a:pPr eaLnBrk="1" hangingPunct="1"/>
            <a:r>
              <a:rPr lang="en-US" altLang="en-US" i="1" smtClean="0">
                <a:ea typeface="ＭＳ Ｐゴシック" panose="020B0600070205080204" pitchFamily="34" charset="-128"/>
              </a:rPr>
              <a:t>Retrospective Bust of a Woman</a:t>
            </a:r>
            <a:r>
              <a:rPr lang="en-US" altLang="en-US" smtClean="0">
                <a:ea typeface="ＭＳ Ｐゴシック" panose="020B0600070205080204" pitchFamily="34" charset="-128"/>
              </a:rPr>
              <a:t> not only presents a woman as an object, but explicitly as one to be consumed. A baguette crowns her head, cobs of corn dangle around her neck, and ants swarm along her forehead as if gathering crumbs. </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The genesis of this work was his discovery of an inkwell featuring the praying couple from Jean-Francois Millet's painting </a:t>
            </a:r>
            <a:r>
              <a:rPr lang="en-US" altLang="en-US" i="1" smtClean="0">
                <a:ea typeface="ＭＳ Ｐゴシック" panose="020B0600070205080204" pitchFamily="34" charset="-128"/>
              </a:rPr>
              <a:t>The Angelus </a:t>
            </a:r>
            <a:r>
              <a:rPr lang="en-US" altLang="en-US" smtClean="0">
                <a:ea typeface="ＭＳ Ｐゴシック" panose="020B0600070205080204" pitchFamily="34" charset="-128"/>
              </a:rPr>
              <a:t>(1857–59) . He embedded the inkwell in a loaf of bread and placed them both on the bust of a woman. The necklace is a strip of repeating images from a zoetrope, a pre-cinematic toy that provides the illusion of movement as it rotates.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Salvador Dalí. </a:t>
            </a:r>
            <a:r>
              <a:rPr lang="en-US" altLang="en-US" i="1" smtClean="0">
                <a:ea typeface="ＭＳ Ｐゴシック" panose="020B0600070205080204" pitchFamily="34" charset="-128"/>
              </a:rPr>
              <a:t>Retrospective Bust of a Woman</a:t>
            </a:r>
            <a:r>
              <a:rPr lang="en-US" altLang="en-US" smtClean="0">
                <a:ea typeface="ＭＳ Ｐゴシック" panose="020B0600070205080204" pitchFamily="34" charset="-128"/>
              </a:rPr>
              <a:t>. 1933 (some elements reconstructed 1970)</a:t>
            </a:r>
          </a:p>
          <a:p>
            <a:pPr eaLnBrk="1" hangingPunct="1"/>
            <a:r>
              <a:rPr lang="en-US" altLang="en-US" smtClean="0">
                <a:ea typeface="ＭＳ Ｐゴシック" panose="020B0600070205080204" pitchFamily="34" charset="-128"/>
              </a:rPr>
              <a:t>Painted porcelain, bread, corn, feathers, paint on paper, beads, ink stand, sand, and two pens</a:t>
            </a:r>
          </a:p>
          <a:p>
            <a:pPr eaLnBrk="1" hangingPunct="1"/>
            <a:r>
              <a:rPr lang="en-US" altLang="en-US" smtClean="0">
                <a:ea typeface="ＭＳ Ｐゴシック" panose="020B0600070205080204" pitchFamily="34" charset="-128"/>
              </a:rPr>
              <a:t>29 x 27 1/4 x 12 5/8" (73.9 x 69.2 x 32 cm)</a:t>
            </a:r>
          </a:p>
          <a:p>
            <a:pPr eaLnBrk="1" hangingPunct="1"/>
            <a:r>
              <a:rPr lang="en-US" altLang="en-US" smtClean="0">
                <a:ea typeface="ＭＳ Ｐゴシック" panose="020B0600070205080204" pitchFamily="34" charset="-128"/>
              </a:rPr>
              <a:t>Acquired through the Lillie P. Bliss Bequest and gift of Philip Johnson (both by exchange)</a:t>
            </a:r>
          </a:p>
          <a:p>
            <a:pPr eaLnBrk="1" hangingPunct="1"/>
            <a:r>
              <a:rPr lang="en-US" altLang="en-US" smtClean="0">
                <a:ea typeface="ＭＳ Ｐゴシック" panose="020B0600070205080204" pitchFamily="34" charset="-128"/>
              </a:rPr>
              <a:t>© 2011 Salvador Dalí, Gala-Salvador Dalí Foundation / Artists Rights Society (ARS), New York</a:t>
            </a:r>
          </a:p>
          <a:p>
            <a:r>
              <a:rPr lang="en-US" altLang="en-US" smtClean="0">
                <a:ea typeface="ＭＳ Ｐゴシック" panose="020B0600070205080204" pitchFamily="34" charset="-128"/>
              </a:rPr>
              <a:t>301.1992</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E15A39E-BAB1-47A1-B1D2-7A5489278D00}"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The title of this sculpture identifies its two spherical shapes as navels and the larger, upturned form as a bell. The navel was one of Arp's signature motifs—it resonated with him as a symbol of birth, growth, and fertility. In his work it can resemble an egg, a seed, a womb, and as paired here, breasts. As Arp explained, "It's the first thing that exists, the beginning." He connected human life not only with the cycles of nature, but also with the act of artistic creation. The year he made this work Arp declared, "Art is a fruit that grows in man like a fruit on a plant or a child in its mother's womb."</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Jean (Hans) Arp.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Bell and Navels</a:t>
            </a:r>
            <a:r>
              <a:rPr lang="en-US" altLang="en-US" smtClean="0">
                <a:latin typeface="Arial" panose="020B0604020202020204" pitchFamily="34" charset="0"/>
                <a:ea typeface="ＭＳ Ｐゴシック" panose="020B0600070205080204" pitchFamily="34" charset="-128"/>
                <a:cs typeface="Arial" panose="020B0604020202020204" pitchFamily="34" charset="0"/>
              </a:rPr>
              <a:t>. 1931.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Painted wood. 10" (25.4 cm) high; 1 5/8" (4.2 cm) high x 19 3/8" (49.3 cm) diameter, including wood base. </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Kay Sage Tanguy Fund</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VG Bild-Kunst, Bonn</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219.1968</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F0D9572-654A-4FB8-8531-1462BA57B58C}" type="slidenum">
              <a:rPr lang="en-US" altLang="en-US" sz="1200">
                <a:latin typeface="Calibri" panose="020F0502020204030204" pitchFamily="34" charset="0"/>
              </a:rPr>
              <a:pPr eaLnBrk="1" hangingPunct="1"/>
              <a:t>19</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rPr>
              <a:t>Frustrated desires are a common theme in Magritte’s work. Here, a barrier of fabric prevents the intimate embrace of two lovers, transforming an act of passion into isolation and frustration. Some have interpreted this work as a metaphor for the saying “love is blind”—the inability to fully perceive, acknowledge, or entirely unveil the true natures of even our most intimate companions. </a:t>
            </a:r>
          </a:p>
          <a:p>
            <a:pPr eaLnBrk="1" hangingPunct="1"/>
            <a:r>
              <a:rPr lang="en-US" altLang="en-US" smtClean="0">
                <a:ea typeface="ＭＳ Ｐゴシック" panose="020B0600070205080204" pitchFamily="34" charset="-128"/>
              </a:rPr>
              <a:t> </a:t>
            </a:r>
          </a:p>
          <a:p>
            <a:pPr eaLnBrk="1" hangingPunct="1"/>
            <a:r>
              <a:rPr lang="en-US" altLang="en-US" smtClean="0">
                <a:ea typeface="ＭＳ Ｐゴシック" panose="020B0600070205080204" pitchFamily="34" charset="-128"/>
              </a:rPr>
              <a:t>Magritte was fourteen when his mother committed suicide by drowning. He witnessed her body being pulled from the water, her nightgown wrapped around her face. Most of the faces in Magritte’s paintings are blank and expressionless and many of the figures’ heads, like those in </a:t>
            </a:r>
            <a:r>
              <a:rPr lang="en-US" altLang="en-US" i="1" smtClean="0">
                <a:ea typeface="ＭＳ Ｐゴシック" panose="020B0600070205080204" pitchFamily="34" charset="-128"/>
              </a:rPr>
              <a:t>The Lovers</a:t>
            </a:r>
            <a:r>
              <a:rPr lang="en-US" altLang="en-US" smtClean="0">
                <a:ea typeface="ＭＳ Ｐゴシック" panose="020B0600070205080204" pitchFamily="34" charset="-128"/>
              </a:rPr>
              <a:t>, are covered in cloth.</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cs typeface="Arial" panose="020B0604020202020204" pitchFamily="34" charset="0"/>
              </a:rPr>
              <a:t>René Magritte. </a:t>
            </a:r>
            <a:r>
              <a:rPr lang="en-US" altLang="en-US" i="1" smtClean="0">
                <a:ea typeface="ＭＳ Ｐゴシック" panose="020B0600070205080204" pitchFamily="34" charset="-128"/>
                <a:cs typeface="Arial" panose="020B0604020202020204" pitchFamily="34" charset="0"/>
              </a:rPr>
              <a:t>The Lovers. </a:t>
            </a:r>
            <a:r>
              <a:rPr lang="en-US" altLang="en-US" smtClean="0">
                <a:ea typeface="ＭＳ Ｐゴシック" panose="020B0600070205080204" pitchFamily="34" charset="-128"/>
                <a:cs typeface="Arial" panose="020B0604020202020204" pitchFamily="34" charset="0"/>
              </a:rPr>
              <a:t>Le Perreux-sur-Marne, 1928. </a:t>
            </a:r>
          </a:p>
          <a:p>
            <a:pPr eaLnBrk="1" hangingPunct="1"/>
            <a:r>
              <a:rPr lang="en-US" altLang="en-US" smtClean="0">
                <a:ea typeface="ＭＳ Ｐゴシック" panose="020B0600070205080204" pitchFamily="34" charset="-128"/>
                <a:cs typeface="Arial" panose="020B0604020202020204" pitchFamily="34" charset="0"/>
              </a:rPr>
              <a:t>Oil on canvas. 21 3/8 x 28 7/8" (54 x 73.4 cm)</a:t>
            </a:r>
          </a:p>
          <a:p>
            <a:pPr eaLnBrk="1" hangingPunct="1"/>
            <a:r>
              <a:rPr lang="en-US" altLang="en-US" smtClean="0">
                <a:ea typeface="ＭＳ Ｐゴシック" panose="020B0600070205080204" pitchFamily="34" charset="-128"/>
                <a:cs typeface="Arial" panose="020B0604020202020204" pitchFamily="34" charset="0"/>
              </a:rPr>
              <a:t>Gift of Richard S. Zeisler. </a:t>
            </a:r>
            <a:endParaRPr lang="en-US" altLang="en-US" smtClean="0">
              <a:ea typeface="ＭＳ Ｐゴシック" panose="020B0600070205080204" pitchFamily="34" charset="-128"/>
            </a:endParaRPr>
          </a:p>
          <a:p>
            <a:r>
              <a:rPr lang="en-US" altLang="en-US" smtClean="0">
                <a:ea typeface="ＭＳ Ｐゴシック" panose="020B0600070205080204" pitchFamily="34" charset="-128"/>
                <a:cs typeface="Arial" panose="020B0604020202020204" pitchFamily="34" charset="0"/>
              </a:rPr>
              <a:t>© 2011 C. Herscovici, Brussels / Artists Rights Society (ARS), New York</a:t>
            </a:r>
            <a:endParaRPr lang="en-US" altLang="en-US" smtClean="0">
              <a:ea typeface="ＭＳ Ｐゴシック" panose="020B0600070205080204" pitchFamily="34" charset="-128"/>
            </a:endParaRPr>
          </a:p>
          <a:p>
            <a:r>
              <a:rPr lang="en-US" altLang="en-US" smtClean="0">
                <a:ea typeface="ＭＳ Ｐゴシック" panose="020B0600070205080204" pitchFamily="34" charset="-128"/>
                <a:cs typeface="Arial" panose="020B0604020202020204" pitchFamily="34" charset="0"/>
              </a:rPr>
              <a:t>530.1998</a:t>
            </a:r>
            <a:endParaRPr lang="en-US" altLang="en-US" smtClean="0">
              <a:ea typeface="ＭＳ Ｐゴシック" panose="020B0600070205080204"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23A6612-5490-4B52-80C1-54B29945CCCD}" type="slidenum">
              <a:rPr lang="en-US" altLang="en-US" sz="1200">
                <a:latin typeface="Calibri" panose="020F0502020204030204" pitchFamily="34" charset="0"/>
              </a:rPr>
              <a:pPr eaLnBrk="1" hangingPunct="1"/>
              <a:t>20</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Ask your students to define “landscape” (a work of art whose primary focus is natural scenery). Ask your students why the painting might be considered a landscape. Ask them if they can identify natural or organic imagery in this, and in all other works in this section. </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Call out five words that describe the place depicted in this painting. Explain your word choices using visual evidence from the work. </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Locate the title figure, the hunter, in this painting (it</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s the stick figure, with the mustachioed, triangle head, smoking a pipe). Find other parts of his body, like his heart (which shoots flame), his eye, his ear. This figure, also found in other paintings by Miró, is considered a self-portrait.</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Pick out other iconography in this painting. For example, there</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s a large beige circle, a cross section of a trunk of a carob tree that sprouts a leaf, and a giant eye bisected by the horizon line. Miró placed the word </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Sard</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 (short for Sardana, the national dance of Catalonia) in the bottom right corner of the painting.</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Joan Miró.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Hunter (Catalan Landscape)</a:t>
            </a:r>
            <a:r>
              <a:rPr lang="en-US" altLang="en-US" smtClean="0">
                <a:latin typeface="Arial" panose="020B0604020202020204" pitchFamily="34" charset="0"/>
                <a:ea typeface="ＭＳ Ｐゴシック" panose="020B0600070205080204" pitchFamily="34" charset="-128"/>
                <a:cs typeface="Arial" panose="020B0604020202020204" pitchFamily="34" charset="0"/>
              </a:rPr>
              <a:t>. Montroig, July 1923-winter 1924.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Oil on canvas. 25 1/2 x 39 1/2" (64.8 x 100.3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Purchase</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Successió Miró / Artists Rights Society (ARS), New York / ADAGP, Paris</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95.1936</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187A7D0-BDB3-42FC-9979-43D0BF65C37F}"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What is your definition of a landscape? Do you think this painting qualifies as a landscape? Why or why not? Can you identify natural or organic  imagery in this painting? Write down five words that describe the place depicted in this painting.</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Which elements in this painting come strictly from nature? Which elements might come from Dali</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s imagination? Are there elements that straddle the line between natural and imaginary?</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Dalí was very interested in Sigmund Freud</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s writings on psychology. An Austrian psychologist writing in the late-nineteenth and early-twentieth century, Freud revolutionized the way people think about the mind with his theory of the unconscious. The unconscious is the part of the psyche that thinks and feels without the person being aware of those thoughts and</a:t>
            </a: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feelings. According to Freud, dreams are coded messages from the unconscious, and Surrealist artists were interested in what could be revealed by their dreams.</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Influenced by Freud</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s writings on dreams and the unconscious, Dalí self induced hallucinations in order to access his unconscious while creating works of art.He called this the </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paranoiac-critical method.</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 On the results of this process, he wrote,</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I am the first to be surprised and often terrified by the images I see appear upon my canvas. I register without choice and with all possible exactitude the dictates of my subconscious, my dreams. . . .</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 </a:t>
            </a:r>
          </a:p>
          <a:p>
            <a:pPr eaLnBrk="1" hangingPunct="1">
              <a:lnSpc>
                <a:spcPct val="90000"/>
              </a:lnSpc>
              <a:spcBef>
                <a:spcPct val="0"/>
              </a:spcBef>
            </a:pPr>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Although he claimed to be surprised by the images, Dalí rendered them with meticulous precision, creating</a:t>
            </a:r>
          </a:p>
          <a:p>
            <a:pPr eaLnBrk="1" hangingPunct="1">
              <a:lnSpc>
                <a:spcPct val="90000"/>
              </a:lnSpc>
              <a:spcBef>
                <a:spcPct val="0"/>
              </a:spcBef>
            </a:pPr>
            <a:r>
              <a:rPr lang="en-US" altLang="en-US" smtClean="0">
                <a:latin typeface="Arial" panose="020B0604020202020204" pitchFamily="34" charset="0"/>
                <a:ea typeface="ＭＳ Ｐゴシック" panose="020B0600070205080204" pitchFamily="34" charset="-128"/>
                <a:cs typeface="Arial" panose="020B0604020202020204" pitchFamily="34" charset="0"/>
              </a:rPr>
              <a:t>the illusion that these places could exist in the real world. Dalí, in his typically ironic way, once said of himself,</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ja-JP" smtClean="0">
                <a:latin typeface="Arial" panose="020B0604020202020204" pitchFamily="34" charset="0"/>
                <a:ea typeface="ＭＳ Ｐゴシック" panose="020B0600070205080204" pitchFamily="34" charset="-128"/>
                <a:cs typeface="Arial" panose="020B0604020202020204" pitchFamily="34" charset="0"/>
              </a:rPr>
              <a:t>The only difference between a madman and me is that I am not mad.</a:t>
            </a:r>
            <a:r>
              <a:rPr lang="ja-JP" altLang="en-US" smtClean="0">
                <a:latin typeface="Arial" panose="020B0604020202020204" pitchFamily="34" charset="0"/>
                <a:ea typeface="ＭＳ Ｐゴシック" panose="020B0600070205080204" pitchFamily="34" charset="-128"/>
                <a:cs typeface="Arial" panose="020B0604020202020204" pitchFamily="34" charset="0"/>
              </a:rPr>
              <a:t>”</a:t>
            </a:r>
            <a:endParaRPr lang="en-US" altLang="ja-JP" smtClean="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Salvador Dalí.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Persistence of Memory</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1931.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Oil on canvas. 9 1/2 x 13" (24.1 x 33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Given anonymously</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Salvador Dalí, Gala-Salvador Dalí Foundation / Artists Rights Society (ARS), New York.</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162.1934</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65DD93C-095C-40BF-B32D-565A46DAE31B}" type="slidenum">
              <a:rPr lang="en-US" altLang="en-US" sz="1200">
                <a:latin typeface="Calibri" panose="020F0502020204030204" pitchFamily="34" charset="0"/>
              </a:rPr>
              <a:pPr eaLnBrk="1" hangingPunct="1"/>
              <a:t>23</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Salvador Dalí.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Persistence of Memory</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1931.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Oil on canvas. 9 1/2 x 13" (24.1 x 33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Given anonymously</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Salvador Dalí, Gala-Salvador Dalí Foundation / Artists Rights Society (ARS), New York.</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162.1934</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6A70D7E-3DA1-4350-AC07-16371E2CB2B6}"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Loplop is the name of artist Max Ernst</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alter ego, a birdlike character featured in many prints, collages and paintings by artist Max Ernst.  Loplop first appeared in Ernst's collage novels in the role of a narrator and commentator. In this collage, Ernst introduces a number of artists in the Surrealist circle, including leader André Breton, Man Ray, Salvador Dalí, Marcel Duchamp and others.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Max Ernst.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Loplop Introduces Members of the Surrealist Group</a:t>
            </a:r>
            <a:r>
              <a:rPr lang="en-US" altLang="en-US" smtClean="0">
                <a:latin typeface="Arial" panose="020B0604020202020204" pitchFamily="34" charset="0"/>
                <a:ea typeface="ＭＳ Ｐゴシック" panose="020B0600070205080204" pitchFamily="34" charset="-128"/>
                <a:cs typeface="Arial" panose="020B0604020202020204" pitchFamily="34" charset="0"/>
              </a:rPr>
              <a:t>. 1931. Cut-and-pasted gelatin silver prints, cut-and-pasted printed paper, pencil, and pencil frottage</a:t>
            </a:r>
          </a:p>
          <a:p>
            <a:pPr eaLnBrk="1" hangingPunct="1">
              <a:lnSpc>
                <a:spcPct val="8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on paper, 19 3/4 x 13 1/4" (50.1 x 33.6 cm). Purchase. </a:t>
            </a:r>
          </a:p>
          <a:p>
            <a:pPr eaLnBrk="1" hangingPunct="1">
              <a:lnSpc>
                <a:spcPct val="8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a:t>
            </a:r>
          </a:p>
          <a:p>
            <a:pPr eaLnBrk="1" hangingPunct="1">
              <a:lnSpc>
                <a:spcPct val="80000"/>
              </a:lnSpc>
            </a:pPr>
            <a:r>
              <a:rPr lang="en-US" altLang="en-US" smtClean="0">
                <a:latin typeface="Arial" panose="020B0604020202020204" pitchFamily="34" charset="0"/>
                <a:ea typeface="ＭＳ Ｐゴシック" panose="020B0600070205080204" pitchFamily="34" charset="-128"/>
                <a:cs typeface="Arial" panose="020B0604020202020204" pitchFamily="34" charset="0"/>
              </a:rPr>
              <a:t>267.1935</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ED0DAC-B56C-47A6-87D5-7FC81231072A}"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Does knowing the title of this work, </a:t>
            </a:r>
            <a:r>
              <a:rPr lang="en-US" altLang="en-US" i="1" smtClean="0">
                <a:ea typeface="ＭＳ Ｐゴシック" panose="020B0600070205080204" pitchFamily="34" charset="-128"/>
              </a:rPr>
              <a:t>Two Children Are Threatened by a Nightingale, </a:t>
            </a:r>
            <a:r>
              <a:rPr lang="en-US" altLang="en-US" smtClean="0">
                <a:ea typeface="ＭＳ Ｐゴシック" panose="020B0600070205080204" pitchFamily="34" charset="-128"/>
              </a:rPr>
              <a:t>change what you think of this painting? There are more than two figures in this work, can you tell which figures are the two children? Who might the other figures be?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Why do you think Ernst combined three-dimensional objects with his painting? Why do you think Ernst extended the painting to the inner edge of the frame? Might this relate to the artist</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interest in dreams?</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Max Ernst.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Two Children Are Threatened by a Nightingale</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1924.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Oil on wood with painted wood elements and frame. 27 1/2 x 22 1/2 x 4 1/2" (69.8 x 57.1 x 11.4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Purchase</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256.1937</a:t>
            </a:r>
          </a:p>
          <a:p>
            <a:pPr eaLnBrk="1" hangingPunct="1">
              <a:spcBef>
                <a:spcPct val="0"/>
              </a:spcBef>
            </a:pPr>
            <a:endParaRPr lang="en-US" altLang="en-US" smtClean="0">
              <a:latin typeface="Verdana" panose="020B0604030504040204" pitchFamily="34" charset="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BDC689-4540-4866-A96D-37B7B8C87B69}"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Arial" panose="020B0604020202020204" pitchFamily="34" charset="0"/>
                <a:ea typeface="ＭＳ Ｐゴシック" panose="020B0600070205080204" pitchFamily="34" charset="-128"/>
                <a:cs typeface="Arial" panose="020B0604020202020204" pitchFamily="34" charset="0"/>
              </a:rPr>
              <a:t>Share this information with your students:  </a:t>
            </a:r>
          </a:p>
          <a:p>
            <a:pPr eaLnBrk="1" hangingPunct="1"/>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Max Ernst.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Two Children Are Threatened by a Nightingale</a:t>
            </a:r>
            <a:r>
              <a:rPr lang="en-US" altLang="en-US" b="1"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mtClean="0">
                <a:latin typeface="Arial" panose="020B0604020202020204" pitchFamily="34" charset="0"/>
                <a:ea typeface="ＭＳ Ｐゴシック" panose="020B0600070205080204" pitchFamily="34" charset="-128"/>
                <a:cs typeface="Arial" panose="020B0604020202020204" pitchFamily="34" charset="0"/>
              </a:rPr>
              <a:t>1924.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Oil on wood with painted wood elements and frame. 27 1/2 x 22 1/2 x 4 1/2" (69.8 x 57.1 x 11.4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Purchase</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256.1937</a:t>
            </a:r>
          </a:p>
          <a:p>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86658E-711C-4918-88F7-ABEB872B7A0A}"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lnSpc>
                <a:spcPct val="90000"/>
              </a:lnSpc>
            </a:pPr>
            <a:r>
              <a:rPr lang="en-US" altLang="en-US" smtClean="0">
                <a:ea typeface="ＭＳ Ｐゴシック" panose="020B0600070205080204" pitchFamily="34" charset="-128"/>
              </a:rPr>
              <a:t>Freud and other psychoanalysts used a variety of techniques to excavate the subconscious thoughts of their patients. The Surrealists borrowed many of the same techniques to stimulate their writing and art, with the belief that the creativity that came from deep within a person’s subconscious could be more powerful and authentic than any product of conscious thought. </a:t>
            </a:r>
          </a:p>
          <a:p>
            <a:pPr eaLnBrk="1" hangingPunct="1">
              <a:lnSpc>
                <a:spcPct val="90000"/>
              </a:lnSpc>
            </a:pPr>
            <a:r>
              <a:rPr lang="en-US" altLang="en-US" smtClean="0">
                <a:ea typeface="ＭＳ Ｐゴシック" panose="020B0600070205080204" pitchFamily="34" charset="-128"/>
              </a:rPr>
              <a:t> </a:t>
            </a:r>
          </a:p>
          <a:p>
            <a:pPr eaLnBrk="1" hangingPunct="1">
              <a:lnSpc>
                <a:spcPct val="90000"/>
              </a:lnSpc>
            </a:pPr>
            <a:r>
              <a:rPr lang="en-US" altLang="en-US" smtClean="0">
                <a:ea typeface="ＭＳ Ｐゴシック" panose="020B0600070205080204" pitchFamily="34" charset="-128"/>
              </a:rPr>
              <a:t>In psychology, “automatism” refers to involuntary actions and processes not under the control of the conscious mind—for example, dreaming, breathing, or a nervous tic. Automatism plays a role in Surrealists techniques such as spontaneous or automatic writing, painting, drawing; free association of images to words and text, and collaborative creation though games like “Exquisite Corpse”. </a:t>
            </a:r>
          </a:p>
          <a:p>
            <a:pPr eaLnBrk="1" hangingPunct="1">
              <a:lnSpc>
                <a:spcPct val="90000"/>
              </a:lnSpc>
            </a:pPr>
            <a:endParaRPr lang="en-US" altLang="en-US" smtClean="0">
              <a:ea typeface="ＭＳ Ｐゴシック" panose="020B0600070205080204" pitchFamily="34" charset="-128"/>
            </a:endParaRPr>
          </a:p>
          <a:p>
            <a:pPr eaLnBrk="1" hangingPunct="1">
              <a:lnSpc>
                <a:spcPct val="90000"/>
              </a:lnSpc>
            </a:pPr>
            <a:r>
              <a:rPr lang="en-US" altLang="en-US" smtClean="0">
                <a:ea typeface="ＭＳ Ｐゴシック" panose="020B0600070205080204" pitchFamily="34" charset="-128"/>
              </a:rPr>
              <a:t>To begin, Miró poured, brushed, and flung paint on an unevenly primed canvas so that the canvas was soaked in some places, while the paint rested on top in others. From this relatively uncontrolled process emerged patches, to which the artist added lines, amorphous shapes, and earth-toned colors. Miró once said that </a:t>
            </a:r>
            <a:r>
              <a:rPr lang="en-US" altLang="en-US" i="1" smtClean="0">
                <a:ea typeface="ＭＳ Ｐゴシック" panose="020B0600070205080204" pitchFamily="34" charset="-128"/>
              </a:rPr>
              <a:t>The Birth of the World </a:t>
            </a:r>
            <a:r>
              <a:rPr lang="en-US" altLang="en-US" smtClean="0">
                <a:ea typeface="ＭＳ Ｐゴシック" panose="020B0600070205080204" pitchFamily="34" charset="-128"/>
              </a:rPr>
              <a:t>depicts "a sort of genesis"-- the amorphous beginnings of life.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Joan Miró.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Birth of the World. </a:t>
            </a:r>
            <a:r>
              <a:rPr lang="en-US" altLang="en-US" smtClean="0">
                <a:latin typeface="Arial" panose="020B0604020202020204" pitchFamily="34" charset="0"/>
                <a:ea typeface="ＭＳ Ｐゴシック" panose="020B0600070205080204" pitchFamily="34" charset="-128"/>
                <a:cs typeface="Arial" panose="020B0604020202020204" pitchFamily="34" charset="0"/>
              </a:rPr>
              <a:t>Montroig, late summer-fall 1925.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Oil on canvas. 8' 2 3/4" x 6' 6 3/4" (250.8 x 200 cm)</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Acquired through an anonymous fund, the Mr. and Mrs. Joseph Slifka and Armand G. Erpf Funds, and by gift of the artist.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Successió Miró / Artists Rights Society (ARS), New York / ADAGP, Paris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262.1972</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FD3173-A63C-45BC-BD63-F31490005272}"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r>
              <a:rPr lang="en-US" altLang="en-US" smtClean="0">
                <a:ea typeface="ＭＳ Ｐゴシック" panose="020B0600070205080204" pitchFamily="34" charset="-128"/>
              </a:rPr>
              <a:t>Masson began automatic drawings such as this with no preconceived subject or composition in mind. Like a medium channeling a spirit, he let his pen travel rapidly across the paper without conscious control. He soon found hints of images—anatomical fragments and objects—manifesting themselves within that abstract, lacelike web of pen marks. At times Masson elaborated on these clues with conscious changes or additions, but left the traces of the rapidly drawn ink mostly intact.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André Masson. </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Automatic Drawing</a:t>
            </a:r>
            <a:r>
              <a:rPr lang="en-US" altLang="en-US" smtClean="0">
                <a:latin typeface="Arial" panose="020B0604020202020204" pitchFamily="34" charset="0"/>
                <a:ea typeface="ＭＳ Ｐゴシック" panose="020B0600070205080204" pitchFamily="34" charset="-128"/>
                <a:cs typeface="Arial" panose="020B0604020202020204" pitchFamily="34" charset="0"/>
              </a:rPr>
              <a:t>. 1924.</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Ink on paper</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9 1/4 x 8 1/8" (23.5 x 20.6 cm). Given anonymously.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873.1978</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E682C6-BEE2-4911-B371-4C10DB8963B3}"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rPr>
              <a:t>Ernst experimented with the technique of </a:t>
            </a:r>
            <a:r>
              <a:rPr lang="en-US" altLang="en-US" i="1" smtClean="0">
                <a:ea typeface="ＭＳ Ｐゴシック" panose="020B0600070205080204" pitchFamily="34" charset="-128"/>
              </a:rPr>
              <a:t>frottage</a:t>
            </a:r>
            <a:r>
              <a:rPr lang="en-US" altLang="en-US" smtClean="0">
                <a:ea typeface="ＭＳ Ｐゴシック" panose="020B0600070205080204" pitchFamily="34" charset="-128"/>
              </a:rPr>
              <a:t>, or rubbing, as a way to probe the unconscious mind. He created these images by placing a sheet of paper on various materials—wood floorboards, lengths of twine, wire mesh, crumpled paper, crusts of bread—then rubbing the surface with a pencil or crayon. Ernst elaborated upon the resulting textures, often transforming them into strange and fantastic landscapes, objects, or in this case, life-like creatures.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Max Ernst.</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 L'évadé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The Fugitive</a:t>
            </a:r>
            <a:r>
              <a:rPr lang="en-US" altLang="en-US" smtClean="0">
                <a:latin typeface="Arial" panose="020B0604020202020204" pitchFamily="34" charset="0"/>
                <a:ea typeface="ＭＳ Ｐゴシック" panose="020B0600070205080204" pitchFamily="34" charset="-128"/>
                <a:cs typeface="Arial" panose="020B0604020202020204" pitchFamily="34" charset="0"/>
              </a:rPr>
              <a:t>) from</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 Histoire Naturelle </a:t>
            </a:r>
            <a:r>
              <a:rPr lang="en-US" altLang="en-US" smtClean="0">
                <a:latin typeface="Arial" panose="020B0604020202020204" pitchFamily="34" charset="0"/>
                <a:ea typeface="ＭＳ Ｐゴシック" panose="020B0600070205080204" pitchFamily="34" charset="-128"/>
                <a:cs typeface="Arial" panose="020B0604020202020204" pitchFamily="34" charset="0"/>
              </a:rPr>
              <a:t>(</a:t>
            </a:r>
            <a:r>
              <a:rPr lang="en-US" altLang="en-US" i="1" smtClean="0">
                <a:latin typeface="Arial" panose="020B0604020202020204" pitchFamily="34" charset="0"/>
                <a:ea typeface="ＭＳ Ｐゴシック" panose="020B0600070205080204" pitchFamily="34" charset="-128"/>
                <a:cs typeface="Arial" panose="020B0604020202020204" pitchFamily="34" charset="0"/>
              </a:rPr>
              <a:t>Natural History</a:t>
            </a:r>
            <a:r>
              <a:rPr lang="en-US" altLang="en-US" smtClean="0">
                <a:latin typeface="Arial" panose="020B0604020202020204" pitchFamily="34" charset="0"/>
                <a:ea typeface="ＭＳ Ｐゴシック" panose="020B0600070205080204" pitchFamily="34" charset="-128"/>
                <a:cs typeface="Arial" panose="020B0604020202020204" pitchFamily="34" charset="0"/>
              </a:rPr>
              <a:t>). 1926 (Reproduced frottages executed c. 1925)</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One from a portfolio of thirty-four collotypes, after frottage, composition: 10 1/4 x 16 3/4" (26 x 42.5 cm); sheet: 12 13/16 x 19 11/16" (32.5 x 50 cm). Publisher: Galerie Jeanne Bucher, Paris. Printer: unknown. Edition: 300. Gift of James Thrall Soby. </a:t>
            </a:r>
          </a:p>
          <a:p>
            <a:pPr eaLnBrk="1" hangingPunct="1"/>
            <a:r>
              <a:rPr lang="en-US" altLang="en-US" smtClean="0">
                <a:latin typeface="Arial" panose="020B0604020202020204" pitchFamily="34" charset="0"/>
                <a:ea typeface="ＭＳ Ｐゴシック" panose="020B0600070205080204" pitchFamily="34" charset="-128"/>
                <a:cs typeface="Arial" panose="020B0604020202020204" pitchFamily="34" charset="0"/>
              </a:rPr>
              <a:t>© 2011 Artists Rights Society (ARS), New York / ADAGP, Paris</a:t>
            </a:r>
          </a:p>
          <a:p>
            <a:r>
              <a:rPr lang="en-US" altLang="en-US" smtClean="0">
                <a:latin typeface="Arial" panose="020B0604020202020204" pitchFamily="34" charset="0"/>
                <a:ea typeface="ＭＳ Ｐゴシック" panose="020B0600070205080204" pitchFamily="34" charset="-128"/>
                <a:cs typeface="Arial" panose="020B0604020202020204" pitchFamily="34" charset="0"/>
              </a:rPr>
              <a:t>29.1958.30</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02ED829-648E-4EB0-8497-95EF91D1783E}"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rPr>
              <a:t>Among Surrealist techniques exploiting accident and subconscious associations was </a:t>
            </a:r>
            <a:r>
              <a:rPr lang="en-US" altLang="en-US" i="1" smtClean="0">
                <a:ea typeface="ＭＳ Ｐゴシック" panose="020B0600070205080204" pitchFamily="34" charset="-128"/>
              </a:rPr>
              <a:t>cadaver exquis </a:t>
            </a:r>
            <a:r>
              <a:rPr lang="en-US" altLang="en-US" smtClean="0">
                <a:ea typeface="ＭＳ Ｐゴシック" panose="020B0600070205080204" pitchFamily="34" charset="-128"/>
              </a:rPr>
              <a:t>(exquisite corpse), a game of collective creation typically involving four players. Each participant would write a phrase, draw an image (or on rarer occasions paste something down) on a sheet of paper, fold the paper to conceal part of it, and pass it on to the next player for his contribution. The Surrealists playing this round were Yves Tanguy, Joan Miró, Max Morise, and Man Ray.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cs typeface="Arial" panose="020B0604020202020204" pitchFamily="34" charset="0"/>
              </a:rPr>
              <a:t>Cadavre Exquis (Exquisite Corpse) with Yves Tanguy, Joan Miro, Max Morise, and Man Ray. </a:t>
            </a:r>
            <a:r>
              <a:rPr lang="en-US" altLang="en-US" i="1" smtClean="0">
                <a:ea typeface="ＭＳ Ｐゴシック" panose="020B0600070205080204" pitchFamily="34" charset="-128"/>
                <a:cs typeface="Arial" panose="020B0604020202020204" pitchFamily="34" charset="0"/>
              </a:rPr>
              <a:t>Nude</a:t>
            </a:r>
            <a:r>
              <a:rPr lang="en-US" altLang="en-US" smtClean="0">
                <a:ea typeface="ＭＳ Ｐゴシック" panose="020B0600070205080204" pitchFamily="34" charset="-128"/>
                <a:cs typeface="Arial" panose="020B0604020202020204" pitchFamily="34" charset="0"/>
              </a:rPr>
              <a:t>. 1926-27.</a:t>
            </a:r>
          </a:p>
          <a:p>
            <a:r>
              <a:rPr lang="en-US" altLang="en-US" smtClean="0">
                <a:ea typeface="ＭＳ Ｐゴシック" panose="020B0600070205080204" pitchFamily="34" charset="-128"/>
                <a:cs typeface="Arial" panose="020B0604020202020204" pitchFamily="34" charset="0"/>
              </a:rPr>
              <a:t>Composite drawing of ink, pencil, and colored pencil on paper.</a:t>
            </a:r>
          </a:p>
          <a:p>
            <a:r>
              <a:rPr lang="en-US" altLang="en-US" smtClean="0">
                <a:ea typeface="ＭＳ Ｐゴシック" panose="020B0600070205080204" pitchFamily="34" charset="-128"/>
                <a:cs typeface="Arial" panose="020B0604020202020204" pitchFamily="34" charset="0"/>
              </a:rPr>
              <a:t>14 1/8 x 9" (35.9 x 22.9 cm). </a:t>
            </a:r>
          </a:p>
          <a:p>
            <a:r>
              <a:rPr lang="en-US" altLang="en-US" smtClean="0">
                <a:ea typeface="ＭＳ Ｐゴシック" panose="020B0600070205080204" pitchFamily="34" charset="-128"/>
                <a:cs typeface="Arial" panose="020B0604020202020204" pitchFamily="34" charset="0"/>
              </a:rPr>
              <a:t>Purchase</a:t>
            </a:r>
            <a:endParaRPr lang="en-US" altLang="en-US" smtClean="0">
              <a:ea typeface="ＭＳ Ｐゴシック" panose="020B0600070205080204" pitchFamily="34" charset="-128"/>
            </a:endParaRPr>
          </a:p>
          <a:p>
            <a:r>
              <a:rPr lang="en-US" altLang="en-US" smtClean="0">
                <a:ea typeface="ＭＳ Ｐゴシック" panose="020B0600070205080204" pitchFamily="34" charset="-128"/>
                <a:cs typeface="Arial" panose="020B0604020202020204" pitchFamily="34" charset="0"/>
              </a:rPr>
              <a:t>260.1935</a:t>
            </a:r>
            <a:endParaRPr lang="en-US" altLang="en-US" smtClean="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8C1E7E1-B950-45E5-8875-E27845D3CAB5}"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lnSpc>
                <a:spcPct val="80000"/>
              </a:lnSpc>
            </a:pPr>
            <a:endParaRPr lang="en-US" altLang="en-US" i="1"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i="1" smtClean="0">
                <a:ea typeface="ＭＳ Ｐゴシック" panose="020B0600070205080204" pitchFamily="34" charset="-128"/>
              </a:rPr>
              <a:t>The Palace of Curtains, III</a:t>
            </a:r>
            <a:r>
              <a:rPr lang="en-US" altLang="en-US" smtClean="0">
                <a:ea typeface="ＭＳ Ｐゴシック" panose="020B0600070205080204" pitchFamily="34" charset="-128"/>
              </a:rPr>
              <a:t> is one in a series of paintings exploring the resonances between words and images. Leaning against a wood paneled wall are two enigmatic shapes with nearly identical profiles. Each of the twin shapes frame a bit of sky, the first by depicting a visual illusion of it, the other by designating it with words (the French word </a:t>
            </a:r>
            <a:r>
              <a:rPr lang="en-US" altLang="en-US" i="1" smtClean="0">
                <a:ea typeface="ＭＳ Ｐゴシック" panose="020B0600070205080204" pitchFamily="34" charset="-128"/>
              </a:rPr>
              <a:t>ciel</a:t>
            </a:r>
            <a:r>
              <a:rPr lang="en-US" altLang="en-US" smtClean="0">
                <a:ea typeface="ＭＳ Ｐゴシック" panose="020B0600070205080204" pitchFamily="34" charset="-128"/>
              </a:rPr>
              <a:t>, or sky). Adding to a sense of mystery is the presence of blue sky—that expansive symbol of the outdoors-- against the finite backdrop of a wall. </a:t>
            </a:r>
          </a:p>
          <a:p>
            <a:pPr eaLnBrk="1" hangingPunct="1"/>
            <a:endParaRPr lang="en-US" altLang="en-US" i="1" smtClean="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cs typeface="Arial" panose="020B0604020202020204" pitchFamily="34" charset="0"/>
              </a:rPr>
              <a:t>René Magritte. </a:t>
            </a:r>
            <a:r>
              <a:rPr lang="en-US" altLang="en-US" i="1" smtClean="0">
                <a:ea typeface="ＭＳ Ｐゴシック" panose="020B0600070205080204" pitchFamily="34" charset="-128"/>
                <a:cs typeface="Arial" panose="020B0604020202020204" pitchFamily="34" charset="0"/>
              </a:rPr>
              <a:t>The Palace of Curtains, III. </a:t>
            </a:r>
            <a:r>
              <a:rPr lang="en-US" altLang="en-US" smtClean="0">
                <a:ea typeface="ＭＳ Ｐゴシック" panose="020B0600070205080204" pitchFamily="34" charset="-128"/>
                <a:cs typeface="Arial" panose="020B0604020202020204" pitchFamily="34" charset="0"/>
              </a:rPr>
              <a:t>Le Perreux-sur-Marne, 1928-29. </a:t>
            </a:r>
          </a:p>
          <a:p>
            <a:pPr eaLnBrk="1" hangingPunct="1"/>
            <a:r>
              <a:rPr lang="en-US" altLang="en-US" smtClean="0">
                <a:ea typeface="ＭＳ Ｐゴシック" panose="020B0600070205080204" pitchFamily="34" charset="-128"/>
                <a:cs typeface="Arial" panose="020B0604020202020204" pitchFamily="34" charset="0"/>
              </a:rPr>
              <a:t>Oil on canvas. 32 x 45 7/8" (81.2 x 116.4 cm). </a:t>
            </a:r>
          </a:p>
          <a:p>
            <a:pPr eaLnBrk="1" hangingPunct="1"/>
            <a:r>
              <a:rPr lang="en-US" altLang="en-US" smtClean="0">
                <a:ea typeface="ＭＳ Ｐゴシック" panose="020B0600070205080204" pitchFamily="34" charset="-128"/>
                <a:cs typeface="Arial" panose="020B0604020202020204" pitchFamily="34" charset="0"/>
              </a:rPr>
              <a:t>The Sidney and Harriet Janis Collection. </a:t>
            </a:r>
          </a:p>
          <a:p>
            <a:pPr eaLnBrk="1" hangingPunct="1"/>
            <a:r>
              <a:rPr lang="en-US" altLang="en-US" smtClean="0">
                <a:ea typeface="ＭＳ Ｐゴシック" panose="020B0600070205080204" pitchFamily="34" charset="-128"/>
                <a:cs typeface="Arial" panose="020B0604020202020204" pitchFamily="34" charset="0"/>
              </a:rPr>
              <a:t>© 2011 C. Herscovici, Brussels / Artists Rights Society (ARS), New York</a:t>
            </a:r>
          </a:p>
          <a:p>
            <a:pPr eaLnBrk="1" hangingPunct="1"/>
            <a:r>
              <a:rPr lang="en-US" altLang="en-US" smtClean="0">
                <a:ea typeface="ＭＳ Ｐゴシック" panose="020B0600070205080204" pitchFamily="34" charset="-128"/>
                <a:cs typeface="Arial" panose="020B0604020202020204" pitchFamily="34" charset="0"/>
              </a:rPr>
              <a:t>631.1967</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F6468B1-DDC4-499F-89AB-A7B8D913EC34}"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r>
              <a:rPr lang="en-US" altLang="en-US" smtClean="0">
                <a:ea typeface="ＭＳ Ｐゴシック" panose="020B0600070205080204" pitchFamily="34" charset="-128"/>
              </a:rPr>
              <a:t>Many Surrealist artists, especially in the 1930s, began arranging everyday objects in bizarre combinations that challenged reason and summoned unconscious and poetic associations. Surrealist leader André Breton believed that this new form of sculpture, called assemblage, had the power to puncture the thin veneer of reality, allowing the unconscious mind to break through. </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Name some traditional uses for the individual materials (cup, spoon, saucer, fur) used to make Object. What choices do you think Oppenheim made to transform these materials and objects?</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In 1936, the Swiss artist Oppenheim was at a café in Paris with her friends Pablo Picasso and Dora Maar.Oppenheim was wearing a bracelet she had made from fur-lined, polished metal tubing. Picasso joked that one could cover anything with fur, to which Oppenheim replied, </a:t>
            </a:r>
            <a:r>
              <a:rPr lang="ja-JP" altLang="en-US" smtClean="0">
                <a:ea typeface="ＭＳ Ｐゴシック" panose="020B0600070205080204" pitchFamily="34" charset="-128"/>
              </a:rPr>
              <a:t>“</a:t>
            </a:r>
            <a:r>
              <a:rPr lang="en-US" altLang="ja-JP" smtClean="0">
                <a:ea typeface="ＭＳ Ｐゴシック" panose="020B0600070205080204" pitchFamily="34" charset="-128"/>
              </a:rPr>
              <a:t>Even this cup and saucer.</a:t>
            </a:r>
            <a:r>
              <a:rPr lang="ja-JP" altLang="en-US" smtClean="0">
                <a:ea typeface="ＭＳ Ｐゴシック" panose="020B0600070205080204" pitchFamily="34" charset="-128"/>
              </a:rPr>
              <a:t>”</a:t>
            </a:r>
            <a:r>
              <a:rPr lang="en-US" altLang="ja-JP" smtClean="0">
                <a:ea typeface="ＭＳ Ｐゴシック" panose="020B0600070205080204" pitchFamily="34" charset="-128"/>
              </a:rPr>
              <a:t> Her tea was getting cold, and she reportedly called out,</a:t>
            </a:r>
            <a:r>
              <a:rPr lang="ja-JP" altLang="en-US" smtClean="0">
                <a:ea typeface="ＭＳ Ｐゴシック" panose="020B0600070205080204" pitchFamily="34" charset="-128"/>
              </a:rPr>
              <a:t>“</a:t>
            </a:r>
            <a:r>
              <a:rPr lang="en-US" altLang="ja-JP" smtClean="0">
                <a:ea typeface="ＭＳ Ｐゴシック" panose="020B0600070205080204" pitchFamily="34" charset="-128"/>
              </a:rPr>
              <a:t>Waiter, a little more fur!</a:t>
            </a:r>
            <a:r>
              <a:rPr lang="ja-JP" altLang="en-US" smtClean="0">
                <a:ea typeface="ＭＳ Ｐゴシック" panose="020B0600070205080204" pitchFamily="34" charset="-128"/>
              </a:rPr>
              <a:t>”</a:t>
            </a:r>
            <a:r>
              <a:rPr lang="en-US" altLang="ja-JP" smtClean="0">
                <a:ea typeface="ＭＳ Ｐゴシック" panose="020B0600070205080204" pitchFamily="34" charset="-128"/>
              </a:rPr>
              <a:t> Soon after, when asked to participate in a Surrealist exhibition, she bought a cup, saucer, and spoon at a department store and lined them with the fur of a Chinese gazelle.</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lnSpc>
                <a:spcPct val="90000"/>
              </a:lnSpc>
              <a:spcBef>
                <a:spcPct val="0"/>
              </a:spcBef>
            </a:pPr>
            <a:r>
              <a:rPr lang="en-US" altLang="en-US" smtClean="0">
                <a:ea typeface="ＭＳ Ｐゴシック" panose="020B0600070205080204" pitchFamily="34" charset="-128"/>
              </a:rPr>
              <a:t>FUN FACT: This was the first work by a female artist acquired by The Museum of Modern Art.</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mtClean="0">
                <a:ea typeface="ＭＳ Ｐゴシック" panose="020B0600070205080204" pitchFamily="34" charset="-128"/>
                <a:cs typeface="Arial" panose="020B0604020202020204" pitchFamily="34" charset="0"/>
              </a:rPr>
              <a:t>Meret Oppenheim. </a:t>
            </a:r>
            <a:r>
              <a:rPr lang="en-US" altLang="en-US" i="1" smtClean="0">
                <a:ea typeface="ＭＳ Ｐゴシック" panose="020B0600070205080204" pitchFamily="34" charset="-128"/>
                <a:cs typeface="Arial" panose="020B0604020202020204" pitchFamily="34" charset="0"/>
              </a:rPr>
              <a:t>Object. </a:t>
            </a:r>
            <a:r>
              <a:rPr lang="en-US" altLang="en-US" smtClean="0">
                <a:ea typeface="ＭＳ Ｐゴシック" panose="020B0600070205080204" pitchFamily="34" charset="-128"/>
                <a:cs typeface="Arial" panose="020B0604020202020204" pitchFamily="34" charset="0"/>
              </a:rPr>
              <a:t>Paris, 1936. </a:t>
            </a:r>
          </a:p>
          <a:p>
            <a:pPr eaLnBrk="1" hangingPunct="1"/>
            <a:r>
              <a:rPr lang="en-US" altLang="en-US" smtClean="0">
                <a:ea typeface="ＭＳ Ｐゴシック" panose="020B0600070205080204" pitchFamily="34" charset="-128"/>
                <a:cs typeface="Arial" panose="020B0604020202020204" pitchFamily="34" charset="0"/>
              </a:rPr>
              <a:t>Fur-covered cup, saucer, and spoon, cup. 4 3/8" (10.9 cm) in diameter; saucer 9 3/8" (23.7 cm) in diameter; spoon 8" (20.2 cm) long, overall height 2 7/8" (7.3 cm). </a:t>
            </a:r>
          </a:p>
          <a:p>
            <a:pPr eaLnBrk="1" hangingPunct="1"/>
            <a:r>
              <a:rPr lang="en-US" altLang="en-US" smtClean="0">
                <a:ea typeface="ＭＳ Ｐゴシック" panose="020B0600070205080204" pitchFamily="34" charset="-128"/>
                <a:cs typeface="Arial" panose="020B0604020202020204" pitchFamily="34" charset="0"/>
              </a:rPr>
              <a:t>Purchase</a:t>
            </a:r>
          </a:p>
          <a:p>
            <a:pPr eaLnBrk="1" hangingPunct="1"/>
            <a:r>
              <a:rPr lang="en-US" altLang="en-US" smtClean="0">
                <a:ea typeface="ＭＳ Ｐゴシック" panose="020B0600070205080204" pitchFamily="34" charset="-128"/>
                <a:cs typeface="Arial" panose="020B0604020202020204" pitchFamily="34" charset="0"/>
              </a:rPr>
              <a:t>© 2011 Artists Rights Society (ARS), New York / Pro Litteris, Zurich</a:t>
            </a:r>
          </a:p>
          <a:p>
            <a:pPr eaLnBrk="1" hangingPunct="1"/>
            <a:r>
              <a:rPr lang="en-US" altLang="en-US" smtClean="0">
                <a:ea typeface="ＭＳ Ｐゴシック" panose="020B0600070205080204" pitchFamily="34" charset="-128"/>
                <a:cs typeface="Arial" panose="020B0604020202020204" pitchFamily="34" charset="0"/>
              </a:rPr>
              <a:t>130.1946.a-c</a:t>
            </a:r>
          </a:p>
          <a:p>
            <a:pPr eaLnBrk="1" hangingPunct="1"/>
            <a:endParaRPr lang="en-US" altLang="en-US"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ED0115-49C0-4AAF-B3AB-7F9DD2BF550F}"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smtClean="0">
                <a:latin typeface="Verdana" panose="020B0604030504040204" pitchFamily="34" charset="0"/>
                <a:ea typeface="ＭＳ Ｐゴシック" panose="020B0600070205080204" pitchFamily="34" charset="-128"/>
              </a:rPr>
              <a:t>Share this information with your students:  </a:t>
            </a:r>
          </a:p>
          <a:p>
            <a:pPr eaLnBrk="1" hangingPunct="1">
              <a:spcBef>
                <a:spcPct val="0"/>
              </a:spcBef>
            </a:pPr>
            <a:endParaRPr lang="en-US" altLang="en-US" b="1" smtClean="0">
              <a:latin typeface="Verdana" panose="020B0604030504040204" pitchFamily="34" charset="0"/>
              <a:ea typeface="ＭＳ Ｐゴシック" panose="020B0600070205080204" pitchFamily="34" charset="-128"/>
            </a:endParaRPr>
          </a:p>
          <a:p>
            <a:pPr eaLnBrk="1" hangingPunct="1">
              <a:lnSpc>
                <a:spcPct val="80000"/>
              </a:lnSpc>
              <a:spcBef>
                <a:spcPct val="0"/>
              </a:spcBef>
            </a:pPr>
            <a:r>
              <a:rPr lang="en-US" altLang="en-US" smtClean="0">
                <a:ea typeface="ＭＳ Ｐゴシック" panose="020B0600070205080204" pitchFamily="34" charset="-128"/>
              </a:rPr>
              <a:t>Devastated after his girlfriend and fellow photographer Lee Miller broke up with him in 1933, Man Ray cut out and attached a photograph of her eye to the pendulum of a metronome. In instructions accompanying the work, he invites us to create our own </a:t>
            </a:r>
            <a:r>
              <a:rPr lang="ja-JP" altLang="en-US" smtClean="0">
                <a:ea typeface="ＭＳ Ｐゴシック" panose="020B0600070205080204" pitchFamily="34" charset="-128"/>
              </a:rPr>
              <a:t>“</a:t>
            </a:r>
            <a:r>
              <a:rPr lang="en-US" altLang="ja-JP" smtClean="0">
                <a:ea typeface="ＭＳ Ｐゴシック" panose="020B0600070205080204" pitchFamily="34" charset="-128"/>
              </a:rPr>
              <a:t>Indestructible Object</a:t>
            </a:r>
            <a:r>
              <a:rPr lang="ja-JP" altLang="en-US" smtClean="0">
                <a:ea typeface="ＭＳ Ｐゴシック" panose="020B0600070205080204" pitchFamily="34" charset="-128"/>
              </a:rPr>
              <a:t>”</a:t>
            </a:r>
            <a:r>
              <a:rPr lang="en-US" altLang="ja-JP" smtClean="0">
                <a:ea typeface="ＭＳ Ｐゴシック" panose="020B0600070205080204" pitchFamily="34" charset="-128"/>
              </a:rPr>
              <a:t> :</a:t>
            </a:r>
          </a:p>
          <a:p>
            <a:pPr eaLnBrk="1" hangingPunct="1">
              <a:lnSpc>
                <a:spcPct val="80000"/>
              </a:lnSpc>
              <a:spcBef>
                <a:spcPct val="0"/>
              </a:spcBef>
            </a:pPr>
            <a:endParaRPr lang="en-US" altLang="en-US" smtClean="0">
              <a:ea typeface="ＭＳ Ｐゴシック" panose="020B0600070205080204" pitchFamily="34" charset="-128"/>
            </a:endParaRPr>
          </a:p>
          <a:p>
            <a:pPr eaLnBrk="1" hangingPunct="1">
              <a:lnSpc>
                <a:spcPct val="80000"/>
              </a:lnSpc>
              <a:spcBef>
                <a:spcPct val="0"/>
              </a:spcBef>
            </a:pPr>
            <a:r>
              <a:rPr lang="en-US" altLang="en-US" i="1" smtClean="0">
                <a:ea typeface="ＭＳ Ｐゴシック" panose="020B0600070205080204" pitchFamily="34" charset="-128"/>
              </a:rPr>
              <a:t>Cut out the eye from the photograph of one who has been loved but is seen no more. Attach the eye to the pendulum of a metronome and regulate the weight to suit the tempo desired. Keep going to the limit of endurance. With a hammer well-aimed, try to destroy the whole at a single blow.</a:t>
            </a:r>
          </a:p>
          <a:p>
            <a:pPr eaLnBrk="1" hangingPunct="1">
              <a:lnSpc>
                <a:spcPct val="80000"/>
              </a:lnSpc>
              <a:spcBef>
                <a:spcPct val="0"/>
              </a:spcBef>
            </a:pPr>
            <a:endParaRPr lang="en-US" altLang="en-US" smtClean="0">
              <a:ea typeface="ＭＳ Ｐゴシック" panose="020B0600070205080204" pitchFamily="34" charset="-128"/>
            </a:endParaRPr>
          </a:p>
          <a:p>
            <a:pPr eaLnBrk="1" hangingPunct="1">
              <a:lnSpc>
                <a:spcPct val="80000"/>
              </a:lnSpc>
              <a:spcBef>
                <a:spcPct val="0"/>
              </a:spcBef>
            </a:pPr>
            <a:r>
              <a:rPr lang="en-US" altLang="en-US" smtClean="0">
                <a:ea typeface="ＭＳ Ｐゴシック" panose="020B0600070205080204" pitchFamily="34" charset="-128"/>
              </a:rPr>
              <a:t>Quite radically, Man Ray</a:t>
            </a:r>
            <a:r>
              <a:rPr lang="ja-JP" altLang="en-US" smtClean="0">
                <a:ea typeface="ＭＳ Ｐゴシック" panose="020B0600070205080204" pitchFamily="34" charset="-128"/>
              </a:rPr>
              <a:t>’</a:t>
            </a:r>
            <a:r>
              <a:rPr lang="en-US" altLang="ja-JP" smtClean="0">
                <a:ea typeface="ＭＳ Ｐゴシック" panose="020B0600070205080204" pitchFamily="34" charset="-128"/>
              </a:rPr>
              <a:t>s instructions encourage us to destroy the very work of art he instructs us to create. Have your students consider what it means to destroy art. </a:t>
            </a:r>
          </a:p>
          <a:p>
            <a:pPr eaLnBrk="1" hangingPunct="1">
              <a:lnSpc>
                <a:spcPct val="80000"/>
              </a:lnSpc>
              <a:spcBef>
                <a:spcPct val="0"/>
              </a:spcBef>
            </a:pPr>
            <a:endParaRPr lang="en-US" altLang="en-US" smtClean="0">
              <a:ea typeface="ＭＳ Ｐゴシック" panose="020B0600070205080204" pitchFamily="34" charset="-128"/>
            </a:endParaRPr>
          </a:p>
          <a:p>
            <a:pPr eaLnBrk="1" hangingPunct="1">
              <a:lnSpc>
                <a:spcPct val="80000"/>
              </a:lnSpc>
              <a:spcBef>
                <a:spcPct val="0"/>
              </a:spcBef>
            </a:pPr>
            <a:r>
              <a:rPr lang="en-US" altLang="en-US" smtClean="0">
                <a:ea typeface="ＭＳ Ｐゴシック" panose="020B0600070205080204" pitchFamily="34" charset="-128"/>
              </a:rPr>
              <a:t>Ask your students how they would perceive this work differently if the image attached to the metronome were a nose, an ear, or the eye of a person whom they know.</a:t>
            </a:r>
          </a:p>
          <a:p>
            <a:pPr eaLnBrk="1" hangingPunct="1">
              <a:lnSpc>
                <a:spcPct val="90000"/>
              </a:lnSpc>
              <a:spcBef>
                <a:spcPct val="0"/>
              </a:spcBef>
            </a:pPr>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Man Ray. </a:t>
            </a:r>
            <a:r>
              <a:rPr lang="en-US" altLang="en-US" i="1" smtClean="0">
                <a:ea typeface="ＭＳ Ｐゴシック" panose="020B0600070205080204" pitchFamily="34" charset="-128"/>
              </a:rPr>
              <a:t>Indestructible Object. </a:t>
            </a:r>
            <a:r>
              <a:rPr lang="en-US" altLang="en-US" smtClean="0">
                <a:ea typeface="ＭＳ Ｐゴシック" panose="020B0600070205080204" pitchFamily="34" charset="-128"/>
              </a:rPr>
              <a:t>1964 (replica of 1923 original). </a:t>
            </a:r>
          </a:p>
          <a:p>
            <a:pPr eaLnBrk="1" hangingPunct="1"/>
            <a:r>
              <a:rPr lang="en-US" altLang="en-US" smtClean="0">
                <a:ea typeface="ＭＳ Ｐゴシック" panose="020B0600070205080204" pitchFamily="34" charset="-128"/>
              </a:rPr>
              <a:t>Metronome with cutout photograph of eye on pendulum. 8 7/8 x 4 3/8 x 4 5/8" (22.5 x 11 x 11.6 cm).</a:t>
            </a:r>
          </a:p>
          <a:p>
            <a:pPr eaLnBrk="1" hangingPunct="1"/>
            <a:r>
              <a:rPr lang="en-US" altLang="en-US" smtClean="0">
                <a:ea typeface="ＭＳ Ｐゴシック" panose="020B0600070205080204" pitchFamily="34" charset="-128"/>
              </a:rPr>
              <a:t>James Thrall Soby Fund</a:t>
            </a:r>
          </a:p>
          <a:p>
            <a:pPr eaLnBrk="1" hangingPunct="1"/>
            <a:r>
              <a:rPr lang="en-US" altLang="en-US" smtClean="0">
                <a:ea typeface="ＭＳ Ｐゴシック" panose="020B0600070205080204" pitchFamily="34" charset="-128"/>
              </a:rPr>
              <a:t>© 2011 Man Ray Trust / Artists Rights Society (ARS), New York / ADAGP, Paris</a:t>
            </a:r>
          </a:p>
          <a:p>
            <a:r>
              <a:rPr lang="en-US" altLang="en-US" smtClean="0">
                <a:ea typeface="ＭＳ Ｐゴシック" panose="020B0600070205080204" pitchFamily="34" charset="-128"/>
              </a:rPr>
              <a:t>248.1966.a-e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E329CD-285E-48B9-ABA7-958C579CF809}" type="slidenum">
              <a:rPr lang="en-US" altLang="en-US" sz="1200">
                <a:latin typeface="Calibri" panose="020F0502020204030204" pitchFamily="34" charset="0"/>
              </a:rPr>
              <a:pPr eaLnBrk="1" hangingPunct="1"/>
              <a:t>12</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629B458-66C2-460D-B3D5-00C5E7320818}"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39D414-56F8-4926-AED4-667CAAE8AB29}" type="slidenum">
              <a:rPr lang="en-US" altLang="en-US"/>
              <a:pPr/>
              <a:t>‹#›</a:t>
            </a:fld>
            <a:endParaRPr lang="en-US" altLang="en-US"/>
          </a:p>
        </p:txBody>
      </p:sp>
    </p:spTree>
    <p:extLst>
      <p:ext uri="{BB962C8B-B14F-4D97-AF65-F5344CB8AC3E}">
        <p14:creationId xmlns:p14="http://schemas.microsoft.com/office/powerpoint/2010/main" val="369202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4E5A667-5C62-4BED-8D5C-2F185287C5BC}"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F7D005-21DD-4A6C-96CC-9E8669632D15}" type="slidenum">
              <a:rPr lang="en-US" altLang="en-US"/>
              <a:pPr/>
              <a:t>‹#›</a:t>
            </a:fld>
            <a:endParaRPr lang="en-US" altLang="en-US"/>
          </a:p>
        </p:txBody>
      </p:sp>
    </p:spTree>
    <p:extLst>
      <p:ext uri="{BB962C8B-B14F-4D97-AF65-F5344CB8AC3E}">
        <p14:creationId xmlns:p14="http://schemas.microsoft.com/office/powerpoint/2010/main" val="194294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F9DBDA-AB08-4B9B-BA7D-D2509339209F}"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B617F-2A0B-45EA-9ECC-1CE594D02E2F}" type="slidenum">
              <a:rPr lang="en-US" altLang="en-US"/>
              <a:pPr/>
              <a:t>‹#›</a:t>
            </a:fld>
            <a:endParaRPr lang="en-US" altLang="en-US"/>
          </a:p>
        </p:txBody>
      </p:sp>
    </p:spTree>
    <p:extLst>
      <p:ext uri="{BB962C8B-B14F-4D97-AF65-F5344CB8AC3E}">
        <p14:creationId xmlns:p14="http://schemas.microsoft.com/office/powerpoint/2010/main" val="103699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F53A56-73E3-410A-A272-F58601340DA6}"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545BB3-5765-4EA8-A3D6-5DC7336EF352}" type="slidenum">
              <a:rPr lang="en-US" altLang="en-US"/>
              <a:pPr/>
              <a:t>‹#›</a:t>
            </a:fld>
            <a:endParaRPr lang="en-US" altLang="en-US"/>
          </a:p>
        </p:txBody>
      </p:sp>
    </p:spTree>
    <p:extLst>
      <p:ext uri="{BB962C8B-B14F-4D97-AF65-F5344CB8AC3E}">
        <p14:creationId xmlns:p14="http://schemas.microsoft.com/office/powerpoint/2010/main" val="227236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23D2753-F351-46EF-94E6-BCB9569B4122}" type="datetime1">
              <a:rPr lang="en-US" altLang="en-US"/>
              <a:pPr/>
              <a:t>4/1/2023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70FA8F-76EC-4DB3-BB02-F5A7554082CF}" type="slidenum">
              <a:rPr lang="en-US" altLang="en-US"/>
              <a:pPr/>
              <a:t>‹#›</a:t>
            </a:fld>
            <a:endParaRPr lang="en-US" altLang="en-US"/>
          </a:p>
        </p:txBody>
      </p:sp>
    </p:spTree>
    <p:extLst>
      <p:ext uri="{BB962C8B-B14F-4D97-AF65-F5344CB8AC3E}">
        <p14:creationId xmlns:p14="http://schemas.microsoft.com/office/powerpoint/2010/main" val="427279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A55E1C0-78D2-4C00-A1C5-97D306B01659}" type="datetime1">
              <a:rPr lang="en-US" altLang="en-US"/>
              <a:pPr/>
              <a:t>4/1/2023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7631FB5-A7BA-45AA-8FEB-2AD45B70C53C}" type="slidenum">
              <a:rPr lang="en-US" altLang="en-US"/>
              <a:pPr/>
              <a:t>‹#›</a:t>
            </a:fld>
            <a:endParaRPr lang="en-US" altLang="en-US"/>
          </a:p>
        </p:txBody>
      </p:sp>
    </p:spTree>
    <p:extLst>
      <p:ext uri="{BB962C8B-B14F-4D97-AF65-F5344CB8AC3E}">
        <p14:creationId xmlns:p14="http://schemas.microsoft.com/office/powerpoint/2010/main" val="4101267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540EAFB-0177-4688-80DD-860AF30496C9}" type="datetime1">
              <a:rPr lang="en-US" altLang="en-US"/>
              <a:pPr/>
              <a:t>4/1/2023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C033E43-1EBC-486D-866B-5C0861D87BF8}" type="slidenum">
              <a:rPr lang="en-US" altLang="en-US"/>
              <a:pPr/>
              <a:t>‹#›</a:t>
            </a:fld>
            <a:endParaRPr lang="en-US" altLang="en-US"/>
          </a:p>
        </p:txBody>
      </p:sp>
    </p:spTree>
    <p:extLst>
      <p:ext uri="{BB962C8B-B14F-4D97-AF65-F5344CB8AC3E}">
        <p14:creationId xmlns:p14="http://schemas.microsoft.com/office/powerpoint/2010/main" val="394798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CF30EE-1E8B-4325-859E-72B3AEE36FAC}" type="datetime1">
              <a:rPr lang="en-US" altLang="en-US"/>
              <a:pPr/>
              <a:t>4/1/2023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67C16CB-D6FC-4DA6-ADED-4038B6084FB3}" type="slidenum">
              <a:rPr lang="en-US" altLang="en-US"/>
              <a:pPr/>
              <a:t>‹#›</a:t>
            </a:fld>
            <a:endParaRPr lang="en-US" altLang="en-US"/>
          </a:p>
        </p:txBody>
      </p:sp>
    </p:spTree>
    <p:extLst>
      <p:ext uri="{BB962C8B-B14F-4D97-AF65-F5344CB8AC3E}">
        <p14:creationId xmlns:p14="http://schemas.microsoft.com/office/powerpoint/2010/main" val="354801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2486EC4-E18D-42C5-92F4-FAD24A9D8661}" type="datetime1">
              <a:rPr lang="en-US" altLang="en-US"/>
              <a:pPr/>
              <a:t>4/1/2023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57E255D-5F65-4C69-8E26-9D7EB5A9ACF4}" type="slidenum">
              <a:rPr lang="en-US" altLang="en-US"/>
              <a:pPr/>
              <a:t>‹#›</a:t>
            </a:fld>
            <a:endParaRPr lang="en-US" altLang="en-US"/>
          </a:p>
        </p:txBody>
      </p:sp>
    </p:spTree>
    <p:extLst>
      <p:ext uri="{BB962C8B-B14F-4D97-AF65-F5344CB8AC3E}">
        <p14:creationId xmlns:p14="http://schemas.microsoft.com/office/powerpoint/2010/main" val="81189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D3E147D-A6F1-4816-AF81-2CB568989790}" type="datetime1">
              <a:rPr lang="en-US" altLang="en-US"/>
              <a:pPr/>
              <a:t>4/1/2023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89788A-E4A5-49AB-B5FE-B408E7987D57}" type="slidenum">
              <a:rPr lang="en-US" altLang="en-US"/>
              <a:pPr/>
              <a:t>‹#›</a:t>
            </a:fld>
            <a:endParaRPr lang="en-US" altLang="en-US"/>
          </a:p>
        </p:txBody>
      </p:sp>
    </p:spTree>
    <p:extLst>
      <p:ext uri="{BB962C8B-B14F-4D97-AF65-F5344CB8AC3E}">
        <p14:creationId xmlns:p14="http://schemas.microsoft.com/office/powerpoint/2010/main" val="383168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D6DCDF6-DA53-46D5-ACD4-4B7E4B743F6D}" type="datetime1">
              <a:rPr lang="en-US" altLang="en-US"/>
              <a:pPr/>
              <a:t>4/1/2023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970778D-519A-42D0-806D-75C2EDEB6A5F}" type="slidenum">
              <a:rPr lang="en-US" altLang="en-US"/>
              <a:pPr/>
              <a:t>‹#›</a:t>
            </a:fld>
            <a:endParaRPr lang="en-US" altLang="en-US"/>
          </a:p>
        </p:txBody>
      </p:sp>
    </p:spTree>
    <p:extLst>
      <p:ext uri="{BB962C8B-B14F-4D97-AF65-F5344CB8AC3E}">
        <p14:creationId xmlns:p14="http://schemas.microsoft.com/office/powerpoint/2010/main" val="49360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29D8EA19-5F81-4B6D-A5B3-CDF6DA95711A}" type="datetime1">
              <a:rPr lang="en-US" altLang="en-US"/>
              <a:pPr/>
              <a:t>4/1/2023</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9921EA9-D6EC-487D-AC05-87B2EBD56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5"/>
          <p:cNvSpPr>
            <a:spLocks noChangeArrowheads="1"/>
          </p:cNvSpPr>
          <p:nvPr/>
        </p:nvSpPr>
        <p:spPr bwMode="auto">
          <a:xfrm>
            <a:off x="0" y="0"/>
            <a:ext cx="9144000" cy="7315200"/>
          </a:xfrm>
          <a:prstGeom prst="rect">
            <a:avLst/>
          </a:prstGeom>
          <a:solidFill>
            <a:schemeClr val="bg1"/>
          </a:solidFill>
          <a:ln w="9525">
            <a:solidFill>
              <a:schemeClr val="bg1"/>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39" name="Rectangle 11"/>
          <p:cNvSpPr>
            <a:spLocks noChangeArrowheads="1"/>
          </p:cNvSpPr>
          <p:nvPr/>
        </p:nvSpPr>
        <p:spPr bwMode="auto">
          <a:xfrm>
            <a:off x="0" y="1981200"/>
            <a:ext cx="8026400" cy="5346700"/>
          </a:xfrm>
          <a:prstGeom prst="rect">
            <a:avLst/>
          </a:prstGeom>
          <a:solidFill>
            <a:srgbClr val="FF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40" name="Rectangle 5"/>
          <p:cNvSpPr>
            <a:spLocks noChangeArrowheads="1"/>
          </p:cNvSpPr>
          <p:nvPr/>
        </p:nvSpPr>
        <p:spPr bwMode="auto">
          <a:xfrm>
            <a:off x="0" y="0"/>
            <a:ext cx="8012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pPr>
            <a:r>
              <a:rPr lang="en-US" altLang="en-US" sz="3000">
                <a:latin typeface="Arial Black" panose="020B0A04020102020204" pitchFamily="34" charset="0"/>
              </a:rPr>
              <a:t>Surrealism (1924-1940s)</a:t>
            </a:r>
          </a:p>
        </p:txBody>
      </p:sp>
      <p:pic>
        <p:nvPicPr>
          <p:cNvPr id="14341" name="Picture 6" descr="M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0"/>
            <a:ext cx="11430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838200"/>
            <a:ext cx="77374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Surrealist Object and Assemblages</a:t>
            </a:r>
            <a:endParaRPr lang="en-US" altLang="en-US" sz="3000">
              <a:latin typeface="Arial Black" panose="020B0A04020102020204" pitchFamily="34" charset="0"/>
            </a:endParaRPr>
          </a:p>
        </p:txBody>
      </p:sp>
      <p:sp>
        <p:nvSpPr>
          <p:cNvPr id="30723"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3072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25"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1747" name="Text Box 2"/>
          <p:cNvSpPr txBox="1">
            <a:spLocks noChangeArrowheads="1"/>
          </p:cNvSpPr>
          <p:nvPr/>
        </p:nvSpPr>
        <p:spPr bwMode="auto">
          <a:xfrm>
            <a:off x="676275" y="5641975"/>
            <a:ext cx="80867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cs typeface="Arial" panose="020B0604020202020204" pitchFamily="34" charset="0"/>
              </a:rPr>
              <a:t>Meret Oppenheim. </a:t>
            </a:r>
            <a:r>
              <a:rPr lang="en-US" altLang="en-US" sz="1400" i="1">
                <a:cs typeface="Arial" panose="020B0604020202020204" pitchFamily="34" charset="0"/>
              </a:rPr>
              <a:t>Object. </a:t>
            </a:r>
            <a:r>
              <a:rPr lang="en-US" altLang="en-US" sz="1400">
                <a:cs typeface="Arial" panose="020B0604020202020204" pitchFamily="34" charset="0"/>
              </a:rPr>
              <a:t>Paris, 1936. </a:t>
            </a:r>
          </a:p>
        </p:txBody>
      </p:sp>
      <p:cxnSp>
        <p:nvCxnSpPr>
          <p:cNvPr id="3174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49"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31750" name="Picture 4" descr="92_1941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7200"/>
            <a:ext cx="3862388"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descr="130_1946_a-c_C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379413"/>
            <a:ext cx="78247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3795" name="Text Box 2"/>
          <p:cNvSpPr txBox="1">
            <a:spLocks noChangeArrowheads="1"/>
          </p:cNvSpPr>
          <p:nvPr/>
        </p:nvSpPr>
        <p:spPr bwMode="auto">
          <a:xfrm>
            <a:off x="3048000" y="5641975"/>
            <a:ext cx="35369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30000"/>
              </a:spcBef>
            </a:pPr>
            <a:r>
              <a:rPr lang="en-US" altLang="en-US" sz="1400">
                <a:cs typeface="Arial" panose="020B0604020202020204" pitchFamily="34" charset="0"/>
              </a:rPr>
              <a:t>Man Ray. </a:t>
            </a:r>
            <a:r>
              <a:rPr lang="en-US" altLang="en-US" sz="1400" i="1">
                <a:cs typeface="Arial" panose="020B0604020202020204" pitchFamily="34" charset="0"/>
              </a:rPr>
              <a:t>Indestructible Object. </a:t>
            </a:r>
            <a:r>
              <a:rPr lang="en-US" altLang="en-US" sz="1400">
                <a:cs typeface="Arial" panose="020B0604020202020204" pitchFamily="34" charset="0"/>
              </a:rPr>
              <a:t>1964 (replica of 1923 original). </a:t>
            </a:r>
          </a:p>
        </p:txBody>
      </p:sp>
      <p:cxnSp>
        <p:nvCxnSpPr>
          <p:cNvPr id="3379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3797"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33798" name="Picture 4" descr="248_1966_a-e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90488"/>
            <a:ext cx="3341687"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5843" name="Text Box 2"/>
          <p:cNvSpPr txBox="1">
            <a:spLocks noChangeArrowheads="1"/>
          </p:cNvSpPr>
          <p:nvPr/>
        </p:nvSpPr>
        <p:spPr bwMode="auto">
          <a:xfrm>
            <a:off x="2201863" y="5641975"/>
            <a:ext cx="48402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cs typeface="Arial" panose="020B0604020202020204" pitchFamily="34" charset="0"/>
              </a:rPr>
              <a:t>Joseph Cornell. </a:t>
            </a:r>
            <a:r>
              <a:rPr lang="en-US" altLang="en-US" sz="1400" i="1">
                <a:cs typeface="Arial" panose="020B0604020202020204" pitchFamily="34" charset="0"/>
              </a:rPr>
              <a:t>Taglioni's Jewel Casket. </a:t>
            </a:r>
            <a:r>
              <a:rPr lang="en-US" altLang="en-US" sz="1400">
                <a:cs typeface="Arial" panose="020B0604020202020204" pitchFamily="34" charset="0"/>
              </a:rPr>
              <a:t>1940. </a:t>
            </a:r>
          </a:p>
        </p:txBody>
      </p:sp>
      <p:cxnSp>
        <p:nvCxnSpPr>
          <p:cNvPr id="3584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5845"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35846" name="Picture 4" descr="92_1941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7200"/>
            <a:ext cx="3862388"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474_1953_C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1863" y="223838"/>
            <a:ext cx="4840287"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90_1936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217488"/>
            <a:ext cx="5108575"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37892" name="Text Box 2"/>
          <p:cNvSpPr txBox="1">
            <a:spLocks noChangeArrowheads="1"/>
          </p:cNvSpPr>
          <p:nvPr/>
        </p:nvSpPr>
        <p:spPr bwMode="auto">
          <a:xfrm>
            <a:off x="2130425" y="5654675"/>
            <a:ext cx="59436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cs typeface="Arial" panose="020B0604020202020204" pitchFamily="34" charset="0"/>
              </a:rPr>
              <a:t>Alberto Giacometti. </a:t>
            </a:r>
            <a:r>
              <a:rPr lang="en-US" altLang="en-US" sz="1400" i="1">
                <a:cs typeface="Arial" panose="020B0604020202020204" pitchFamily="34" charset="0"/>
              </a:rPr>
              <a:t>The Palace at 4 a.m.</a:t>
            </a:r>
            <a:r>
              <a:rPr lang="en-US" altLang="en-US" sz="1400">
                <a:cs typeface="Arial" panose="020B0604020202020204" pitchFamily="34" charset="0"/>
              </a:rPr>
              <a:t> 1932. </a:t>
            </a:r>
          </a:p>
          <a:p>
            <a:pPr eaLnBrk="1" hangingPunct="1">
              <a:spcBef>
                <a:spcPct val="50000"/>
              </a:spcBef>
            </a:pPr>
            <a:endParaRPr lang="en-US" altLang="en-US" sz="1400">
              <a:cs typeface="Arial" panose="020B0604020202020204" pitchFamily="34" charset="0"/>
            </a:endParaRPr>
          </a:p>
        </p:txBody>
      </p:sp>
      <p:cxnSp>
        <p:nvCxnSpPr>
          <p:cNvPr id="37893"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7894"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838200"/>
            <a:ext cx="7737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Surrealism and the Body</a:t>
            </a:r>
            <a:endParaRPr lang="en-US" altLang="en-US" sz="3000">
              <a:latin typeface="Arial Black" panose="020B0A04020102020204" pitchFamily="34" charset="0"/>
            </a:endParaRPr>
          </a:p>
        </p:txBody>
      </p:sp>
      <p:sp>
        <p:nvSpPr>
          <p:cNvPr id="39939"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3994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9941"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40963" name="Text Box 2"/>
          <p:cNvSpPr txBox="1">
            <a:spLocks noChangeArrowheads="1"/>
          </p:cNvSpPr>
          <p:nvPr/>
        </p:nvSpPr>
        <p:spPr bwMode="auto">
          <a:xfrm>
            <a:off x="2887663" y="5486400"/>
            <a:ext cx="343693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Hans Bellmer. </a:t>
            </a:r>
            <a:r>
              <a:rPr lang="en-US" altLang="en-US" sz="1400" i="1">
                <a:cs typeface="Arial" panose="020B0604020202020204" pitchFamily="34" charset="0"/>
              </a:rPr>
              <a:t>Plate from La Poupée. </a:t>
            </a:r>
            <a:r>
              <a:rPr lang="en-US" altLang="en-US" sz="1400">
                <a:cs typeface="Arial" panose="020B0604020202020204" pitchFamily="34" charset="0"/>
              </a:rPr>
              <a:t>1936. </a:t>
            </a:r>
          </a:p>
        </p:txBody>
      </p:sp>
      <p:cxnSp>
        <p:nvCxnSpPr>
          <p:cNvPr id="4096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0965"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40966" name="Picture 1" descr="9_1994_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255588"/>
            <a:ext cx="3436937"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43011" name="Text Box 2"/>
          <p:cNvSpPr txBox="1">
            <a:spLocks noChangeArrowheads="1"/>
          </p:cNvSpPr>
          <p:nvPr/>
        </p:nvSpPr>
        <p:spPr bwMode="auto">
          <a:xfrm>
            <a:off x="2895600" y="5715000"/>
            <a:ext cx="35814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cs typeface="Arial" panose="020B0604020202020204" pitchFamily="34" charset="0"/>
              </a:rPr>
              <a:t>Marcel Jean. </a:t>
            </a:r>
            <a:r>
              <a:rPr lang="en-US" altLang="en-US" sz="1400" i="1">
                <a:cs typeface="Arial" panose="020B0604020202020204" pitchFamily="34" charset="0"/>
              </a:rPr>
              <a:t>Specter of the Gardenia</a:t>
            </a:r>
            <a:r>
              <a:rPr lang="en-US" altLang="en-US" sz="1400">
                <a:cs typeface="Arial" panose="020B0604020202020204" pitchFamily="34" charset="0"/>
              </a:rPr>
              <a:t>. 1936.</a:t>
            </a:r>
          </a:p>
        </p:txBody>
      </p:sp>
      <p:cxnSp>
        <p:nvCxnSpPr>
          <p:cNvPr id="4301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3013"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43014" name="Picture 1" descr="229_196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239713"/>
            <a:ext cx="3443288"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45059" name="Text Box 2"/>
          <p:cNvSpPr txBox="1">
            <a:spLocks noChangeArrowheads="1"/>
          </p:cNvSpPr>
          <p:nvPr/>
        </p:nvSpPr>
        <p:spPr bwMode="auto">
          <a:xfrm>
            <a:off x="2212975" y="5641975"/>
            <a:ext cx="500221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30000"/>
              </a:spcBef>
            </a:pPr>
            <a:r>
              <a:rPr lang="en-US" altLang="en-US" sz="1400">
                <a:cs typeface="Arial" panose="020B0604020202020204" pitchFamily="34" charset="0"/>
              </a:rPr>
              <a:t>Salvador Dalí. </a:t>
            </a:r>
            <a:r>
              <a:rPr lang="en-US" altLang="en-US" sz="1400" i="1">
                <a:cs typeface="Arial" panose="020B0604020202020204" pitchFamily="34" charset="0"/>
              </a:rPr>
              <a:t>Retrospective Bust of a Woman</a:t>
            </a:r>
            <a:r>
              <a:rPr lang="en-US" altLang="en-US" sz="1400">
                <a:cs typeface="Arial" panose="020B0604020202020204" pitchFamily="34" charset="0"/>
              </a:rPr>
              <a:t>. 1933 (some elements reconstructed 1970)</a:t>
            </a:r>
          </a:p>
          <a:p>
            <a:pPr defTabSz="914400" eaLnBrk="1" hangingPunct="1">
              <a:spcBef>
                <a:spcPct val="50000"/>
              </a:spcBef>
            </a:pPr>
            <a:endParaRPr lang="en-US" altLang="en-US" sz="1400">
              <a:cs typeface="Arial" panose="020B0604020202020204" pitchFamily="34" charset="0"/>
            </a:endParaRPr>
          </a:p>
        </p:txBody>
      </p:sp>
      <p:cxnSp>
        <p:nvCxnSpPr>
          <p:cNvPr id="4506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5061"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45062" name="Picture 1" descr="301_1992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388938"/>
            <a:ext cx="5002213"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47107" name="Text Box 2"/>
          <p:cNvSpPr txBox="1">
            <a:spLocks noChangeArrowheads="1"/>
          </p:cNvSpPr>
          <p:nvPr/>
        </p:nvSpPr>
        <p:spPr bwMode="auto">
          <a:xfrm>
            <a:off x="1501775" y="5562600"/>
            <a:ext cx="6096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Jean (Hans) Arp. </a:t>
            </a:r>
            <a:r>
              <a:rPr lang="en-US" altLang="en-US" sz="1400" i="1">
                <a:cs typeface="Arial" panose="020B0604020202020204" pitchFamily="34" charset="0"/>
              </a:rPr>
              <a:t>Bell and Navels</a:t>
            </a:r>
            <a:r>
              <a:rPr lang="en-US" altLang="en-US" sz="1400">
                <a:cs typeface="Arial" panose="020B0604020202020204" pitchFamily="34" charset="0"/>
              </a:rPr>
              <a:t>. 1931. </a:t>
            </a:r>
          </a:p>
        </p:txBody>
      </p:sp>
      <p:cxnSp>
        <p:nvCxnSpPr>
          <p:cNvPr id="4710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7109"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47110" name="Picture 1" descr="219_196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341313"/>
            <a:ext cx="60960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5363" name="Text Box 2"/>
          <p:cNvSpPr txBox="1">
            <a:spLocks noChangeArrowheads="1"/>
          </p:cNvSpPr>
          <p:nvPr/>
        </p:nvSpPr>
        <p:spPr bwMode="auto">
          <a:xfrm>
            <a:off x="2819400" y="5641975"/>
            <a:ext cx="5943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cs typeface="Arial" panose="020B0604020202020204" pitchFamily="34" charset="0"/>
              </a:rPr>
              <a:t>Man Ray. </a:t>
            </a:r>
            <a:r>
              <a:rPr lang="en-US" altLang="en-US" sz="1400" i="1">
                <a:cs typeface="Arial" panose="020B0604020202020204" pitchFamily="34" charset="0"/>
              </a:rPr>
              <a:t>André Breton. </a:t>
            </a:r>
            <a:r>
              <a:rPr lang="en-US" altLang="en-US" sz="1400">
                <a:cs typeface="Arial" panose="020B0604020202020204" pitchFamily="34" charset="0"/>
              </a:rPr>
              <a:t>1931</a:t>
            </a:r>
          </a:p>
        </p:txBody>
      </p:sp>
      <p:cxnSp>
        <p:nvCxnSpPr>
          <p:cNvPr id="1536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5365"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15366" name="Picture 4" descr="92_1941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57200"/>
            <a:ext cx="3862388"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49155" name="Text Box 2"/>
          <p:cNvSpPr txBox="1">
            <a:spLocks noChangeArrowheads="1"/>
          </p:cNvSpPr>
          <p:nvPr/>
        </p:nvSpPr>
        <p:spPr bwMode="auto">
          <a:xfrm>
            <a:off x="1104900" y="5565775"/>
            <a:ext cx="6096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30000"/>
              </a:spcBef>
            </a:pPr>
            <a:r>
              <a:rPr lang="en-US" altLang="en-US" sz="1400">
                <a:cs typeface="Arial" panose="020B0604020202020204" pitchFamily="34" charset="0"/>
              </a:rPr>
              <a:t>René Magritte. </a:t>
            </a:r>
            <a:r>
              <a:rPr lang="en-US" altLang="en-US" sz="1400" i="1">
                <a:cs typeface="Arial" panose="020B0604020202020204" pitchFamily="34" charset="0"/>
              </a:rPr>
              <a:t>The Lovers. </a:t>
            </a:r>
            <a:r>
              <a:rPr lang="en-US" altLang="en-US" sz="1400">
                <a:cs typeface="Arial" panose="020B0604020202020204" pitchFamily="34" charset="0"/>
              </a:rPr>
              <a:t>Le Perreux-sur-Marne, 1928. </a:t>
            </a:r>
          </a:p>
        </p:txBody>
      </p:sp>
      <p:cxnSp>
        <p:nvCxnSpPr>
          <p:cNvPr id="4915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9157"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49158" name="Picture 1" descr="530_199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293688"/>
            <a:ext cx="6973888"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838200"/>
            <a:ext cx="77374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SURREALIST LANDSCAPES</a:t>
            </a:r>
            <a:endParaRPr lang="en-US" altLang="en-US" sz="3000">
              <a:latin typeface="Arial Black" panose="020B0A04020102020204" pitchFamily="34" charset="0"/>
            </a:endParaRPr>
          </a:p>
        </p:txBody>
      </p:sp>
      <p:sp>
        <p:nvSpPr>
          <p:cNvPr id="51203"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5120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1205"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52227" name="Text Box 2"/>
          <p:cNvSpPr txBox="1">
            <a:spLocks noChangeArrowheads="1"/>
          </p:cNvSpPr>
          <p:nvPr/>
        </p:nvSpPr>
        <p:spPr bwMode="auto">
          <a:xfrm>
            <a:off x="838200" y="5641975"/>
            <a:ext cx="67595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Joan Miró. </a:t>
            </a:r>
            <a:r>
              <a:rPr lang="en-US" altLang="en-US" sz="1400" i="1">
                <a:cs typeface="Arial" panose="020B0604020202020204" pitchFamily="34" charset="0"/>
              </a:rPr>
              <a:t>The Hunter (Catalan Landscape)</a:t>
            </a:r>
            <a:r>
              <a:rPr lang="en-US" altLang="en-US" sz="1400">
                <a:cs typeface="Arial" panose="020B0604020202020204" pitchFamily="34" charset="0"/>
              </a:rPr>
              <a:t>. Montroig, July 1923-winter 1924. </a:t>
            </a:r>
          </a:p>
        </p:txBody>
      </p:sp>
      <p:cxnSp>
        <p:nvCxnSpPr>
          <p:cNvPr id="5222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229"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52230" name="Picture 4" descr="95_1936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0713"/>
            <a:ext cx="75453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54275" name="TextBox 6"/>
          <p:cNvSpPr txBox="1">
            <a:spLocks noChangeArrowheads="1"/>
          </p:cNvSpPr>
          <p:nvPr/>
        </p:nvSpPr>
        <p:spPr bwMode="auto">
          <a:xfrm>
            <a:off x="4851400" y="2006600"/>
            <a:ext cx="375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a:cs typeface="Arial" panose="020B0604020202020204" pitchFamily="34" charset="0"/>
              </a:rPr>
              <a:t>What is your definition of a landscape? Does this painting qualify under that definition?</a:t>
            </a:r>
          </a:p>
          <a:p>
            <a:pPr eaLnBrk="1" hangingPunct="1"/>
            <a:endParaRPr lang="en-US" altLang="en-US" sz="1800">
              <a:cs typeface="Arial" panose="020B0604020202020204" pitchFamily="34" charset="0"/>
            </a:endParaRPr>
          </a:p>
          <a:p>
            <a:pPr eaLnBrk="1" hangingPunct="1">
              <a:buFont typeface="Arial" panose="020B0604020202020204" pitchFamily="34" charset="0"/>
              <a:buChar char="•"/>
            </a:pPr>
            <a:r>
              <a:rPr lang="en-US" altLang="en-US" sz="1800">
                <a:cs typeface="Arial" panose="020B0604020202020204" pitchFamily="34" charset="0"/>
              </a:rPr>
              <a:t>Think of five words that describe the place in this painting.</a:t>
            </a:r>
          </a:p>
          <a:p>
            <a:pPr eaLnBrk="1" hangingPunct="1"/>
            <a:endParaRPr lang="en-US" altLang="en-US" sz="1800">
              <a:cs typeface="Arial" panose="020B0604020202020204" pitchFamily="34" charset="0"/>
            </a:endParaRPr>
          </a:p>
          <a:p>
            <a:pPr eaLnBrk="1" hangingPunct="1">
              <a:buFont typeface="Arial" panose="020B0604020202020204" pitchFamily="34" charset="0"/>
              <a:buChar char="•"/>
            </a:pPr>
            <a:r>
              <a:rPr lang="en-US" altLang="en-US" sz="1800">
                <a:cs typeface="Arial" panose="020B0604020202020204" pitchFamily="34" charset="0"/>
              </a:rPr>
              <a:t>Which elements are natural, and which from the artist’s imagination? Are there some that straddle the line between natural and imaginary?</a:t>
            </a:r>
          </a:p>
        </p:txBody>
      </p:sp>
      <p:sp>
        <p:nvSpPr>
          <p:cNvPr id="54276" name="Text Box 2"/>
          <p:cNvSpPr txBox="1">
            <a:spLocks noChangeArrowheads="1"/>
          </p:cNvSpPr>
          <p:nvPr/>
        </p:nvSpPr>
        <p:spPr bwMode="auto">
          <a:xfrm>
            <a:off x="457200" y="838200"/>
            <a:ext cx="77374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000">
                <a:latin typeface="Arial Black" panose="020B0A04020102020204" pitchFamily="34" charset="0"/>
              </a:rPr>
              <a:t>Let’s look at </a:t>
            </a:r>
            <a:r>
              <a:rPr lang="en-US" altLang="en-US" sz="3000" i="1">
                <a:latin typeface="Arial Black" panose="020B0A04020102020204" pitchFamily="34" charset="0"/>
              </a:rPr>
              <a:t>The Persistence of Memory</a:t>
            </a:r>
            <a:r>
              <a:rPr lang="en-US" altLang="en-US" sz="3000">
                <a:latin typeface="Arial Black" panose="020B0A04020102020204" pitchFamily="34" charset="0"/>
              </a:rPr>
              <a:t> by </a:t>
            </a:r>
            <a:r>
              <a:rPr lang="en-US" altLang="en-US" sz="3200">
                <a:latin typeface="Arial Black" panose="020B0A04020102020204" pitchFamily="34" charset="0"/>
              </a:rPr>
              <a:t>Salvador Dalí</a:t>
            </a:r>
            <a:r>
              <a:rPr lang="en-US" altLang="en-US" sz="3000">
                <a:latin typeface="Arial Black" panose="020B0A04020102020204" pitchFamily="34" charset="0"/>
              </a:rPr>
              <a:t>.</a:t>
            </a:r>
          </a:p>
        </p:txBody>
      </p:sp>
      <p:cxnSp>
        <p:nvCxnSpPr>
          <p:cNvPr id="54277"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4278" name="TextBox 4"/>
          <p:cNvSpPr txBox="1">
            <a:spLocks noChangeArrowheads="1"/>
          </p:cNvSpPr>
          <p:nvPr/>
        </p:nvSpPr>
        <p:spPr bwMode="auto">
          <a:xfrm>
            <a:off x="396875" y="6426200"/>
            <a:ext cx="24987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sp>
        <p:nvSpPr>
          <p:cNvPr id="54279" name="Text Box 2"/>
          <p:cNvSpPr txBox="1">
            <a:spLocks noChangeArrowheads="1"/>
          </p:cNvSpPr>
          <p:nvPr/>
        </p:nvSpPr>
        <p:spPr bwMode="auto">
          <a:xfrm>
            <a:off x="469900" y="5037138"/>
            <a:ext cx="41052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Salvador Dalí. </a:t>
            </a:r>
            <a:r>
              <a:rPr lang="en-US" altLang="en-US" sz="1400" i="1">
                <a:cs typeface="Arial" panose="020B0604020202020204" pitchFamily="34" charset="0"/>
              </a:rPr>
              <a:t>The Persistence of Memory</a:t>
            </a:r>
            <a:r>
              <a:rPr lang="en-US" altLang="en-US" sz="1400" b="1">
                <a:cs typeface="Arial" panose="020B0604020202020204" pitchFamily="34" charset="0"/>
              </a:rPr>
              <a:t>. </a:t>
            </a:r>
            <a:r>
              <a:rPr lang="en-US" altLang="en-US" sz="1400">
                <a:cs typeface="Arial" panose="020B0604020202020204" pitchFamily="34" charset="0"/>
              </a:rPr>
              <a:t>1931.</a:t>
            </a:r>
          </a:p>
        </p:txBody>
      </p:sp>
      <p:pic>
        <p:nvPicPr>
          <p:cNvPr id="54280" name="Picture 4" descr="162_1934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411797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56323" name="Text Box 2"/>
          <p:cNvSpPr txBox="1">
            <a:spLocks noChangeArrowheads="1"/>
          </p:cNvSpPr>
          <p:nvPr/>
        </p:nvSpPr>
        <p:spPr bwMode="auto">
          <a:xfrm>
            <a:off x="990600" y="5715000"/>
            <a:ext cx="6096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Salvador Dalí. </a:t>
            </a:r>
            <a:r>
              <a:rPr lang="en-US" altLang="en-US" sz="1400" i="1">
                <a:cs typeface="Arial" panose="020B0604020202020204" pitchFamily="34" charset="0"/>
              </a:rPr>
              <a:t>The Persistence of Memory</a:t>
            </a:r>
            <a:r>
              <a:rPr lang="en-US" altLang="en-US" sz="1400" b="1">
                <a:cs typeface="Arial" panose="020B0604020202020204" pitchFamily="34" charset="0"/>
              </a:rPr>
              <a:t>. </a:t>
            </a:r>
            <a:r>
              <a:rPr lang="en-US" altLang="en-US" sz="1400">
                <a:cs typeface="Arial" panose="020B0604020202020204" pitchFamily="34" charset="0"/>
              </a:rPr>
              <a:t>1931.</a:t>
            </a:r>
          </a:p>
        </p:txBody>
      </p:sp>
      <p:cxnSp>
        <p:nvCxnSpPr>
          <p:cNvPr id="5632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6325"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56326" name="Picture 4" descr="162_1934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55600"/>
            <a:ext cx="7259637"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58371" name="TextBox 6"/>
          <p:cNvSpPr txBox="1">
            <a:spLocks noChangeArrowheads="1"/>
          </p:cNvSpPr>
          <p:nvPr/>
        </p:nvSpPr>
        <p:spPr bwMode="auto">
          <a:xfrm>
            <a:off x="4648200" y="1795463"/>
            <a:ext cx="375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a:cs typeface="Arial" panose="020B0604020202020204" pitchFamily="34" charset="0"/>
              </a:rPr>
              <a:t>Does knowing the title of this work change what your think of this painting?</a:t>
            </a:r>
          </a:p>
          <a:p>
            <a:pPr eaLnBrk="1" hangingPunct="1"/>
            <a:endParaRPr lang="en-US" altLang="en-US" sz="1800">
              <a:cs typeface="Arial" panose="020B0604020202020204" pitchFamily="34" charset="0"/>
            </a:endParaRPr>
          </a:p>
          <a:p>
            <a:pPr eaLnBrk="1" hangingPunct="1">
              <a:buFont typeface="Arial" panose="020B0604020202020204" pitchFamily="34" charset="0"/>
              <a:buChar char="•"/>
            </a:pPr>
            <a:r>
              <a:rPr lang="en-US" altLang="en-US" sz="1800">
                <a:cs typeface="Arial" panose="020B0604020202020204" pitchFamily="34" charset="0"/>
              </a:rPr>
              <a:t>Which figures are the two children? Who might the other figures be?</a:t>
            </a:r>
          </a:p>
          <a:p>
            <a:pPr eaLnBrk="1" hangingPunct="1"/>
            <a:endParaRPr lang="en-US" altLang="en-US" sz="1800">
              <a:cs typeface="Arial" panose="020B0604020202020204" pitchFamily="34" charset="0"/>
            </a:endParaRPr>
          </a:p>
          <a:p>
            <a:pPr eaLnBrk="1" hangingPunct="1">
              <a:buFont typeface="Arial" panose="020B0604020202020204" pitchFamily="34" charset="0"/>
              <a:buChar char="•"/>
            </a:pPr>
            <a:r>
              <a:rPr lang="en-US" altLang="en-US" sz="1800">
                <a:cs typeface="Arial" panose="020B0604020202020204" pitchFamily="34" charset="0"/>
              </a:rPr>
              <a:t>How might this relate to the artist</a:t>
            </a:r>
            <a:r>
              <a:rPr lang="ja-JP" altLang="en-US" sz="1800">
                <a:cs typeface="Arial" panose="020B0604020202020204" pitchFamily="34" charset="0"/>
              </a:rPr>
              <a:t>’</a:t>
            </a:r>
            <a:r>
              <a:rPr lang="en-US" altLang="ja-JP" sz="1800">
                <a:cs typeface="Arial" panose="020B0604020202020204" pitchFamily="34" charset="0"/>
              </a:rPr>
              <a:t>s interest in dreams?</a:t>
            </a:r>
            <a:endParaRPr lang="en-US" altLang="en-US" sz="1800">
              <a:cs typeface="Arial" panose="020B0604020202020204" pitchFamily="34" charset="0"/>
            </a:endParaRPr>
          </a:p>
        </p:txBody>
      </p:sp>
      <p:sp>
        <p:nvSpPr>
          <p:cNvPr id="58372" name="Text Box 2"/>
          <p:cNvSpPr txBox="1">
            <a:spLocks noChangeArrowheads="1"/>
          </p:cNvSpPr>
          <p:nvPr/>
        </p:nvSpPr>
        <p:spPr bwMode="auto">
          <a:xfrm>
            <a:off x="457200" y="674688"/>
            <a:ext cx="84582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a:latin typeface="Arial Black" panose="020B0A04020102020204" pitchFamily="34" charset="0"/>
              </a:rPr>
              <a:t>Let’s look at </a:t>
            </a:r>
            <a:r>
              <a:rPr lang="en-US" altLang="en-US" sz="2800" i="1">
                <a:latin typeface="Arial Black" panose="020B0A04020102020204" pitchFamily="34" charset="0"/>
              </a:rPr>
              <a:t>Two Children Are Threatened by a Nightingale</a:t>
            </a:r>
            <a:r>
              <a:rPr lang="en-US" altLang="en-US" sz="2800">
                <a:latin typeface="Arial Black" panose="020B0A04020102020204" pitchFamily="34" charset="0"/>
              </a:rPr>
              <a:t> by Max Ernst.</a:t>
            </a:r>
          </a:p>
        </p:txBody>
      </p:sp>
      <p:cxnSp>
        <p:nvCxnSpPr>
          <p:cNvPr id="58373" name="Straight Connector 6"/>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8374" name="TextBox 4"/>
          <p:cNvSpPr txBox="1">
            <a:spLocks noChangeArrowheads="1"/>
          </p:cNvSpPr>
          <p:nvPr/>
        </p:nvSpPr>
        <p:spPr bwMode="auto">
          <a:xfrm>
            <a:off x="396875" y="6426200"/>
            <a:ext cx="24987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58375" name="Picture 4" descr="256_1937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709738"/>
            <a:ext cx="329882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2"/>
          <p:cNvSpPr txBox="1">
            <a:spLocks noChangeArrowheads="1"/>
          </p:cNvSpPr>
          <p:nvPr/>
        </p:nvSpPr>
        <p:spPr bwMode="auto">
          <a:xfrm>
            <a:off x="469900" y="5732463"/>
            <a:ext cx="34163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400">
                <a:cs typeface="Arial" panose="020B0604020202020204" pitchFamily="34" charset="0"/>
              </a:rPr>
              <a:t>Max Ernst. </a:t>
            </a:r>
            <a:r>
              <a:rPr lang="en-US" altLang="en-US" sz="1400" i="1">
                <a:cs typeface="Arial" panose="020B0604020202020204" pitchFamily="34" charset="0"/>
              </a:rPr>
              <a:t>Two Children Are Threatened by a Nightingale</a:t>
            </a:r>
            <a:r>
              <a:rPr lang="en-US" altLang="en-US" sz="1400" b="1">
                <a:cs typeface="Arial" panose="020B0604020202020204" pitchFamily="34" charset="0"/>
              </a:rPr>
              <a:t>. </a:t>
            </a:r>
            <a:r>
              <a:rPr lang="en-US" altLang="en-US" sz="1400">
                <a:cs typeface="Arial" panose="020B0604020202020204" pitchFamily="34" charset="0"/>
              </a:rPr>
              <a:t>1924.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60419" name="Text Box 2"/>
          <p:cNvSpPr txBox="1">
            <a:spLocks noChangeArrowheads="1"/>
          </p:cNvSpPr>
          <p:nvPr/>
        </p:nvSpPr>
        <p:spPr bwMode="auto">
          <a:xfrm>
            <a:off x="2317750" y="5530850"/>
            <a:ext cx="43116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400">
                <a:cs typeface="Arial" panose="020B0604020202020204" pitchFamily="34" charset="0"/>
              </a:rPr>
              <a:t>Max Ernst. </a:t>
            </a:r>
            <a:r>
              <a:rPr lang="en-US" altLang="en-US" sz="1400" i="1">
                <a:cs typeface="Arial" panose="020B0604020202020204" pitchFamily="34" charset="0"/>
              </a:rPr>
              <a:t>Two Children Are Threatened by a Nightingale</a:t>
            </a:r>
            <a:r>
              <a:rPr lang="en-US" altLang="en-US" sz="1400" b="1">
                <a:cs typeface="Arial" panose="020B0604020202020204" pitchFamily="34" charset="0"/>
              </a:rPr>
              <a:t>. </a:t>
            </a:r>
            <a:r>
              <a:rPr lang="en-US" altLang="en-US" sz="1400">
                <a:cs typeface="Arial" panose="020B0604020202020204" pitchFamily="34" charset="0"/>
              </a:rPr>
              <a:t>1924. </a:t>
            </a:r>
          </a:p>
        </p:txBody>
      </p:sp>
      <p:cxnSp>
        <p:nvCxnSpPr>
          <p:cNvPr id="6042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21" name="TextBox 4"/>
          <p:cNvSpPr txBox="1">
            <a:spLocks noChangeArrowheads="1"/>
          </p:cNvSpPr>
          <p:nvPr/>
        </p:nvSpPr>
        <p:spPr bwMode="auto">
          <a:xfrm>
            <a:off x="396875" y="6426200"/>
            <a:ext cx="22701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60422" name="Picture 4" descr="256_1937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225425"/>
            <a:ext cx="4303712"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7411" name="Text Box 2"/>
          <p:cNvSpPr txBox="1">
            <a:spLocks noChangeArrowheads="1"/>
          </p:cNvSpPr>
          <p:nvPr/>
        </p:nvSpPr>
        <p:spPr bwMode="auto">
          <a:xfrm>
            <a:off x="2971800" y="5641975"/>
            <a:ext cx="386238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cs typeface="Arial" panose="020B0604020202020204" pitchFamily="34" charset="0"/>
              </a:rPr>
              <a:t>Max Ernst. </a:t>
            </a:r>
            <a:r>
              <a:rPr lang="en-US" altLang="en-US" sz="1400" i="1">
                <a:cs typeface="Arial" panose="020B0604020202020204" pitchFamily="34" charset="0"/>
              </a:rPr>
              <a:t>Loplop Introduces Members of the Surrealist Group</a:t>
            </a:r>
            <a:r>
              <a:rPr lang="en-US" altLang="en-US" sz="1400">
                <a:cs typeface="Arial" panose="020B0604020202020204" pitchFamily="34" charset="0"/>
              </a:rPr>
              <a:t>. 1931</a:t>
            </a:r>
          </a:p>
        </p:txBody>
      </p:sp>
      <p:cxnSp>
        <p:nvCxnSpPr>
          <p:cNvPr id="1741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413"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17414" name="Picture 4" descr="267_1935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328613"/>
            <a:ext cx="3527425"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838200"/>
            <a:ext cx="77374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3200" b="1">
                <a:latin typeface="Arial Black" panose="020B0A04020102020204" pitchFamily="34" charset="0"/>
              </a:rPr>
              <a:t>Tapping into the Unconscious:</a:t>
            </a:r>
            <a:br>
              <a:rPr lang="en-US" altLang="en-US" sz="3200" b="1">
                <a:latin typeface="Arial Black" panose="020B0A04020102020204" pitchFamily="34" charset="0"/>
              </a:rPr>
            </a:br>
            <a:r>
              <a:rPr lang="en-US" altLang="en-US" sz="3200" b="1">
                <a:latin typeface="Arial Black" panose="020B0A04020102020204" pitchFamily="34" charset="0"/>
              </a:rPr>
              <a:t>Automatism and Dreams</a:t>
            </a:r>
            <a:endParaRPr lang="en-US" altLang="en-US" sz="3000">
              <a:latin typeface="Arial Black" panose="020B0A04020102020204" pitchFamily="34" charset="0"/>
            </a:endParaRPr>
          </a:p>
        </p:txBody>
      </p:sp>
      <p:sp>
        <p:nvSpPr>
          <p:cNvPr id="19459" name="TextBox 6"/>
          <p:cNvSpPr txBox="1">
            <a:spLocks noChangeArrowheads="1"/>
          </p:cNvSpPr>
          <p:nvPr/>
        </p:nvSpPr>
        <p:spPr bwMode="auto">
          <a:xfrm>
            <a:off x="3886200" y="-469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cxnSp>
        <p:nvCxnSpPr>
          <p:cNvPr id="1946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1" name="TextBox 4"/>
          <p:cNvSpPr txBox="1">
            <a:spLocks noChangeArrowheads="1"/>
          </p:cNvSpPr>
          <p:nvPr/>
        </p:nvSpPr>
        <p:spPr bwMode="auto">
          <a:xfrm>
            <a:off x="396875" y="6426200"/>
            <a:ext cx="2727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0483" name="Text Box 2"/>
          <p:cNvSpPr txBox="1">
            <a:spLocks noChangeArrowheads="1"/>
          </p:cNvSpPr>
          <p:nvPr/>
        </p:nvSpPr>
        <p:spPr bwMode="auto">
          <a:xfrm>
            <a:off x="2640013" y="5641975"/>
            <a:ext cx="42957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400">
                <a:cs typeface="Arial" panose="020B0604020202020204" pitchFamily="34" charset="0"/>
              </a:rPr>
              <a:t>Miró. </a:t>
            </a:r>
            <a:r>
              <a:rPr lang="en-US" altLang="en-US" sz="1400" i="1">
                <a:cs typeface="Arial" panose="020B0604020202020204" pitchFamily="34" charset="0"/>
              </a:rPr>
              <a:t>The Birth of the World. </a:t>
            </a:r>
            <a:r>
              <a:rPr lang="en-US" altLang="en-US" sz="1400">
                <a:cs typeface="Arial" panose="020B0604020202020204" pitchFamily="34" charset="0"/>
              </a:rPr>
              <a:t>Montroig, late summer-fall 1925. </a:t>
            </a:r>
          </a:p>
          <a:p>
            <a:pPr eaLnBrk="1" hangingPunct="1">
              <a:spcBef>
                <a:spcPct val="50000"/>
              </a:spcBef>
            </a:pPr>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p:txBody>
      </p:sp>
      <p:cxnSp>
        <p:nvCxnSpPr>
          <p:cNvPr id="20484"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0485"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20486" name="Picture 4" descr="262_1972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215900"/>
            <a:ext cx="429577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2531" name="Text Box 2"/>
          <p:cNvSpPr txBox="1">
            <a:spLocks noChangeArrowheads="1"/>
          </p:cNvSpPr>
          <p:nvPr/>
        </p:nvSpPr>
        <p:spPr bwMode="auto">
          <a:xfrm>
            <a:off x="2286000" y="5791200"/>
            <a:ext cx="47244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cs typeface="Arial" panose="020B0604020202020204" pitchFamily="34" charset="0"/>
              </a:rPr>
              <a:t>André Masson. </a:t>
            </a:r>
            <a:r>
              <a:rPr lang="en-US" altLang="en-US" sz="1400" i="1">
                <a:cs typeface="Arial" panose="020B0604020202020204" pitchFamily="34" charset="0"/>
              </a:rPr>
              <a:t>Automatic Drawing</a:t>
            </a:r>
            <a:r>
              <a:rPr lang="en-US" altLang="en-US" sz="1400">
                <a:cs typeface="Arial" panose="020B0604020202020204" pitchFamily="34" charset="0"/>
              </a:rPr>
              <a:t>. 1924.</a:t>
            </a:r>
          </a:p>
          <a:p>
            <a:pPr eaLnBrk="1" hangingPunct="1">
              <a:spcBef>
                <a:spcPct val="50000"/>
              </a:spcBef>
            </a:pPr>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p:txBody>
      </p:sp>
      <p:cxnSp>
        <p:nvCxnSpPr>
          <p:cNvPr id="22532"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3"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22534" name="Picture 6" descr="873_1978_CC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85738"/>
            <a:ext cx="48577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4579" name="Text Box 2"/>
          <p:cNvSpPr txBox="1">
            <a:spLocks noChangeArrowheads="1"/>
          </p:cNvSpPr>
          <p:nvPr/>
        </p:nvSpPr>
        <p:spPr bwMode="auto">
          <a:xfrm>
            <a:off x="619125" y="5573713"/>
            <a:ext cx="790416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Max Ernst.</a:t>
            </a:r>
            <a:r>
              <a:rPr lang="en-US" altLang="en-US" sz="1400" i="1">
                <a:cs typeface="Arial" panose="020B0604020202020204" pitchFamily="34" charset="0"/>
              </a:rPr>
              <a:t> L'évadé </a:t>
            </a:r>
            <a:r>
              <a:rPr lang="en-US" altLang="en-US" sz="1400">
                <a:cs typeface="Arial" panose="020B0604020202020204" pitchFamily="34" charset="0"/>
              </a:rPr>
              <a:t>(</a:t>
            </a:r>
            <a:r>
              <a:rPr lang="en-US" altLang="en-US" sz="1400" i="1">
                <a:cs typeface="Arial" panose="020B0604020202020204" pitchFamily="34" charset="0"/>
              </a:rPr>
              <a:t>The Fugitive</a:t>
            </a:r>
            <a:r>
              <a:rPr lang="en-US" altLang="en-US" sz="1400">
                <a:cs typeface="Arial" panose="020B0604020202020204" pitchFamily="34" charset="0"/>
              </a:rPr>
              <a:t>) from</a:t>
            </a:r>
            <a:r>
              <a:rPr lang="en-US" altLang="en-US" sz="1400" i="1">
                <a:cs typeface="Arial" panose="020B0604020202020204" pitchFamily="34" charset="0"/>
              </a:rPr>
              <a:t> Histoire Naturelle </a:t>
            </a:r>
            <a:r>
              <a:rPr lang="en-US" altLang="en-US" sz="1400">
                <a:cs typeface="Arial" panose="020B0604020202020204" pitchFamily="34" charset="0"/>
              </a:rPr>
              <a:t>(</a:t>
            </a:r>
            <a:r>
              <a:rPr lang="en-US" altLang="en-US" sz="1400" i="1">
                <a:cs typeface="Arial" panose="020B0604020202020204" pitchFamily="34" charset="0"/>
              </a:rPr>
              <a:t>Natural History</a:t>
            </a:r>
            <a:r>
              <a:rPr lang="en-US" altLang="en-US" sz="1400">
                <a:cs typeface="Arial" panose="020B0604020202020204" pitchFamily="34" charset="0"/>
              </a:rPr>
              <a:t>). 1926 (Reproduced frottages executed c. 1925)</a:t>
            </a:r>
          </a:p>
          <a:p>
            <a:pPr defTabSz="914400" eaLnBrk="1" hangingPunct="1"/>
            <a:endParaRPr lang="en-US" altLang="en-US" sz="1400">
              <a:cs typeface="Arial" panose="020B0604020202020204" pitchFamily="34" charset="0"/>
            </a:endParaRPr>
          </a:p>
          <a:p>
            <a:pPr defTabSz="914400" eaLnBrk="1" hangingPunct="1"/>
            <a:endParaRPr lang="en-US" altLang="en-US" sz="1400">
              <a:cs typeface="Arial" panose="020B0604020202020204" pitchFamily="34" charset="0"/>
            </a:endParaRPr>
          </a:p>
          <a:p>
            <a:pPr defTabSz="914400" eaLnBrk="1" hangingPunct="1"/>
            <a:endParaRPr lang="en-US" altLang="en-US" sz="1400">
              <a:cs typeface="Arial" panose="020B0604020202020204" pitchFamily="34" charset="0"/>
            </a:endParaRPr>
          </a:p>
          <a:p>
            <a:pPr defTabSz="914400" eaLnBrk="1" hangingPunct="1">
              <a:spcBef>
                <a:spcPct val="50000"/>
              </a:spcBef>
            </a:pPr>
            <a:endParaRPr lang="en-US" altLang="en-US" sz="1400">
              <a:cs typeface="Arial" panose="020B0604020202020204" pitchFamily="34" charset="0"/>
            </a:endParaRPr>
          </a:p>
          <a:p>
            <a:pPr defTabSz="914400" eaLnBrk="1" hangingPunct="1">
              <a:spcBef>
                <a:spcPct val="50000"/>
              </a:spcBef>
            </a:pPr>
            <a:endParaRPr lang="en-US" altLang="en-US" sz="1400">
              <a:cs typeface="Arial" panose="020B0604020202020204" pitchFamily="34" charset="0"/>
            </a:endParaRPr>
          </a:p>
          <a:p>
            <a:pPr defTabSz="914400" eaLnBrk="1" hangingPunct="1">
              <a:spcBef>
                <a:spcPct val="50000"/>
              </a:spcBef>
            </a:pPr>
            <a:endParaRPr lang="en-US" altLang="en-US" sz="1400">
              <a:cs typeface="Arial" panose="020B0604020202020204" pitchFamily="34" charset="0"/>
            </a:endParaRPr>
          </a:p>
        </p:txBody>
      </p:sp>
      <p:cxnSp>
        <p:nvCxnSpPr>
          <p:cNvPr id="24580"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4581"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24582" name="Picture 4" descr="29_1958_30_RI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 y="338138"/>
            <a:ext cx="79041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6627" name="Text Box 2"/>
          <p:cNvSpPr txBox="1">
            <a:spLocks noChangeArrowheads="1"/>
          </p:cNvSpPr>
          <p:nvPr/>
        </p:nvSpPr>
        <p:spPr bwMode="auto">
          <a:xfrm>
            <a:off x="2776538" y="5486400"/>
            <a:ext cx="3376612"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en-US" altLang="en-US" sz="1400">
                <a:cs typeface="Arial" panose="020B0604020202020204" pitchFamily="34" charset="0"/>
              </a:rPr>
              <a:t>Cadavre Exquis (Exquisite Corpse) with Yves Tanguy, Joan Miro, Max Morise, and Man Ray. </a:t>
            </a:r>
            <a:r>
              <a:rPr lang="en-US" altLang="en-US" sz="1400" i="1">
                <a:cs typeface="Arial" panose="020B0604020202020204" pitchFamily="34" charset="0"/>
              </a:rPr>
              <a:t>Nude</a:t>
            </a:r>
            <a:r>
              <a:rPr lang="en-US" altLang="en-US" sz="1400">
                <a:cs typeface="Arial" panose="020B0604020202020204" pitchFamily="34" charset="0"/>
              </a:rPr>
              <a:t>. 1926-27.</a:t>
            </a:r>
          </a:p>
          <a:p>
            <a:pPr defTabSz="914400" eaLnBrk="1" hangingPunct="1"/>
            <a:endParaRPr lang="en-US" altLang="en-US" sz="1400">
              <a:cs typeface="Arial" panose="020B0604020202020204" pitchFamily="34" charset="0"/>
            </a:endParaRPr>
          </a:p>
          <a:p>
            <a:pPr defTabSz="914400" eaLnBrk="1" hangingPunct="1"/>
            <a:endParaRPr lang="en-US" altLang="en-US" sz="1400">
              <a:cs typeface="Arial" panose="020B0604020202020204" pitchFamily="34" charset="0"/>
            </a:endParaRPr>
          </a:p>
          <a:p>
            <a:pPr defTabSz="914400" eaLnBrk="1" hangingPunct="1"/>
            <a:endParaRPr lang="en-US" altLang="en-US" sz="1400">
              <a:cs typeface="Arial" panose="020B0604020202020204" pitchFamily="34" charset="0"/>
            </a:endParaRPr>
          </a:p>
          <a:p>
            <a:pPr defTabSz="914400" eaLnBrk="1" hangingPunct="1">
              <a:spcBef>
                <a:spcPct val="50000"/>
              </a:spcBef>
            </a:pPr>
            <a:endParaRPr lang="en-US" altLang="en-US" sz="1400">
              <a:cs typeface="Arial" panose="020B0604020202020204" pitchFamily="34" charset="0"/>
            </a:endParaRPr>
          </a:p>
          <a:p>
            <a:pPr defTabSz="914400" eaLnBrk="1" hangingPunct="1">
              <a:spcBef>
                <a:spcPct val="50000"/>
              </a:spcBef>
            </a:pPr>
            <a:endParaRPr lang="en-US" altLang="en-US" sz="1400">
              <a:cs typeface="Arial" panose="020B0604020202020204" pitchFamily="34" charset="0"/>
            </a:endParaRPr>
          </a:p>
          <a:p>
            <a:pPr defTabSz="914400" eaLnBrk="1" hangingPunct="1">
              <a:spcBef>
                <a:spcPct val="50000"/>
              </a:spcBef>
            </a:pPr>
            <a:endParaRPr lang="en-US" altLang="en-US" sz="1400">
              <a:cs typeface="Arial" panose="020B0604020202020204" pitchFamily="34" charset="0"/>
            </a:endParaRPr>
          </a:p>
        </p:txBody>
      </p:sp>
      <p:cxnSp>
        <p:nvCxnSpPr>
          <p:cNvPr id="26628"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629"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26630" name="Picture 5" descr="260_1935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185738"/>
            <a:ext cx="3376612"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p:cNvSpPr txBox="1">
            <a:spLocks noChangeArrowheads="1"/>
          </p:cNvSpPr>
          <p:nvPr/>
        </p:nvSpPr>
        <p:spPr bwMode="auto">
          <a:xfrm>
            <a:off x="3886200" y="-46990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28675" name="Text Box 2"/>
          <p:cNvSpPr txBox="1">
            <a:spLocks noChangeArrowheads="1"/>
          </p:cNvSpPr>
          <p:nvPr/>
        </p:nvSpPr>
        <p:spPr bwMode="auto">
          <a:xfrm>
            <a:off x="871538" y="5664200"/>
            <a:ext cx="74374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US" altLang="en-US" sz="1400">
                <a:cs typeface="Arial" panose="020B0604020202020204" pitchFamily="34" charset="0"/>
              </a:rPr>
              <a:t>René Magritte. </a:t>
            </a:r>
            <a:r>
              <a:rPr lang="en-US" altLang="en-US" sz="1400" i="1">
                <a:cs typeface="Arial" panose="020B0604020202020204" pitchFamily="34" charset="0"/>
              </a:rPr>
              <a:t>The Palace of Curtains, III. </a:t>
            </a:r>
            <a:r>
              <a:rPr lang="en-US" altLang="en-US" sz="1400">
                <a:cs typeface="Arial" panose="020B0604020202020204" pitchFamily="34" charset="0"/>
              </a:rPr>
              <a:t>Le Perreux-sur-Marne, 1928-29. </a:t>
            </a:r>
          </a:p>
          <a:p>
            <a:pPr eaLnBrk="1" hangingPunct="1"/>
            <a:endParaRPr lang="en-US" altLang="en-US" sz="1400">
              <a:cs typeface="Arial" panose="020B0604020202020204" pitchFamily="34" charset="0"/>
            </a:endParaRPr>
          </a:p>
          <a:p>
            <a:pPr eaLnBrk="1" hangingPunct="1"/>
            <a:endParaRPr lang="en-US" altLang="en-US" sz="1400">
              <a:cs typeface="Arial" panose="020B0604020202020204" pitchFamily="34" charset="0"/>
            </a:endParaRPr>
          </a:p>
          <a:p>
            <a:pPr eaLnBrk="1" hangingPunct="1"/>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a:p>
            <a:pPr eaLnBrk="1" hangingPunct="1">
              <a:spcBef>
                <a:spcPct val="50000"/>
              </a:spcBef>
            </a:pPr>
            <a:endParaRPr lang="en-US" altLang="en-US" sz="1400">
              <a:cs typeface="Arial" panose="020B0604020202020204" pitchFamily="34" charset="0"/>
            </a:endParaRPr>
          </a:p>
        </p:txBody>
      </p:sp>
      <p:cxnSp>
        <p:nvCxnSpPr>
          <p:cNvPr id="28676" name="Straight Connector 4"/>
          <p:cNvCxnSpPr>
            <a:cxnSpLocks noChangeShapeType="1"/>
          </p:cNvCxnSpPr>
          <p:nvPr/>
        </p:nvCxnSpPr>
        <p:spPr bwMode="auto">
          <a:xfrm>
            <a:off x="457200" y="6248400"/>
            <a:ext cx="7747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7" name="TextBox 4"/>
          <p:cNvSpPr txBox="1">
            <a:spLocks noChangeArrowheads="1"/>
          </p:cNvSpPr>
          <p:nvPr/>
        </p:nvSpPr>
        <p:spPr bwMode="auto">
          <a:xfrm>
            <a:off x="396875" y="6426200"/>
            <a:ext cx="23463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000">
                <a:cs typeface="Arial" panose="020B0604020202020204" pitchFamily="34" charset="0"/>
              </a:rPr>
              <a:t>MoMA Surrealism Theme</a:t>
            </a:r>
          </a:p>
        </p:txBody>
      </p:sp>
      <p:pic>
        <p:nvPicPr>
          <p:cNvPr id="28678" name="Picture 3" descr="631_1967_C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538" y="395288"/>
            <a:ext cx="7437437"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TotalTime>
  <Words>4441</Words>
  <Application>Microsoft Office PowerPoint</Application>
  <PresentationFormat>On-screen Show (4:3)</PresentationFormat>
  <Paragraphs>328</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ＭＳ Ｐゴシック</vt:lpstr>
      <vt:lpstr>Calibri</vt:lpstr>
      <vt:lpstr>Arial Black</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Garfinkel</dc:creator>
  <cp:lastModifiedBy>Owner</cp:lastModifiedBy>
  <cp:revision>18</cp:revision>
  <dcterms:created xsi:type="dcterms:W3CDTF">2012-05-21T20:56:53Z</dcterms:created>
  <dcterms:modified xsi:type="dcterms:W3CDTF">2023-04-01T13:38:28Z</dcterms:modified>
</cp:coreProperties>
</file>