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300" r:id="rId2"/>
    <p:sldId id="301" r:id="rId3"/>
    <p:sldId id="333" r:id="rId4"/>
    <p:sldId id="327" r:id="rId5"/>
    <p:sldId id="328" r:id="rId6"/>
    <p:sldId id="334" r:id="rId7"/>
    <p:sldId id="330" r:id="rId8"/>
    <p:sldId id="332" r:id="rId9"/>
    <p:sldId id="303" r:id="rId10"/>
    <p:sldId id="342" r:id="rId11"/>
    <p:sldId id="292" r:id="rId12"/>
    <p:sldId id="351" r:id="rId13"/>
    <p:sldId id="304" r:id="rId14"/>
    <p:sldId id="276" r:id="rId15"/>
    <p:sldId id="348" r:id="rId16"/>
    <p:sldId id="350" r:id="rId17"/>
    <p:sldId id="352" r:id="rId18"/>
    <p:sldId id="305" r:id="rId19"/>
    <p:sldId id="347" r:id="rId20"/>
    <p:sldId id="306" r:id="rId21"/>
    <p:sldId id="343" r:id="rId22"/>
    <p:sldId id="344" r:id="rId23"/>
    <p:sldId id="345" r:id="rId24"/>
    <p:sldId id="307" r:id="rId25"/>
    <p:sldId id="308" r:id="rId26"/>
    <p:sldId id="346" r:id="rId27"/>
    <p:sldId id="309" r:id="rId28"/>
    <p:sldId id="316" r:id="rId29"/>
    <p:sldId id="310" r:id="rId30"/>
    <p:sldId id="311" r:id="rId31"/>
    <p:sldId id="341" r:id="rId32"/>
    <p:sldId id="282" r:id="rId33"/>
    <p:sldId id="314" r:id="rId34"/>
    <p:sldId id="340" r:id="rId35"/>
    <p:sldId id="317" r:id="rId36"/>
    <p:sldId id="318" r:id="rId37"/>
    <p:sldId id="319" r:id="rId38"/>
    <p:sldId id="320" r:id="rId39"/>
    <p:sldId id="323" r:id="rId40"/>
    <p:sldId id="324" r:id="rId41"/>
    <p:sldId id="336" r:id="rId42"/>
    <p:sldId id="335" r:id="rId43"/>
    <p:sldId id="264" r:id="rId44"/>
    <p:sldId id="337" r:id="rId45"/>
    <p:sldId id="338" r:id="rId46"/>
    <p:sldId id="339" r:id="rId47"/>
    <p:sldId id="360" r:id="rId48"/>
    <p:sldId id="361" r:id="rId49"/>
    <p:sldId id="355" r:id="rId50"/>
    <p:sldId id="356" r:id="rId51"/>
    <p:sldId id="362" r:id="rId52"/>
    <p:sldId id="363" r:id="rId53"/>
    <p:sldId id="364" r:id="rId5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81" d="100"/>
          <a:sy n="81" d="100"/>
        </p:scale>
        <p:origin x="1502" y="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anose="020F0502020204030204" pitchFamily="34" charset="0"/>
              </a:defRPr>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9895A420-03DE-466F-97EE-9360F36B14D2}" type="datetime1">
              <a:rPr lang="en-US" altLang="en-US"/>
              <a:pPr/>
              <a:t>3/5/2023</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anose="020F0502020204030204" pitchFamily="34" charset="0"/>
              </a:defRPr>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E164A10-596D-4508-8302-F3141FE5DC1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Avant-garde means French for “advanced guard,” this term is used in English to describe a group that is innovative, experimental, and inventive in its technique or ideology, particularly in the realms of culture, politics, and the arts. </a:t>
            </a:r>
          </a:p>
          <a:p>
            <a:pPr>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Modern can mean related to current times, but it can also indicate a relationship to a particular set of ideas that, at the time of their development, were new or even experimental.</a:t>
            </a:r>
          </a:p>
          <a:p>
            <a:pPr eaLnBrk="1" hangingPunct="1"/>
            <a:endParaRPr lang="en-US" altLang="en-US" smtClean="0">
              <a:ea typeface="ＭＳ Ｐゴシック" panose="020B0600070205080204" pitchFamily="34" charset="-128"/>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D6CCF0B-98C0-44BE-BFA5-B50645400D09}" type="slidenum">
              <a:rPr lang="en-US" altLang="en-US" sz="1200">
                <a:latin typeface="Calibri" panose="020F0502020204030204" pitchFamily="34" charset="0"/>
              </a:rPr>
              <a:pPr eaLnBrk="1" hangingPunct="1"/>
              <a:t>2</a:t>
            </a:fld>
            <a:endParaRPr lang="en-US" altLang="en-US"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563" indent="-182563"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marL="182563" indent="-182563" eaLnBrk="1" hangingPunct="1"/>
            <a:endParaRPr lang="en-US" altLang="en-US" smtClean="0">
              <a:ea typeface="ＭＳ Ｐゴシック" panose="020B0600070205080204" pitchFamily="34" charset="-128"/>
            </a:endParaRPr>
          </a:p>
          <a:p>
            <a:pPr marL="182563" indent="-182563" eaLnBrk="1" hangingPunct="1">
              <a:spcBef>
                <a:spcPct val="0"/>
              </a:spcBef>
            </a:pPr>
            <a:r>
              <a:rPr lang="en-US" altLang="en-US" smtClean="0">
                <a:ea typeface="ＭＳ Ｐゴシック" panose="020B0600070205080204" pitchFamily="34" charset="-128"/>
              </a:rPr>
              <a:t>Cézanne consistently draws attention to the quality of the paint and canvas—never aiming for illusion. For example, the edges of the fruit in the bowl are undefined and appear to shift. Rules of perspective, too, are broken; the right corner of the table tilts</a:t>
            </a:r>
          </a:p>
          <a:p>
            <a:pPr marL="182563" indent="-182563" eaLnBrk="1" hangingPunct="1">
              <a:spcBef>
                <a:spcPct val="0"/>
              </a:spcBef>
            </a:pPr>
            <a:r>
              <a:rPr lang="en-US" altLang="en-US" smtClean="0">
                <a:ea typeface="ＭＳ Ｐゴシック" panose="020B0600070205080204" pitchFamily="34" charset="-128"/>
              </a:rPr>
              <a:t> forward, and is not aligned with the left side. Some areas of canvas are left bare, and others, like the drape of the tablecloth, appear unfinished. </a:t>
            </a:r>
            <a:r>
              <a:rPr lang="en-US" altLang="en-US" i="1" smtClean="0">
                <a:ea typeface="ＭＳ Ｐゴシック" panose="020B0600070205080204" pitchFamily="34" charset="-128"/>
              </a:rPr>
              <a:t>Still Life with Apples </a:t>
            </a:r>
            <a:r>
              <a:rPr lang="en-US" altLang="en-US" smtClean="0">
                <a:ea typeface="ＭＳ Ｐゴシック" panose="020B0600070205080204" pitchFamily="34" charset="-128"/>
              </a:rPr>
              <a:t>is more than an imitation of life—it is an exploration of seeing and the very nature of painting.</a:t>
            </a:r>
          </a:p>
          <a:p>
            <a:pPr marL="182563" indent="-182563" eaLnBrk="1" hangingPunct="1">
              <a:spcBef>
                <a:spcPct val="0"/>
              </a:spcBef>
            </a:pPr>
            <a:endParaRPr lang="en-US" altLang="en-US" b="1" smtClean="0">
              <a:ea typeface="ＭＳ Ｐゴシック" panose="020B0600070205080204" pitchFamily="34"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C0E55AE-E521-40F0-AE87-BFBAF67E6A5F}" type="slidenum">
              <a:rPr lang="en-US" altLang="en-US" sz="1200">
                <a:latin typeface="Calibri" panose="020F0502020204030204" pitchFamily="34" charset="0"/>
              </a:rPr>
              <a:pPr eaLnBrk="1" hangingPunct="1"/>
              <a:t>12</a:t>
            </a:fld>
            <a:endParaRPr lang="en-US" altLang="en-US"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563" indent="-182563"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marL="182563" indent="-182563" eaLnBrk="1" hangingPunct="1"/>
            <a:endParaRPr lang="en-US" altLang="en-US" smtClean="0">
              <a:ea typeface="ＭＳ Ｐゴシック" panose="020B0600070205080204" pitchFamily="34" charset="-128"/>
            </a:endParaRPr>
          </a:p>
          <a:p>
            <a:pPr marL="182563" indent="-182563" eaLnBrk="1" hangingPunct="1">
              <a:spcBef>
                <a:spcPct val="0"/>
              </a:spcBef>
            </a:pPr>
            <a:r>
              <a:rPr lang="en-US" altLang="en-US" smtClean="0">
                <a:ea typeface="ＭＳ Ｐゴシック" panose="020B0600070205080204" pitchFamily="34" charset="-128"/>
              </a:rPr>
              <a:t>Cézanne consistently draws attention to the quality of the paint and canvas—never aiming for illusion. For example, the edges of the fruit in the bowl are undefined and appear to shift. Rules of perspective, too, are broken; the right corner of the table tilts forward, and is not aligned with the left side. Some areas of canvas are left bare, and others, like the drape of the tablecloth, appear unfinished. </a:t>
            </a:r>
            <a:r>
              <a:rPr lang="en-US" altLang="en-US" i="1" smtClean="0">
                <a:ea typeface="ＭＳ Ｐゴシック" panose="020B0600070205080204" pitchFamily="34" charset="-128"/>
              </a:rPr>
              <a:t>Still Life with Apples </a:t>
            </a:r>
            <a:r>
              <a:rPr lang="en-US" altLang="en-US" smtClean="0">
                <a:ea typeface="ＭＳ Ｐゴシック" panose="020B0600070205080204" pitchFamily="34" charset="-128"/>
              </a:rPr>
              <a:t>is more than an imitation of life—it is an exploration of seeing and the very nature of painting.</a:t>
            </a:r>
          </a:p>
          <a:p>
            <a:pPr marL="182563" indent="-182563" eaLnBrk="1" hangingPunct="1">
              <a:spcBef>
                <a:spcPct val="0"/>
              </a:spcBef>
            </a:pPr>
            <a:endParaRPr lang="en-US" altLang="en-US" b="1" smtClean="0">
              <a:ea typeface="ＭＳ Ｐゴシック" panose="020B0600070205080204"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91367DF-E478-4A98-A0D0-0CFEE711AF24}" type="slidenum">
              <a:rPr lang="en-US" altLang="en-US" sz="1200">
                <a:latin typeface="Calibri" panose="020F0502020204030204" pitchFamily="34" charset="0"/>
              </a:rPr>
              <a:pPr eaLnBrk="1" hangingPunct="1"/>
              <a:t>13</a:t>
            </a:fld>
            <a:endParaRPr lang="en-US"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Cézanne captures a sense of emotional ambiguity or uncertainty in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The Bather </a:t>
            </a:r>
            <a:r>
              <a:rPr lang="en-US" altLang="en-US" smtClean="0">
                <a:latin typeface="Arial" panose="020B0604020202020204" pitchFamily="34" charset="0"/>
                <a:ea typeface="ＭＳ Ｐゴシック" panose="020B0600070205080204" pitchFamily="34" charset="-128"/>
                <a:cs typeface="Arial" panose="020B0604020202020204" pitchFamily="34" charset="0"/>
              </a:rPr>
              <a:t>that could be considered typical of the modern experience.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Set against a barren, ambiguous backdrop, it is hard to tell where the painting takes place and who the person is. This uncertainty is one of the reasons why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The Bather </a:t>
            </a:r>
            <a:r>
              <a:rPr lang="en-US" altLang="en-US" smtClean="0">
                <a:latin typeface="Arial" panose="020B0604020202020204" pitchFamily="34" charset="0"/>
                <a:ea typeface="ＭＳ Ｐゴシック" panose="020B0600070205080204" pitchFamily="34" charset="-128"/>
                <a:cs typeface="Arial" panose="020B0604020202020204" pitchFamily="34" charset="0"/>
              </a:rPr>
              <a:t>is considered to be a modern painting. Instead of telling a story or representing a specific place, the painting seems to capture a sense of ambiguity or uncertainty that is typical of the modern experience. Cézanne painted from a photograph of a man standing in a studio in a bathing suit rather than from something that he had seen in real life. This was a decidedly modern technique that became popular with modern artists.</a:t>
            </a:r>
          </a:p>
          <a:p>
            <a:pPr>
              <a:spcBef>
                <a:spcPct val="0"/>
              </a:spcBef>
            </a:pPr>
            <a:endParaRPr lang="en-US" altLang="en-US" smtClean="0">
              <a:ea typeface="ＭＳ Ｐゴシック" panose="020B0600070205080204" pitchFamily="34" charset="-128"/>
            </a:endParaRPr>
          </a:p>
          <a:p>
            <a:pPr>
              <a:spcBef>
                <a:spcPct val="0"/>
              </a:spcBef>
            </a:pPr>
            <a:endParaRPr lang="en-US" altLang="en-US" smtClean="0">
              <a:ea typeface="ＭＳ Ｐゴシック" panose="020B0600070205080204" pitchFamily="34" charset="-128"/>
            </a:endParaRPr>
          </a:p>
          <a:p>
            <a:pPr>
              <a:spcBef>
                <a:spcPct val="0"/>
              </a:spcBef>
            </a:pPr>
            <a:endParaRPr lang="en-US" altLang="en-US" smtClean="0">
              <a:ea typeface="ＭＳ Ｐゴシック" panose="020B0600070205080204" pitchFamily="34" charset="-128"/>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15C536B-4847-4CDF-B656-61B20F8F9080}" type="slidenum">
              <a:rPr lang="en-US" altLang="en-US" sz="1200">
                <a:latin typeface="Calibri" panose="020F0502020204030204" pitchFamily="34" charset="0"/>
              </a:rPr>
              <a:pPr eaLnBrk="1" hangingPunct="1"/>
              <a:t>14</a:t>
            </a:fld>
            <a:endParaRPr lang="en-US"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Cézanne painted from a photograph of a man standing in a studio in a bathing suit rather than from something that he had seen in real life. The act of painting from a photograph, rather than life was decidedly modern at the time. In 1884, only a year before Cézanne made </a:t>
            </a:r>
            <a:r>
              <a:rPr lang="en-US" altLang="en-US" i="1" smtClean="0">
                <a:ea typeface="ＭＳ Ｐゴシック" panose="020B0600070205080204" pitchFamily="34" charset="-128"/>
              </a:rPr>
              <a:t>The Bather</a:t>
            </a:r>
            <a:r>
              <a:rPr lang="en-US" altLang="en-US" smtClean="0">
                <a:ea typeface="ＭＳ Ｐゴシック" panose="020B0600070205080204" pitchFamily="34" charset="-128"/>
              </a:rPr>
              <a:t>, inventor George Eastman developed a method for photographing on film, rather than plates. The technique, which eliminated the need to carry toxic chemicals and cumbersome glass plates, helped make photography available to the masses. Within a few years, it became common practice for painters, including Cézanne, and later Picasso, to include photography as part of their painting process. </a:t>
            </a:r>
          </a:p>
          <a:p>
            <a:endParaRPr lang="en-US" altLang="en-US" smtClean="0">
              <a:ea typeface="ＭＳ Ｐゴシック" panose="020B0600070205080204" pitchFamily="34" charset="-128"/>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3C4E81E-D670-4FDF-B02A-97475238701D}" type="slidenum">
              <a:rPr lang="en-US" altLang="en-US" sz="1200">
                <a:latin typeface="Calibri" panose="020F0502020204030204" pitchFamily="34" charset="0"/>
              </a:rPr>
              <a:pPr eaLnBrk="1" hangingPunct="1"/>
              <a:t>15</a:t>
            </a:fld>
            <a:endParaRPr lang="en-US"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ea typeface="ＭＳ Ｐゴシック" panose="020B0600070205080204" pitchFamily="34" charset="-128"/>
              </a:rPr>
              <a:t>The photograph above, taken by Shirley V. Bacon, shows a group of bathers posing in Long Beach, California, around 1900.</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DD5ACBD-5A03-4239-8A3D-8C909BCD739E}" type="slidenum">
              <a:rPr lang="en-US" altLang="en-US" sz="1200">
                <a:latin typeface="Calibri" panose="020F0502020204030204" pitchFamily="34" charset="0"/>
              </a:rPr>
              <a:pPr eaLnBrk="1" hangingPunct="1"/>
              <a:t>16</a:t>
            </a:fld>
            <a:endParaRPr lang="en-US"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57219E1-D89E-4184-B3BB-10131AD01EF8}" type="slidenum">
              <a:rPr lang="en-US" altLang="en-US" sz="1200">
                <a:latin typeface="Calibri" panose="020F0502020204030204" pitchFamily="34" charset="0"/>
              </a:rPr>
              <a:pPr eaLnBrk="1" hangingPunct="1"/>
              <a:t>17</a:t>
            </a:fld>
            <a:endParaRPr lang="en-US" altLang="en-US"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754F43B-6733-4F25-854A-1EC9019D3F67}" type="slidenum">
              <a:rPr lang="en-US" altLang="en-US" sz="1200">
                <a:latin typeface="Calibri" panose="020F0502020204030204" pitchFamily="34" charset="0"/>
              </a:rPr>
              <a:pPr eaLnBrk="1" hangingPunct="1"/>
              <a:t>19</a:t>
            </a:fld>
            <a:endParaRPr lang="en-US" altLang="en-US"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spcBef>
                <a:spcPct val="0"/>
              </a:spcBef>
            </a:pP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ja-JP" smtClean="0">
                <a:ea typeface="ＭＳ Ｐゴシック" panose="020B0600070205080204" pitchFamily="34" charset="-128"/>
              </a:rPr>
              <a:t>Do you notice flat, splintered planes and geometric shapes? Influences from a non-Western culture?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smtClean="0">
                <a:ea typeface="ＭＳ Ｐゴシック" panose="020B0600070205080204" pitchFamily="34" charset="-128"/>
              </a:rPr>
              <a:t>Give your class a few minutes to look at </a:t>
            </a:r>
            <a:r>
              <a:rPr lang="en-US" altLang="en-US" i="1" smtClean="0">
                <a:ea typeface="ＭＳ Ｐゴシック" panose="020B0600070205080204" pitchFamily="34" charset="-128"/>
              </a:rPr>
              <a:t>Les Demoiselles d</a:t>
            </a:r>
            <a:r>
              <a:rPr lang="ja-JP" altLang="en-US" i="1" smtClean="0">
                <a:ea typeface="ＭＳ Ｐゴシック" panose="020B0600070205080204" pitchFamily="34" charset="-128"/>
              </a:rPr>
              <a:t>’</a:t>
            </a:r>
            <a:r>
              <a:rPr lang="en-US" altLang="ja-JP" i="1" smtClean="0">
                <a:ea typeface="ＭＳ Ｐゴシック" panose="020B0600070205080204" pitchFamily="34" charset="-128"/>
              </a:rPr>
              <a:t>Avignon</a:t>
            </a:r>
            <a:r>
              <a:rPr lang="en-US" altLang="ja-JP" smtClean="0">
                <a:ea typeface="ＭＳ Ｐゴシック" panose="020B0600070205080204" pitchFamily="34" charset="-128"/>
              </a:rPr>
              <a:t>. Ask them to describe what they see in the work. Have them observe the figures carefully, noting what each is doing and comparing them to each other. Ask your students to describe the figures</a:t>
            </a:r>
            <a:r>
              <a:rPr lang="ja-JP" altLang="en-US" smtClean="0">
                <a:ea typeface="ＭＳ Ｐゴシック" panose="020B0600070205080204" pitchFamily="34" charset="-128"/>
              </a:rPr>
              <a:t>’</a:t>
            </a:r>
            <a:r>
              <a:rPr lang="en-US" altLang="ja-JP" smtClean="0">
                <a:ea typeface="ＭＳ Ｐゴシック" panose="020B0600070205080204" pitchFamily="34" charset="-128"/>
              </a:rPr>
              <a:t> body language, facial expressions, and relationships to each other.  Picasso based this work on a memory he had of a brothel on Avignon Street in Barcelona, Spain that he had visited when he was a young man. The size of this work is 8 feet tall by 7</a:t>
            </a:r>
            <a:r>
              <a:rPr lang="ja-JP" altLang="en-US" smtClean="0">
                <a:ea typeface="ＭＳ Ｐゴシック" panose="020B0600070205080204" pitchFamily="34" charset="-128"/>
              </a:rPr>
              <a:t>’</a:t>
            </a:r>
            <a:r>
              <a:rPr lang="en-US" altLang="ja-JP" smtClean="0">
                <a:ea typeface="ＭＳ Ｐゴシック" panose="020B0600070205080204" pitchFamily="34" charset="-128"/>
              </a:rPr>
              <a:t>8</a:t>
            </a:r>
            <a:r>
              <a:rPr lang="ja-JP" altLang="en-US" smtClean="0">
                <a:ea typeface="ＭＳ Ｐゴシック" panose="020B0600070205080204" pitchFamily="34" charset="-128"/>
              </a:rPr>
              <a:t>’’</a:t>
            </a:r>
            <a:r>
              <a:rPr lang="en-US" altLang="ja-JP" smtClean="0">
                <a:ea typeface="ＭＳ Ｐゴシック" panose="020B0600070205080204" pitchFamily="34" charset="-128"/>
              </a:rPr>
              <a:t> wide. Have your students imagine how the size effects how the viewer interprets the work.</a:t>
            </a:r>
          </a:p>
          <a:p>
            <a:pPr>
              <a:spcBef>
                <a:spcPct val="0"/>
              </a:spcBef>
            </a:pPr>
            <a:endParaRPr lang="en-US" altLang="en-US" b="1" smtClean="0">
              <a:ea typeface="ＭＳ Ｐゴシック" panose="020B0600070205080204" pitchFamily="34" charset="-128"/>
            </a:endParaRPr>
          </a:p>
          <a:p>
            <a:pPr>
              <a:spcBef>
                <a:spcPct val="0"/>
              </a:spcBef>
            </a:pPr>
            <a:endParaRPr lang="en-US" altLang="en-US" b="1" smtClean="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ECC0254-642F-4B24-BDB1-CCF9615A5353}" type="slidenum">
              <a:rPr lang="en-US" altLang="en-US" sz="1200">
                <a:latin typeface="Calibri" panose="020F0502020204030204" pitchFamily="34" charset="0"/>
              </a:rPr>
              <a:pPr eaLnBrk="1" hangingPunct="1"/>
              <a:t>20</a:t>
            </a:fld>
            <a:endParaRPr lang="en-US" altLang="en-US"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spcBef>
                <a:spcPct val="0"/>
              </a:spcBef>
            </a:pP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rPr>
              <a:t>How is </a:t>
            </a:r>
            <a:r>
              <a:rPr lang="en-US" altLang="en-US" i="1" smtClean="0">
                <a:latin typeface="Arial" panose="020B0604020202020204" pitchFamily="34" charset="0"/>
                <a:ea typeface="ＭＳ Ｐゴシック" panose="020B0600070205080204" pitchFamily="34" charset="-128"/>
              </a:rPr>
              <a:t>The Bather </a:t>
            </a:r>
            <a:r>
              <a:rPr lang="en-US" altLang="en-US" smtClean="0">
                <a:latin typeface="Arial" panose="020B0604020202020204" pitchFamily="34" charset="0"/>
                <a:ea typeface="ＭＳ Ｐゴシック" panose="020B0600070205080204" pitchFamily="34" charset="-128"/>
              </a:rPr>
              <a:t>different from </a:t>
            </a:r>
            <a:r>
              <a:rPr lang="en-US" altLang="en-US" i="1" smtClean="0">
                <a:latin typeface="Arial" panose="020B0604020202020204" pitchFamily="34" charset="0"/>
                <a:ea typeface="ＭＳ Ｐゴシック" panose="020B0600070205080204" pitchFamily="34" charset="-128"/>
              </a:rPr>
              <a:t>Les Demoiselles d</a:t>
            </a:r>
            <a:r>
              <a:rPr lang="ja-JP" altLang="en-US" i="1" smtClean="0">
                <a:latin typeface="Arial" panose="020B0604020202020204" pitchFamily="34" charset="0"/>
                <a:ea typeface="ＭＳ Ｐゴシック" panose="020B0600070205080204" pitchFamily="34" charset="-128"/>
              </a:rPr>
              <a:t>’</a:t>
            </a:r>
            <a:r>
              <a:rPr lang="en-US" altLang="ja-JP" i="1" smtClean="0">
                <a:latin typeface="Arial" panose="020B0604020202020204" pitchFamily="34" charset="0"/>
                <a:ea typeface="ＭＳ Ｐゴシック" panose="020B0600070205080204" pitchFamily="34" charset="-128"/>
              </a:rPr>
              <a:t>Avignon</a:t>
            </a:r>
            <a:r>
              <a:rPr lang="en-US" altLang="ja-JP" smtClean="0">
                <a:latin typeface="Arial" panose="020B0604020202020204" pitchFamily="34" charset="0"/>
                <a:ea typeface="ＭＳ Ｐゴシック" panose="020B0600070205080204" pitchFamily="34" charset="-128"/>
              </a:rPr>
              <a:t>? How is it similar? What makes </a:t>
            </a:r>
            <a:r>
              <a:rPr lang="en-US" altLang="ja-JP" i="1" smtClean="0">
                <a:latin typeface="Arial" panose="020B0604020202020204" pitchFamily="34" charset="0"/>
                <a:ea typeface="ＭＳ Ｐゴシック" panose="020B0600070205080204" pitchFamily="34" charset="-128"/>
              </a:rPr>
              <a:t>Les Demoiselles </a:t>
            </a:r>
            <a:r>
              <a:rPr lang="en-US" altLang="ja-JP" smtClean="0">
                <a:latin typeface="Arial" panose="020B0604020202020204" pitchFamily="34" charset="0"/>
                <a:ea typeface="ＭＳ Ｐゴシック" panose="020B0600070205080204" pitchFamily="34" charset="-128"/>
              </a:rPr>
              <a:t>d</a:t>
            </a:r>
            <a:r>
              <a:rPr lang="ja-JP" altLang="en-US" smtClean="0">
                <a:latin typeface="Arial" panose="020B0604020202020204" pitchFamily="34" charset="0"/>
                <a:ea typeface="ＭＳ Ｐゴシック" panose="020B0600070205080204" pitchFamily="34" charset="-128"/>
              </a:rPr>
              <a:t>’</a:t>
            </a:r>
            <a:r>
              <a:rPr lang="en-US" altLang="ja-JP" smtClean="0">
                <a:latin typeface="Arial" panose="020B0604020202020204" pitchFamily="34" charset="0"/>
                <a:ea typeface="ＭＳ Ｐゴシック" panose="020B0600070205080204" pitchFamily="34" charset="-128"/>
              </a:rPr>
              <a:t>Avignon an early Cubist work of art? In your opinion, which painting is more modern? Explain.</a:t>
            </a:r>
          </a:p>
          <a:p>
            <a:pPr eaLnBrk="1" hangingPunct="1">
              <a:spcBef>
                <a:spcPct val="0"/>
              </a:spcBef>
            </a:pP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ea typeface="ＭＳ Ｐゴシック" panose="020B0600070205080204" pitchFamily="34" charset="-128"/>
              </a:rPr>
              <a:t>To help organize the conversation, ask students to first describe what they notice about each work’s formal aspects: composition, color, line, shape, and painting style. Then ask, do you notice anything ‘new’ or ‘modern’ in either painting? What makes </a:t>
            </a:r>
            <a:r>
              <a:rPr lang="en-US" altLang="en-US" i="1" smtClean="0">
                <a:ea typeface="ＭＳ Ｐゴシック" panose="020B0600070205080204" pitchFamily="34" charset="-128"/>
              </a:rPr>
              <a:t>Les Demoiselles d’Avignon</a:t>
            </a:r>
            <a:r>
              <a:rPr lang="en-US" altLang="en-US" smtClean="0">
                <a:ea typeface="ＭＳ Ｐゴシック" panose="020B0600070205080204" pitchFamily="34" charset="-128"/>
              </a:rPr>
              <a:t> an early Cubist work of art? (geometric shapes, breaking the figure up into multiple perspectives)</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817AB24-717F-4F5D-B0CC-0019C9C35BF0}" type="slidenum">
              <a:rPr lang="en-US" altLang="en-US" sz="1200">
                <a:latin typeface="Calibri" panose="020F0502020204030204" pitchFamily="34" charset="0"/>
              </a:rPr>
              <a:pPr eaLnBrk="1" hangingPunct="1"/>
              <a:t>21</a:t>
            </a:fld>
            <a:endParaRPr lang="en-US" altLang="en-US"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spcBef>
                <a:spcPct val="0"/>
              </a:spcBef>
            </a:pP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ea typeface="ＭＳ Ｐゴシック" panose="020B0600070205080204" pitchFamily="34" charset="-128"/>
              </a:rPr>
              <a:t>Each painting contains a figure and a guitar. Try to have your students identify the figure and any other realistic parts. (Braque’s on the left has a rope on a nail in the upper left corner.) Both artists deliberately used muted colors so that the viewer would notice the angles, shapes, and composition rather than the color. Picasso and Braque worked so closely together that many people had trouble distinguishing their work. The two artists often left signatures off their canvases, signing the back rather than the front, in order to encourage confusion.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D2CF24E-CAE5-4AA8-A2F9-C5F511E2FCF9}" type="slidenum">
              <a:rPr lang="en-US" altLang="en-US" sz="1200">
                <a:latin typeface="Calibri" panose="020F0502020204030204" pitchFamily="34" charset="0"/>
              </a:rPr>
              <a:pPr eaLnBrk="1" hangingPunct="1"/>
              <a:t>22</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Cézanne captures a sense of emotional ambiguity or uncertainty in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The Bather </a:t>
            </a:r>
            <a:r>
              <a:rPr lang="en-US" altLang="en-US" smtClean="0">
                <a:latin typeface="Arial" panose="020B0604020202020204" pitchFamily="34" charset="0"/>
                <a:ea typeface="ＭＳ Ｐゴシック" panose="020B0600070205080204" pitchFamily="34" charset="-128"/>
                <a:cs typeface="Arial" panose="020B0604020202020204" pitchFamily="34" charset="0"/>
              </a:rPr>
              <a:t>that could be considered typical of the modern experience.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Set against a barren, ambiguous backdrop, it is hard to tell where the painting takes place and who the person is. This uncertainty is one of the reasons why </a:t>
            </a:r>
            <a:r>
              <a:rPr lang="en-US" altLang="en-US" i="1" smtClean="0">
                <a:latin typeface="Arial" panose="020B0604020202020204" pitchFamily="34" charset="0"/>
                <a:ea typeface="ＭＳ Ｐゴシック" panose="020B0600070205080204" pitchFamily="34" charset="-128"/>
                <a:cs typeface="Arial" panose="020B0604020202020204" pitchFamily="34" charset="0"/>
              </a:rPr>
              <a:t>The Bather </a:t>
            </a:r>
            <a:r>
              <a:rPr lang="en-US" altLang="en-US" smtClean="0">
                <a:latin typeface="Arial" panose="020B0604020202020204" pitchFamily="34" charset="0"/>
                <a:ea typeface="ＭＳ Ｐゴシック" panose="020B0600070205080204" pitchFamily="34" charset="-128"/>
                <a:cs typeface="Arial" panose="020B0604020202020204" pitchFamily="34" charset="0"/>
              </a:rPr>
              <a:t>is considered to be a modern painting. Instead of telling a story or representing a specific place, the painting seems to capture a sense of ambiguity or uncertainty that is typical of the modern experience. Cézanne painted from a photograph of a man standing in a studio in a bathing suit rather than from something that he had seen in real life. This was a decidedly modern technique that became popular with modern artists.</a:t>
            </a:r>
          </a:p>
          <a:p>
            <a:pPr>
              <a:spcBef>
                <a:spcPct val="0"/>
              </a:spcBef>
            </a:pPr>
            <a:endParaRPr lang="en-US" altLang="en-US" smtClean="0">
              <a:ea typeface="ＭＳ Ｐゴシック" panose="020B0600070205080204" pitchFamily="34" charset="-128"/>
            </a:endParaRPr>
          </a:p>
          <a:p>
            <a:pPr>
              <a:spcBef>
                <a:spcPct val="0"/>
              </a:spcBef>
            </a:pPr>
            <a:endParaRPr lang="en-US" altLang="en-US" smtClean="0">
              <a:ea typeface="ＭＳ Ｐゴシック" panose="020B0600070205080204" pitchFamily="34" charset="-128"/>
            </a:endParaRPr>
          </a:p>
          <a:p>
            <a:pPr>
              <a:spcBef>
                <a:spcPct val="0"/>
              </a:spcBef>
            </a:pPr>
            <a:endParaRPr lang="en-US" altLang="en-US" smtClean="0">
              <a:ea typeface="ＭＳ Ｐゴシック" panose="020B0600070205080204" pitchFamily="34" charset="-128"/>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5E47309-7563-40D3-B9A4-A66FCA7E3694}" type="slidenum">
              <a:rPr lang="en-US" altLang="en-US" sz="1200">
                <a:latin typeface="Calibri" panose="020F0502020204030204" pitchFamily="34" charset="0"/>
              </a:rPr>
              <a:pPr eaLnBrk="1" hangingPunct="1"/>
              <a:t>3</a:t>
            </a:fld>
            <a:endParaRPr lang="en-US" altLang="en-US"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spcBef>
                <a:spcPct val="0"/>
              </a:spcBef>
            </a:pP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ea typeface="ＭＳ Ｐゴシック" panose="020B0600070205080204" pitchFamily="34" charset="-128"/>
              </a:rPr>
              <a:t>Picasso and Braque worked so closely together that many people had trouble distinguishing their work. The two artists often left signatures off their canvases, signing the back rather than the front, in order to encourage confusion. Braque described their relationship as that of two mountaineers roped together.</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51278BD-85DF-4AD7-B9DC-8BDEF94296F6}" type="slidenum">
              <a:rPr lang="en-US" altLang="en-US" sz="1200">
                <a:latin typeface="Calibri" panose="020F0502020204030204" pitchFamily="34" charset="0"/>
              </a:rPr>
              <a:pPr eaLnBrk="1" hangingPunct="1"/>
              <a:t>23</a:t>
            </a:fld>
            <a:endParaRPr lang="en-US" altLang="en-US"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563" indent="-182563" eaLnBrk="1" hangingPunct="1"/>
            <a:endParaRPr lang="en-US" altLang="en-US" smtClean="0">
              <a:ea typeface="ＭＳ Ｐゴシック" panose="020B0600070205080204" pitchFamily="34" charset="-128"/>
            </a:endParaRPr>
          </a:p>
          <a:p>
            <a:pPr marL="182563" indent="-182563" eaLnBrk="1" hangingPunct="1">
              <a:spcBef>
                <a:spcPct val="0"/>
              </a:spcBef>
            </a:pPr>
            <a:endParaRPr lang="en-US" altLang="en-US" b="1" smtClean="0">
              <a:ea typeface="ＭＳ Ｐゴシック" panose="020B0600070205080204" pitchFamily="34" charset="-128"/>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C13AC15-1FC4-489E-BD0B-74DFCD2D3E3D}" type="slidenum">
              <a:rPr lang="en-US" altLang="en-US" sz="1200">
                <a:latin typeface="Calibri" panose="020F0502020204030204" pitchFamily="34" charset="0"/>
              </a:rPr>
              <a:pPr eaLnBrk="1" hangingPunct="1"/>
              <a:t>24</a:t>
            </a:fld>
            <a:endParaRPr lang="en-US" altLang="en-US"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563" indent="-182563" eaLnBrk="1" hangingPunct="1"/>
            <a:endParaRPr lang="en-US" altLang="en-US" smtClean="0">
              <a:ea typeface="ＭＳ Ｐゴシック" panose="020B0600070205080204" pitchFamily="34" charset="-128"/>
            </a:endParaRPr>
          </a:p>
          <a:p>
            <a:pPr marL="182563" indent="-182563" eaLnBrk="1" hangingPunct="1">
              <a:spcBef>
                <a:spcPct val="0"/>
              </a:spcBef>
            </a:pPr>
            <a:endParaRPr lang="en-US" altLang="en-US" b="1" smtClean="0">
              <a:ea typeface="ＭＳ Ｐゴシック" panose="020B0600070205080204" pitchFamily="34" charset="-128"/>
            </a:endParaRP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32E375F-6D7C-4135-A23F-5BA094BC227A}" type="slidenum">
              <a:rPr lang="en-US" altLang="en-US" sz="1200">
                <a:latin typeface="Calibri" panose="020F0502020204030204" pitchFamily="34" charset="0"/>
              </a:rPr>
              <a:pPr eaLnBrk="1" hangingPunct="1"/>
              <a:t>25</a:t>
            </a:fld>
            <a:endParaRPr lang="en-US" altLang="en-US"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endParaRPr lang="en-US" altLang="en-US" smtClean="0">
              <a:ea typeface="ＭＳ Ｐゴシック" panose="020B0600070205080204" pitchFamily="34" charset="-128"/>
            </a:endParaRPr>
          </a:p>
          <a:p>
            <a:pPr eaLnBrk="1" hangingPunct="1">
              <a:spcBef>
                <a:spcPct val="0"/>
              </a:spcBef>
            </a:pPr>
            <a:r>
              <a:rPr lang="en-US" altLang="en-US" smtClean="0">
                <a:ea typeface="ＭＳ Ｐゴシック" panose="020B0600070205080204" pitchFamily="34" charset="-128"/>
              </a:rPr>
              <a:t>The Cubists developed a visual language of geometric planes and compressed space that rejected the conventions of perspective and representation. Cubist works challenged viewers to understand a subject broken down into its geometrical components often represented from several angles at once. </a:t>
            </a:r>
          </a:p>
          <a:p>
            <a:pPr eaLnBrk="1" hangingPunct="1"/>
            <a:endParaRPr lang="en-US" altLang="en-US" smtClean="0">
              <a:ea typeface="ＭＳ Ｐゴシック" panose="020B0600070205080204"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102AD45-C5E3-40FA-8818-07E2768DF956}" type="slidenum">
              <a:rPr lang="en-US" altLang="en-US" sz="1200">
                <a:latin typeface="Calibri" panose="020F0502020204030204" pitchFamily="34" charset="0"/>
              </a:rPr>
              <a:pPr eaLnBrk="1" hangingPunct="1"/>
              <a:t>26</a:t>
            </a:fld>
            <a:endParaRPr lang="en-US" altLang="en-US"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endParaRPr lang="en-US" altLang="en-US" smtClean="0">
              <a:ea typeface="ＭＳ Ｐゴシック" panose="020B0600070205080204" pitchFamily="34" charset="-128"/>
            </a:endParaRPr>
          </a:p>
          <a:p>
            <a:pPr eaLnBrk="1" hangingPunct="1"/>
            <a:r>
              <a:rPr lang="en-US" altLang="en-US" smtClean="0">
                <a:ea typeface="ＭＳ Ｐゴシック" panose="020B0600070205080204" pitchFamily="34" charset="-128"/>
              </a:rPr>
              <a:t>Artists at the end of the nineteenth century began to explore their interior worlds, creating symbolic landscapes full of mood and mystery. Rather than rendering their worlds with realistic precision as in done the past, modern artists experimented with painting techniques to convey their interior feelings, or psychological space. </a:t>
            </a:r>
          </a:p>
          <a:p>
            <a:pPr eaLnBrk="1" hangingPunct="1"/>
            <a:endParaRPr lang="en-US" altLang="en-US" smtClean="0">
              <a:ea typeface="ＭＳ Ｐゴシック" panose="020B0600070205080204" pitchFamily="34" charset="-128"/>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EF67725-6ADC-440D-A7B6-F8E3C5C1CF74}" type="slidenum">
              <a:rPr lang="en-US" altLang="en-US" sz="1200">
                <a:latin typeface="Calibri" panose="020F0502020204030204" pitchFamily="34" charset="0"/>
              </a:rPr>
              <a:pPr eaLnBrk="1" hangingPunct="1"/>
              <a:t>28</a:t>
            </a:fld>
            <a:endParaRPr lang="en-US" altLang="en-US"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563" indent="-182563"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marL="182563" indent="-182563" eaLnBrk="1" hangingPunct="1"/>
            <a:endParaRPr lang="en-US" altLang="en-US" smtClean="0">
              <a:ea typeface="ＭＳ Ｐゴシック" panose="020B0600070205080204" pitchFamily="34" charset="-128"/>
            </a:endParaRPr>
          </a:p>
          <a:p>
            <a:pPr marL="182563" indent="-182563" eaLnBrk="1" hangingPunct="1">
              <a:spcBef>
                <a:spcPct val="0"/>
              </a:spcBef>
            </a:pPr>
            <a:r>
              <a:rPr lang="en-US" altLang="en-US" smtClean="0">
                <a:latin typeface="Helvetica" panose="020B0604020202020204" pitchFamily="34" charset="0"/>
                <a:ea typeface="ＭＳ Ｐゴシック" panose="020B0600070205080204" pitchFamily="34" charset="-128"/>
              </a:rPr>
              <a:t>The Eiffel Tower was named for Gustave Eiffel, who founded and developed a company specializing in metal structural work. </a:t>
            </a:r>
            <a:r>
              <a:rPr lang="en-US" altLang="en-US" smtClean="0">
                <a:ea typeface="ＭＳ Ｐゴシック" panose="020B0600070205080204" pitchFamily="34" charset="-128"/>
              </a:rPr>
              <a:t>There was a strong reaction to the Tower from the general public, some of whom thought it was unsightly and a “stain” on the Paris cityscape. One critic called it “a truly tragic street lamp.” Many artists, however, embraced the Eiffel Tower as a symbol of the new modern age. </a:t>
            </a:r>
            <a:endParaRPr lang="en-US" altLang="en-US" smtClean="0">
              <a:latin typeface="Helvetica" panose="020B0604020202020204" pitchFamily="34" charset="0"/>
              <a:ea typeface="ＭＳ Ｐゴシック" panose="020B0600070205080204" pitchFamily="34" charset="-128"/>
            </a:endParaRPr>
          </a:p>
          <a:p>
            <a:pPr marL="182563" indent="-182563" eaLnBrk="1" hangingPunct="1">
              <a:spcBef>
                <a:spcPct val="0"/>
              </a:spcBef>
            </a:pPr>
            <a:endParaRPr lang="en-US" altLang="en-US" b="1" smtClean="0">
              <a:ea typeface="ＭＳ Ｐゴシック" panose="020B0600070205080204" pitchFamily="34" charset="-128"/>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A2D84D2-A017-4685-B925-030598D649AB}" type="slidenum">
              <a:rPr lang="en-US" altLang="en-US" sz="1200">
                <a:latin typeface="Calibri" panose="020F0502020204030204" pitchFamily="34" charset="0"/>
              </a:rPr>
              <a:pPr eaLnBrk="1" hangingPunct="1"/>
              <a:t>29</a:t>
            </a:fld>
            <a:endParaRPr lang="en-US" altLang="en-US"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563" indent="-182563"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marL="182563" indent="-182563" eaLnBrk="1" hangingPunct="1"/>
            <a:endParaRPr lang="en-US" altLang="en-US" smtClean="0">
              <a:ea typeface="ＭＳ Ｐゴシック" panose="020B0600070205080204" pitchFamily="34" charset="-128"/>
            </a:endParaRPr>
          </a:p>
          <a:p>
            <a:pPr marL="182563" indent="-182563" eaLnBrk="1" hangingPunct="1">
              <a:spcBef>
                <a:spcPct val="0"/>
              </a:spcBef>
            </a:pPr>
            <a:r>
              <a:rPr lang="en-US" altLang="en-US" smtClean="0">
                <a:latin typeface="Helvetica" panose="020B0604020202020204" pitchFamily="34" charset="0"/>
                <a:ea typeface="ＭＳ Ｐゴシック" panose="020B0600070205080204" pitchFamily="34" charset="-128"/>
              </a:rPr>
              <a:t>The object is an entryway to the Paris Metro subway system made in 1900, the year that the subway was completed. The Parisian architect and designer Hector Guimard was commissioned to make  </a:t>
            </a:r>
            <a:r>
              <a:rPr lang="en-US" altLang="en-US" i="1" smtClean="0">
                <a:latin typeface="Helvetica" panose="020B0604020202020204" pitchFamily="34" charset="0"/>
                <a:ea typeface="ＭＳ Ｐゴシック" panose="020B0600070205080204" pitchFamily="34" charset="-128"/>
              </a:rPr>
              <a:t>Entrance Gate to Paris Subway</a:t>
            </a:r>
            <a:r>
              <a:rPr lang="en-US" altLang="en-US" smtClean="0">
                <a:latin typeface="Helvetica" panose="020B0604020202020204" pitchFamily="34" charset="0"/>
                <a:ea typeface="ＭＳ Ｐゴシック" panose="020B0600070205080204" pitchFamily="34" charset="-128"/>
              </a:rPr>
              <a:t>, not only in order to mark the entry to the new subway but to help make this new mode of transportation appealing to Parisians. Ask your students to consider how Guimard designed the entryway so that it would stand out. The style is Art Nouveau, which means it is influenced by nature, plants, and natural forms.</a:t>
            </a:r>
          </a:p>
          <a:p>
            <a:pPr marL="182563" indent="-182563" eaLnBrk="1" hangingPunct="1">
              <a:spcBef>
                <a:spcPct val="0"/>
              </a:spcBef>
            </a:pPr>
            <a:endParaRPr lang="en-US" altLang="en-US" b="1" smtClean="0">
              <a:ea typeface="ＭＳ Ｐゴシック" panose="020B0600070205080204" pitchFamily="34" charset="-128"/>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A7B0B21-1FF5-4D95-8F2A-A69112D72285}" type="slidenum">
              <a:rPr lang="en-US" altLang="en-US" sz="1200">
                <a:latin typeface="Calibri" panose="020F0502020204030204" pitchFamily="34" charset="0"/>
              </a:rPr>
              <a:pPr eaLnBrk="1" hangingPunct="1"/>
              <a:t>30</a:t>
            </a:fld>
            <a:endParaRPr lang="en-US" altLang="en-US"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Guimard</a:t>
            </a:r>
            <a:r>
              <a:rPr lang="ja-JP" altLang="en-US" smtClean="0">
                <a:latin typeface="Arial" panose="020B0604020202020204" pitchFamily="34" charset="0"/>
                <a:ea typeface="ＭＳ Ｐゴシック" panose="020B0600070205080204" pitchFamily="34" charset="-128"/>
                <a:cs typeface="Arial" panose="020B0604020202020204" pitchFamily="34" charset="0"/>
              </a:rPr>
              <a:t>’</a:t>
            </a:r>
            <a:r>
              <a:rPr lang="en-US" altLang="ja-JP" smtClean="0">
                <a:latin typeface="Arial" panose="020B0604020202020204" pitchFamily="34" charset="0"/>
                <a:ea typeface="ＭＳ Ｐゴシック" panose="020B0600070205080204" pitchFamily="34" charset="-128"/>
                <a:cs typeface="Arial" panose="020B0604020202020204" pitchFamily="34" charset="0"/>
              </a:rPr>
              <a:t>s gates with glass roofs were called édicules (kiosks). </a:t>
            </a:r>
            <a:r>
              <a:rPr lang="en-US" altLang="ja-JP" smtClean="0">
                <a:ea typeface="ＭＳ Ｐゴシック" panose="020B0600070205080204" pitchFamily="34" charset="-128"/>
              </a:rPr>
              <a:t>Guimard is known for being an innovative and curious personality, but at the same time he was a pioneer when it came to all things industrial and standardized – he wanted his art and architecture to be widely seen and experienced. </a:t>
            </a: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343A11D-60B5-4702-BFDC-1B219BD0C4B4}" type="slidenum">
              <a:rPr lang="en-US" altLang="en-US" sz="1200">
                <a:latin typeface="Calibri" panose="020F0502020204030204" pitchFamily="34" charset="0"/>
              </a:rPr>
              <a:pPr eaLnBrk="1" hangingPunct="1"/>
              <a:t>31</a:t>
            </a:fld>
            <a:endParaRPr lang="en-US" altLang="en-US"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spcBef>
                <a:spcPct val="0"/>
              </a:spcBef>
            </a:pP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ea typeface="ＭＳ Ｐゴシック" panose="020B0600070205080204" pitchFamily="34" charset="-128"/>
              </a:rPr>
              <a:t>Eugène Atget spent thirty years documenting Paris in the early twentieth century, eventually creating over 10,000 images. Atget</a:t>
            </a:r>
            <a:r>
              <a:rPr lang="ja-JP" altLang="en-US" smtClean="0">
                <a:ea typeface="ＭＳ Ｐゴシック" panose="020B0600070205080204" pitchFamily="34" charset="-128"/>
              </a:rPr>
              <a:t>’</a:t>
            </a:r>
            <a:r>
              <a:rPr lang="en-US" altLang="ja-JP" smtClean="0">
                <a:ea typeface="ＭＳ Ｐゴシック" panose="020B0600070205080204" pitchFamily="34" charset="-128"/>
              </a:rPr>
              <a:t>s fascination with Paris</a:t>
            </a:r>
            <a:r>
              <a:rPr lang="ja-JP" altLang="en-US" smtClean="0">
                <a:ea typeface="ＭＳ Ｐゴシック" panose="020B0600070205080204" pitchFamily="34" charset="-128"/>
              </a:rPr>
              <a:t>’</a:t>
            </a:r>
            <a:r>
              <a:rPr lang="en-US" altLang="ja-JP" smtClean="0">
                <a:ea typeface="ＭＳ Ｐゴシック" panose="020B0600070205080204" pitchFamily="34" charset="-128"/>
              </a:rPr>
              <a:t> streets led him to create series of shop windows, street scenes, parks, buildings, monuments, and people. In </a:t>
            </a:r>
            <a:r>
              <a:rPr lang="en-US" altLang="ja-JP" i="1" smtClean="0">
                <a:ea typeface="ＭＳ Ｐゴシック" panose="020B0600070205080204" pitchFamily="34" charset="-128"/>
              </a:rPr>
              <a:t>Chemiserie, Boulevard de Strasbourg,</a:t>
            </a:r>
            <a:r>
              <a:rPr lang="en-US" altLang="ja-JP" smtClean="0">
                <a:ea typeface="ＭＳ Ｐゴシック" panose="020B0600070205080204" pitchFamily="34" charset="-128"/>
              </a:rPr>
              <a:t> Atget captures the facade of ashirt shop, whose symmetrical window display </a:t>
            </a:r>
            <a:r>
              <a:rPr lang="ja-JP" altLang="en-US" smtClean="0">
                <a:ea typeface="ＭＳ Ｐゴシック" panose="020B0600070205080204" pitchFamily="34" charset="-128"/>
              </a:rPr>
              <a:t>‘</a:t>
            </a:r>
            <a:r>
              <a:rPr lang="en-US" altLang="ja-JP" smtClean="0">
                <a:ea typeface="ＭＳ Ｐゴシック" panose="020B0600070205080204" pitchFamily="34" charset="-128"/>
              </a:rPr>
              <a:t>documents</a:t>
            </a:r>
            <a:r>
              <a:rPr lang="ja-JP" altLang="en-US" smtClean="0">
                <a:ea typeface="ＭＳ Ｐゴシック" panose="020B0600070205080204" pitchFamily="34" charset="-128"/>
              </a:rPr>
              <a:t>’</a:t>
            </a:r>
            <a:r>
              <a:rPr lang="en-US" altLang="ja-JP" smtClean="0">
                <a:ea typeface="ＭＳ Ｐゴシック" panose="020B0600070205080204" pitchFamily="34" charset="-128"/>
              </a:rPr>
              <a:t> Parisian fashion. The composition relies on both  Atget</a:t>
            </a:r>
            <a:r>
              <a:rPr lang="ja-JP" altLang="en-US" smtClean="0">
                <a:ea typeface="ＭＳ Ｐゴシック" panose="020B0600070205080204" pitchFamily="34" charset="-128"/>
              </a:rPr>
              <a:t>’</a:t>
            </a:r>
            <a:r>
              <a:rPr lang="en-US" altLang="ja-JP" smtClean="0">
                <a:ea typeface="ＭＳ Ｐゴシック" panose="020B0600070205080204" pitchFamily="34" charset="-128"/>
              </a:rPr>
              <a:t>s framing and the perfection of the window display.</a:t>
            </a:r>
            <a:endParaRPr lang="en-US" altLang="en-US" b="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smtClean="0">
              <a:ea typeface="ＭＳ Ｐゴシック" panose="020B0600070205080204" pitchFamily="34" charset="-128"/>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4FCA12E-DA18-42A3-BE90-135825552808}" type="slidenum">
              <a:rPr lang="en-US" altLang="en-US" sz="1200">
                <a:latin typeface="Calibri" panose="020F0502020204030204" pitchFamily="34" charset="0"/>
              </a:rPr>
              <a:pPr eaLnBrk="1" hangingPunct="1"/>
              <a:t>32</a:t>
            </a:fld>
            <a:endParaRPr lang="en-US" altLang="en-US"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endParaRPr lang="en-US" altLang="en-US" smtClean="0">
              <a:ea typeface="ＭＳ Ｐゴシック" panose="020B0600070205080204" pitchFamily="34" charset="-128"/>
            </a:endParaRPr>
          </a:p>
          <a:p>
            <a:pPr eaLnBrk="1" hangingPunct="1"/>
            <a:r>
              <a:rPr lang="en-US" altLang="en-US" smtClean="0">
                <a:ea typeface="ＭＳ Ｐゴシック" panose="020B0600070205080204" pitchFamily="34" charset="-128"/>
              </a:rPr>
              <a:t>Artists at the end of the nineteenth century began to explore their interior worlds, creating symbolic landscapes full of mood and mystery. Rather than rendering their worlds with realistic precision as in done the past, modern artists experimented with painting techniques to convey their interior feelings, or psychological space. </a:t>
            </a:r>
          </a:p>
          <a:p>
            <a:pPr eaLnBrk="1" hangingPunct="1"/>
            <a:endParaRPr lang="en-US" altLang="en-US" smtClean="0">
              <a:ea typeface="ＭＳ Ｐゴシック" panose="020B0600070205080204" pitchFamily="34" charset="-128"/>
            </a:endParaRP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91F27F9-BD8E-462C-933C-C45E41BFD065}" type="slidenum">
              <a:rPr lang="en-US" altLang="en-US" sz="1200">
                <a:latin typeface="Calibri" panose="020F0502020204030204" pitchFamily="34" charset="0"/>
              </a:rPr>
              <a:pPr eaLnBrk="1" hangingPunct="1"/>
              <a:t>34</a:t>
            </a:fld>
            <a:endParaRPr lang="en-US" altLang="en-US"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a:spcBef>
                <a:spcPct val="0"/>
              </a:spcBef>
            </a:pPr>
            <a:endParaRPr lang="en-US" altLang="en-US" smtClean="0">
              <a:ea typeface="ＭＳ Ｐゴシック" panose="020B0600070205080204" pitchFamily="34" charset="-128"/>
            </a:endParaRPr>
          </a:p>
          <a:p>
            <a:pPr>
              <a:spcBef>
                <a:spcPct val="0"/>
              </a:spcBef>
            </a:pPr>
            <a:r>
              <a:rPr lang="en-US" altLang="en-US" smtClean="0">
                <a:ea typeface="ＭＳ Ｐゴシック" panose="020B0600070205080204" pitchFamily="34" charset="-128"/>
              </a:rPr>
              <a:t>Give your class a few minutes to look at </a:t>
            </a:r>
            <a:r>
              <a:rPr lang="en-US" altLang="en-US" i="1" smtClean="0">
                <a:ea typeface="ＭＳ Ｐゴシック" panose="020B0600070205080204" pitchFamily="34" charset="-128"/>
              </a:rPr>
              <a:t>Les Demoiselles d</a:t>
            </a:r>
            <a:r>
              <a:rPr lang="ja-JP" altLang="en-US" i="1" smtClean="0">
                <a:ea typeface="ＭＳ Ｐゴシック" panose="020B0600070205080204" pitchFamily="34" charset="-128"/>
              </a:rPr>
              <a:t>’</a:t>
            </a:r>
            <a:r>
              <a:rPr lang="en-US" altLang="ja-JP" i="1" smtClean="0">
                <a:ea typeface="ＭＳ Ｐゴシック" panose="020B0600070205080204" pitchFamily="34" charset="-128"/>
              </a:rPr>
              <a:t>Avignon</a:t>
            </a:r>
            <a:r>
              <a:rPr lang="en-US" altLang="ja-JP" smtClean="0">
                <a:ea typeface="ＭＳ Ｐゴシック" panose="020B0600070205080204" pitchFamily="34" charset="-128"/>
              </a:rPr>
              <a:t>. Ask them to describe what they see in the work. Have them observe the figures carefully, noting what each is doing and comparing them to each other. Ask your students to describe the figures</a:t>
            </a:r>
            <a:r>
              <a:rPr lang="ja-JP" altLang="en-US" smtClean="0">
                <a:ea typeface="ＭＳ Ｐゴシック" panose="020B0600070205080204" pitchFamily="34" charset="-128"/>
              </a:rPr>
              <a:t>’</a:t>
            </a:r>
            <a:r>
              <a:rPr lang="en-US" altLang="ja-JP" smtClean="0">
                <a:ea typeface="ＭＳ Ｐゴシック" panose="020B0600070205080204" pitchFamily="34" charset="-128"/>
              </a:rPr>
              <a:t> body language, facial expressions, and relationships to each other.  Picasso based this work on a memory he had of a brothel on Avignon Street in Barcelona, Spain that he had visited when he was a young man. The size of this work is 8 feet tall by 7</a:t>
            </a:r>
            <a:r>
              <a:rPr lang="ja-JP" altLang="en-US" smtClean="0">
                <a:ea typeface="ＭＳ Ｐゴシック" panose="020B0600070205080204" pitchFamily="34" charset="-128"/>
              </a:rPr>
              <a:t>’</a:t>
            </a:r>
            <a:r>
              <a:rPr lang="en-US" altLang="ja-JP" smtClean="0">
                <a:ea typeface="ＭＳ Ｐゴシック" panose="020B0600070205080204" pitchFamily="34" charset="-128"/>
              </a:rPr>
              <a:t>8</a:t>
            </a:r>
            <a:r>
              <a:rPr lang="ja-JP" altLang="en-US" smtClean="0">
                <a:ea typeface="ＭＳ Ｐゴシック" panose="020B0600070205080204" pitchFamily="34" charset="-128"/>
              </a:rPr>
              <a:t>’’</a:t>
            </a:r>
            <a:r>
              <a:rPr lang="en-US" altLang="ja-JP" smtClean="0">
                <a:ea typeface="ＭＳ Ｐゴシック" panose="020B0600070205080204" pitchFamily="34" charset="-128"/>
              </a:rPr>
              <a:t> wide. Have your students imagine how the size effects how the viewer interprets the work.</a:t>
            </a:r>
            <a:endParaRPr lang="en-US" altLang="en-US" b="1" smtClean="0">
              <a:ea typeface="ＭＳ Ｐゴシック" panose="020B0600070205080204" pitchFamily="34" charset="-128"/>
            </a:endParaRPr>
          </a:p>
        </p:txBody>
      </p:sp>
      <p:sp>
        <p:nvSpPr>
          <p:cNvPr id="204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F4FCE22B-5D39-4FDB-A44C-1CD6080BBBB0}" type="slidenum">
              <a:rPr lang="en-US" altLang="en-US" sz="1200"/>
              <a:pPr algn="r" eaLnBrk="1" hangingPunct="1"/>
              <a:t>4</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Ask students to notice what is going on in the foreground, the middle ground and the background.</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What is the mood of this place? Write down 5 - 10 words that describe this image.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Once they have their words, ask them to do a pair/share to explain why they chose those words.</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Share the words with the class/write the words on the board and discuss (as a group).  </a:t>
            </a:r>
          </a:p>
          <a:p>
            <a:pPr eaLnBrk="1" hangingPunct="1">
              <a:spcBef>
                <a:spcPct val="0"/>
              </a:spcBef>
            </a:pPr>
            <a:endParaRPr lang="en-US" altLang="en-US" smtClean="0">
              <a:ea typeface="ＭＳ Ｐゴシック" panose="020B0600070205080204" pitchFamily="34" charset="-128"/>
            </a:endParaRP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2B3E8AC-448D-4FBC-B69C-B13B2D8689C9}" type="slidenum">
              <a:rPr lang="en-US" altLang="en-US" sz="1200">
                <a:latin typeface="Calibri" panose="020F0502020204030204" pitchFamily="34" charset="0"/>
              </a:rPr>
              <a:pPr eaLnBrk="1" hangingPunct="1"/>
              <a:t>35</a:t>
            </a:fld>
            <a:endParaRPr lang="en-US" altLang="en-US"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Ask students to notice what is going on in the foreground, the middle ground and the background.</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What is the mood of this place? Write down 5 - 10 words that describe this image.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Once they have their words, ask them to do a pair/share to explain why they chose those words.</a:t>
            </a: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Share the words with the class/write the words on the board and discuss (as a group).  </a:t>
            </a:r>
          </a:p>
          <a:p>
            <a:pPr eaLnBrk="1" hangingPunct="1">
              <a:spcBef>
                <a:spcPct val="0"/>
              </a:spcBef>
            </a:pPr>
            <a:endParaRPr lang="en-US" altLang="en-US" smtClean="0">
              <a:ea typeface="ＭＳ Ｐゴシック" panose="020B0600070205080204" pitchFamily="34" charset="-128"/>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1197958-616E-49F1-AB79-9A636F97AA4D}" type="slidenum">
              <a:rPr lang="en-US" altLang="en-US" sz="1200">
                <a:latin typeface="Calibri" panose="020F0502020204030204" pitchFamily="34" charset="0"/>
              </a:rPr>
              <a:pPr eaLnBrk="1" hangingPunct="1"/>
              <a:t>36</a:t>
            </a:fld>
            <a:endParaRPr lang="en-US" altLang="en-US"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ea typeface="ＭＳ Ｐゴシック" panose="020B0600070205080204" pitchFamily="34" charset="-128"/>
            </a:endParaRP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C7CE5E6-5F1D-400A-9797-D87D53B8F9AD}" type="slidenum">
              <a:rPr lang="en-US" altLang="en-US" sz="1200">
                <a:latin typeface="Calibri" panose="020F0502020204030204" pitchFamily="34" charset="0"/>
              </a:rPr>
              <a:pPr eaLnBrk="1" hangingPunct="1"/>
              <a:t>37</a:t>
            </a:fld>
            <a:endParaRPr lang="en-US" altLang="en-US"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spcBef>
                <a:spcPct val="0"/>
              </a:spcBef>
            </a:pPr>
            <a:endParaRPr lang="en-US" altLang="en-US" smtClean="0">
              <a:ea typeface="ＭＳ Ｐゴシック" panose="020B0600070205080204" pitchFamily="34" charset="-128"/>
            </a:endParaRPr>
          </a:p>
          <a:p>
            <a:pPr eaLnBrk="1" hangingPunct="1">
              <a:spcBef>
                <a:spcPct val="0"/>
              </a:spcBef>
            </a:pPr>
            <a:r>
              <a:rPr lang="en-US" altLang="en-US" smtClean="0">
                <a:ea typeface="ＭＳ Ｐゴシック" panose="020B0600070205080204" pitchFamily="34" charset="-128"/>
              </a:rPr>
              <a:t>At the edge of the sea, Munch</a:t>
            </a:r>
            <a:r>
              <a:rPr lang="ja-JP" altLang="en-US" smtClean="0">
                <a:ea typeface="ＭＳ Ｐゴシック" panose="020B0600070205080204" pitchFamily="34" charset="-128"/>
              </a:rPr>
              <a:t>’</a:t>
            </a:r>
            <a:r>
              <a:rPr lang="en-US" altLang="ja-JP" smtClean="0">
                <a:ea typeface="ＭＳ Ｐゴシック" panose="020B0600070205080204" pitchFamily="34" charset="-128"/>
              </a:rPr>
              <a:t>s brooding figure contemplates his relationship to nature and love. Munch visited this place on the shore in real life. He made several versions of the same image, a lone figure consumed in melancholy while looking out at the sea. </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Ask students to notice what is going on in the foreground, the middle ground and the background.</a:t>
            </a:r>
          </a:p>
          <a:p>
            <a:pPr eaLnBrk="1" hangingPunct="1">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Tx/>
              <a:buChar char="•"/>
            </a:pPr>
            <a:r>
              <a:rPr lang="en-US" altLang="en-US" smtClean="0">
                <a:ea typeface="ＭＳ Ｐゴシック" panose="020B0600070205080204" pitchFamily="34" charset="-128"/>
                <a:cs typeface="Arial" panose="020B0604020202020204" pitchFamily="34" charset="0"/>
              </a:rPr>
              <a:t>What is happening with the figure in this landscape? What mood is being conveyed?</a:t>
            </a:r>
          </a:p>
          <a:p>
            <a:pPr eaLnBrk="1" hangingPunct="1">
              <a:buFontTx/>
              <a:buChar char="•"/>
            </a:pPr>
            <a:r>
              <a:rPr lang="en-US" altLang="en-US" smtClean="0">
                <a:ea typeface="ＭＳ Ｐゴシック" panose="020B0600070205080204" pitchFamily="34" charset="-128"/>
                <a:cs typeface="Arial" panose="020B0604020202020204" pitchFamily="34" charset="0"/>
              </a:rPr>
              <a:t>Would the mood be the same without the figure? Why or why not?</a:t>
            </a: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Tx/>
              <a:buChar char="•"/>
            </a:pPr>
            <a:r>
              <a:rPr lang="en-US" altLang="en-US" smtClean="0">
                <a:ea typeface="ＭＳ Ｐゴシック" panose="020B0600070205080204" pitchFamily="34" charset="-128"/>
              </a:rPr>
              <a:t>Write 5 - 10 words that describe this image. Compare the lists.</a:t>
            </a: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smtClean="0">
              <a:ea typeface="ＭＳ Ｐゴシック" panose="020B0600070205080204" pitchFamily="34" charset="-128"/>
            </a:endParaRP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CF2834E-4F9A-42D2-BD10-0044B60A7563}" type="slidenum">
              <a:rPr lang="en-US" altLang="en-US" sz="1200">
                <a:latin typeface="Calibri" panose="020F0502020204030204" pitchFamily="34" charset="0"/>
              </a:rPr>
              <a:pPr eaLnBrk="1" hangingPunct="1"/>
              <a:t>38</a:t>
            </a:fld>
            <a:endParaRPr lang="en-US" altLang="en-US"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65B1F19-2BB7-44D3-BAA3-96C977112465}" type="slidenum">
              <a:rPr lang="en-US" altLang="en-US" sz="1200">
                <a:latin typeface="Calibri" panose="020F0502020204030204" pitchFamily="34" charset="0"/>
              </a:rPr>
              <a:pPr eaLnBrk="1" hangingPunct="1"/>
              <a:t>39</a:t>
            </a:fld>
            <a:endParaRPr lang="en-US" altLang="en-US"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A400D5-5175-4900-92EC-6F660748CE6F}" type="slidenum">
              <a:rPr lang="en-US" altLang="en-US" sz="1200">
                <a:latin typeface="Calibri" panose="020F0502020204030204" pitchFamily="34" charset="0"/>
              </a:rPr>
              <a:pPr eaLnBrk="1" hangingPunct="1"/>
              <a:t>41</a:t>
            </a:fld>
            <a:endParaRPr lang="en-US" altLang="en-US"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endParaRPr lang="en-US" altLang="en-US" i="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ea typeface="ＭＳ Ｐゴシック" panose="020B0600070205080204" pitchFamily="34" charset="-128"/>
              </a:rPr>
              <a:t>Unlike traditional portraiture, Édouard Vuillard was not as interested in recording his subjects</a:t>
            </a:r>
            <a:r>
              <a:rPr lang="ja-JP" altLang="en-US" smtClean="0">
                <a:ea typeface="ＭＳ Ｐゴシック" panose="020B0600070205080204" pitchFamily="34" charset="-128"/>
              </a:rPr>
              <a:t>’</a:t>
            </a:r>
            <a:r>
              <a:rPr lang="en-US" altLang="ja-JP" smtClean="0">
                <a:ea typeface="ＭＳ Ｐゴシック" panose="020B0600070205080204" pitchFamily="34" charset="-128"/>
              </a:rPr>
              <a:t> precise likenesses as in capturing the nature of their relationship and environment. Vuillard</a:t>
            </a:r>
            <a:r>
              <a:rPr lang="ja-JP" altLang="en-US" smtClean="0">
                <a:ea typeface="ＭＳ Ｐゴシック" panose="020B0600070205080204" pitchFamily="34" charset="-128"/>
              </a:rPr>
              <a:t>’</a:t>
            </a:r>
            <a:r>
              <a:rPr lang="en-US" altLang="ja-JP" smtClean="0">
                <a:ea typeface="ＭＳ Ｐゴシック" panose="020B0600070205080204" pitchFamily="34" charset="-128"/>
              </a:rPr>
              <a:t>s mother and sister both lived and worked as seamstresses and are depicted in their home. The casual setting, with its extreme angles and patterns, creates a slightly claustrophobic space that feels as if it might fall in on the dominant Madame Vuillard. </a:t>
            </a:r>
          </a:p>
          <a:p>
            <a:pPr eaLnBrk="1" hangingPunct="1"/>
            <a:endParaRPr lang="en-US" altLang="en-US" smtClean="0">
              <a:latin typeface="Helvetica" panose="020B0604020202020204" pitchFamily="34" charset="0"/>
              <a:ea typeface="ＭＳ Ｐゴシック" panose="020B0600070205080204" pitchFamily="34" charset="-128"/>
            </a:endParaRPr>
          </a:p>
          <a:p>
            <a:pPr eaLnBrk="1" hangingPunct="1"/>
            <a:r>
              <a:rPr lang="en-US" altLang="en-US" smtClean="0">
                <a:ea typeface="ＭＳ Ｐゴシック" panose="020B0600070205080204" pitchFamily="34" charset="-128"/>
              </a:rPr>
              <a:t>What is going on in this portrait? Who or what is the focal point in this picture? What is the feeling or mood? What do you think makes this a </a:t>
            </a:r>
            <a:r>
              <a:rPr lang="ja-JP" altLang="en-US" smtClean="0">
                <a:ea typeface="ＭＳ Ｐゴシック" panose="020B0600070205080204" pitchFamily="34" charset="-128"/>
              </a:rPr>
              <a:t>‘</a:t>
            </a:r>
            <a:r>
              <a:rPr lang="en-US" altLang="ja-JP" smtClean="0">
                <a:ea typeface="ＭＳ Ｐゴシック" panose="020B0600070205080204" pitchFamily="34" charset="-128"/>
              </a:rPr>
              <a:t>modern</a:t>
            </a:r>
            <a:r>
              <a:rPr lang="ja-JP" altLang="en-US" smtClean="0">
                <a:ea typeface="ＭＳ Ｐゴシック" panose="020B0600070205080204" pitchFamily="34" charset="-128"/>
              </a:rPr>
              <a:t>’</a:t>
            </a:r>
            <a:r>
              <a:rPr lang="en-US" altLang="ja-JP" smtClean="0">
                <a:ea typeface="ＭＳ Ｐゴシック" panose="020B0600070205080204" pitchFamily="34" charset="-128"/>
              </a:rPr>
              <a:t>portrait? </a:t>
            </a:r>
            <a:endParaRPr lang="en-US" altLang="en-US" smtClean="0">
              <a:ea typeface="ＭＳ Ｐゴシック" panose="020B0600070205080204" pitchFamily="34" charset="-128"/>
            </a:endParaRP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8641E6C-847D-4DA5-B107-7177D7530293}" type="slidenum">
              <a:rPr lang="en-US" altLang="en-US" sz="1200">
                <a:latin typeface="Calibri" panose="020F0502020204030204" pitchFamily="34" charset="0"/>
              </a:rPr>
              <a:pPr eaLnBrk="1" hangingPunct="1"/>
              <a:t>42</a:t>
            </a:fld>
            <a:endParaRPr lang="en-US" altLang="en-US"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Helvetica" panose="020B0604020202020204" pitchFamily="34" charset="0"/>
              <a:ea typeface="ＭＳ Ｐゴシック" panose="020B0600070205080204" pitchFamily="34" charset="-128"/>
            </a:endParaRP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46A5320-2C8B-479D-BAD4-2AD0EC301725}" type="slidenum">
              <a:rPr lang="en-US" altLang="en-US" sz="1200">
                <a:latin typeface="Calibri" panose="020F0502020204030204" pitchFamily="34" charset="0"/>
              </a:rPr>
              <a:pPr eaLnBrk="1" hangingPunct="1"/>
              <a:t>43</a:t>
            </a:fld>
            <a:endParaRPr lang="en-US" altLang="en-US"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endParaRPr lang="en-US" altLang="en-US" i="1"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Helvetica" panose="020B0604020202020204" pitchFamily="34" charset="0"/>
                <a:ea typeface="ＭＳ Ｐゴシック" panose="020B0600070205080204" pitchFamily="34" charset="-128"/>
              </a:rPr>
              <a:t>This portrait might be considered Symbolist because its background is not realistic. It uses color and flowers to frame its subject. </a:t>
            </a:r>
            <a:r>
              <a:rPr lang="en-US" altLang="en-US" smtClean="0">
                <a:ea typeface="ＭＳ Ｐゴシック" panose="020B0600070205080204" pitchFamily="34" charset="-128"/>
              </a:rPr>
              <a:t>Van Gogh</a:t>
            </a:r>
            <a:r>
              <a:rPr lang="ja-JP" altLang="en-US" smtClean="0">
                <a:ea typeface="ＭＳ Ｐゴシック" panose="020B0600070205080204" pitchFamily="34" charset="-128"/>
              </a:rPr>
              <a:t>’</a:t>
            </a:r>
            <a:r>
              <a:rPr lang="en-US" altLang="ja-JP" smtClean="0">
                <a:ea typeface="ＭＳ Ｐゴシック" panose="020B0600070205080204" pitchFamily="34" charset="-128"/>
              </a:rPr>
              <a:t>s subject in this painting, Joseph Roulin, worked for a post office in the French town of Arles. Van Gogh and Roulin lived on the same street and became close friends. This picture, which van Gogh boasted of having completed this picture quickly, in a single session. Some scholars think that this portrait was not painted from life but rather from memory or from previous portraits. </a:t>
            </a:r>
            <a:endParaRPr lang="en-US" altLang="en-US" smtClean="0">
              <a:latin typeface="Helvetica" panose="020B0604020202020204" pitchFamily="34" charset="0"/>
              <a:ea typeface="ＭＳ Ｐゴシック" panose="020B0600070205080204" pitchFamily="34" charset="-128"/>
            </a:endParaRP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A53062A-9BA5-4943-B25A-AD014835FC11}" type="slidenum">
              <a:rPr lang="en-US" altLang="en-US" sz="1200">
                <a:latin typeface="Calibri" panose="020F0502020204030204" pitchFamily="34" charset="0"/>
              </a:rPr>
              <a:pPr eaLnBrk="1" hangingPunct="1"/>
              <a:t>44</a:t>
            </a:fld>
            <a:endParaRPr lang="en-US" altLang="en-US"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Helvetica" panose="020B0604020202020204" pitchFamily="34" charset="0"/>
              <a:ea typeface="ＭＳ Ｐゴシック" panose="020B0600070205080204" pitchFamily="34" charset="-128"/>
            </a:endParaRP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8A60D4C-E5F0-4E92-8A06-864245BE15AF}" type="slidenum">
              <a:rPr lang="en-US" altLang="en-US" sz="1200">
                <a:latin typeface="Calibri" panose="020F0502020204030204" pitchFamily="34" charset="0"/>
              </a:rPr>
              <a:pPr eaLnBrk="1" hangingPunct="1"/>
              <a:t>45</a:t>
            </a:fld>
            <a:endParaRPr lang="en-US"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a:spcBef>
                <a:spcPct val="0"/>
              </a:spcBef>
            </a:pPr>
            <a:endParaRPr lang="en-US" altLang="en-US" smtClean="0">
              <a:latin typeface="Helvetica" panose="020B0604020202020204" pitchFamily="34" charset="0"/>
              <a:ea typeface="ＭＳ Ｐゴシック" panose="020B0600070205080204" pitchFamily="34" charset="-128"/>
            </a:endParaRPr>
          </a:p>
          <a:p>
            <a:pPr>
              <a:spcBef>
                <a:spcPct val="0"/>
              </a:spcBef>
            </a:pPr>
            <a:r>
              <a:rPr lang="en-US" altLang="en-US" smtClean="0">
                <a:latin typeface="Helvetica" panose="020B0604020202020204" pitchFamily="34" charset="0"/>
                <a:ea typeface="ＭＳ Ｐゴシック" panose="020B0600070205080204" pitchFamily="34" charset="-128"/>
              </a:rPr>
              <a:t>Van Gogh</a:t>
            </a:r>
            <a:r>
              <a:rPr lang="ja-JP" altLang="en-US" smtClean="0">
                <a:latin typeface="Helvetica" panose="020B0604020202020204" pitchFamily="34" charset="0"/>
                <a:ea typeface="ＭＳ Ｐゴシック" panose="020B0600070205080204" pitchFamily="34" charset="-128"/>
              </a:rPr>
              <a:t>’</a:t>
            </a:r>
            <a:r>
              <a:rPr lang="en-US" altLang="ja-JP" smtClean="0">
                <a:latin typeface="Helvetica" panose="020B0604020202020204" pitchFamily="34" charset="0"/>
                <a:ea typeface="ＭＳ Ｐゴシック" panose="020B0600070205080204" pitchFamily="34" charset="-128"/>
              </a:rPr>
              <a:t>s landscape might be considered Symbolist because its imagery is evoking an inner mood rather than a realistic landscape. (</a:t>
            </a:r>
            <a:r>
              <a:rPr lang="en-US" altLang="ja-JP" smtClean="0">
                <a:ea typeface="ＭＳ Ｐゴシック" panose="020B0600070205080204" pitchFamily="34" charset="-128"/>
              </a:rPr>
              <a:t>Symbolism rejects traditional iconography and replaces it with subjects that express ideas beyond the literal objects depicted.) </a:t>
            </a:r>
          </a:p>
          <a:p>
            <a:pPr>
              <a:spcBef>
                <a:spcPct val="0"/>
              </a:spcBef>
            </a:pPr>
            <a:endParaRPr lang="en-US" altLang="ja-JP" smtClean="0">
              <a:latin typeface="Helvetica" panose="020B0604020202020204" pitchFamily="34" charset="0"/>
              <a:ea typeface="ＭＳ Ｐゴシック" panose="020B0600070205080204" pitchFamily="34" charset="-128"/>
            </a:endParaRPr>
          </a:p>
          <a:p>
            <a:pPr>
              <a:spcBef>
                <a:spcPct val="0"/>
              </a:spcBef>
            </a:pPr>
            <a:r>
              <a:rPr lang="en-US" altLang="ja-JP" smtClean="0">
                <a:latin typeface="Helvetica" panose="020B0604020202020204" pitchFamily="34" charset="0"/>
                <a:ea typeface="ＭＳ Ｐゴシック" panose="020B0600070205080204" pitchFamily="34" charset="-128"/>
              </a:rPr>
              <a:t>What might the bright stars, swirling night air and moon symbolize to van Gogh? </a:t>
            </a:r>
          </a:p>
          <a:p>
            <a:pPr>
              <a:spcBef>
                <a:spcPct val="0"/>
              </a:spcBef>
            </a:pPr>
            <a:endParaRPr lang="en-US" altLang="ja-JP" smtClean="0">
              <a:latin typeface="Helvetica" panose="020B0604020202020204" pitchFamily="34" charset="0"/>
              <a:ea typeface="ＭＳ Ｐゴシック" panose="020B0600070205080204" pitchFamily="34" charset="-128"/>
            </a:endParaRPr>
          </a:p>
          <a:p>
            <a:pPr>
              <a:spcBef>
                <a:spcPct val="0"/>
              </a:spcBef>
            </a:pPr>
            <a:r>
              <a:rPr lang="en-US" altLang="ja-JP" smtClean="0">
                <a:latin typeface="Helvetica" panose="020B0604020202020204" pitchFamily="34" charset="0"/>
                <a:ea typeface="ＭＳ Ｐゴシック" panose="020B0600070205080204" pitchFamily="34" charset="-128"/>
              </a:rPr>
              <a:t>Ask students to share DESCRIPTIVE words and compare them to the other list. How many words are the same, how many are different?</a:t>
            </a:r>
            <a:endParaRPr lang="en-US" altLang="en-US" smtClean="0">
              <a:latin typeface="Helvetica" panose="020B0604020202020204" pitchFamily="34" charset="0"/>
              <a:ea typeface="ＭＳ Ｐゴシック" panose="020B0600070205080204" pitchFamily="34" charset="-128"/>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72BE9C6-C372-4D04-9FED-1E93D9ED7721}" type="slidenum">
              <a:rPr lang="en-US" altLang="en-US" sz="1200"/>
              <a:pPr eaLnBrk="1" hangingPunct="1"/>
              <a:t>5</a:t>
            </a:fld>
            <a:endParaRPr lang="en-US"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C836D75-C593-4706-983F-8D4BCD9C2B8B}" type="slidenum">
              <a:rPr lang="en-US" altLang="en-US" sz="1200">
                <a:latin typeface="Calibri" panose="020F0502020204030204" pitchFamily="34" charset="0"/>
              </a:rPr>
              <a:pPr eaLnBrk="1" hangingPunct="1"/>
              <a:t>46</a:t>
            </a:fld>
            <a:endParaRPr lang="en-US" altLang="en-US" sz="1200">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spcBef>
                <a:spcPct val="0"/>
              </a:spcBef>
            </a:pPr>
            <a:endParaRPr lang="en-US" altLang="en-US" smtClean="0">
              <a:ea typeface="ＭＳ Ｐゴシック" panose="020B0600070205080204" pitchFamily="34" charset="-128"/>
            </a:endParaRPr>
          </a:p>
          <a:p>
            <a:pPr eaLnBrk="1" hangingPunct="1">
              <a:spcBef>
                <a:spcPct val="0"/>
              </a:spcBef>
            </a:pPr>
            <a:r>
              <a:rPr lang="en-US" altLang="en-US" smtClean="0">
                <a:ea typeface="ＭＳ Ｐゴシック" panose="020B0600070205080204" pitchFamily="34" charset="-128"/>
              </a:rPr>
              <a:t>The end of the nineteenth century in France is known as the Belle Époque (“beautiful age”), in part because of the high cultural development that occurred at that time. Entertainment for the general public was a fairly new phenomenon. Artists, writers and patrons frequented Parisian cabarets, where singers and dancers enjoyed growing acclaim for their talents. Meanwhile, artists created images in a variety of mediums and techniques of celebrities and of audiences enjoying popular culture. Innovations in printing allowed artists to replicate an image over and over again, encouraging them to design posters advertising cabarets, art salons, musical concerts, and readings. </a:t>
            </a:r>
            <a:endParaRPr lang="en-US" altLang="en-US" smtClean="0">
              <a:latin typeface="Helvetica" panose="020B0604020202020204" pitchFamily="34" charset="0"/>
              <a:ea typeface="ＭＳ Ｐゴシック" panose="020B0600070205080204" pitchFamily="34" charset="-128"/>
            </a:endParaRP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163413A-66A5-4B40-B7F3-8D6615057C71}" type="slidenum">
              <a:rPr lang="en-US" altLang="en-US" sz="1200">
                <a:latin typeface="Calibri" panose="020F0502020204030204" pitchFamily="34" charset="0"/>
              </a:rPr>
              <a:pPr eaLnBrk="1" hangingPunct="1"/>
              <a:t>48</a:t>
            </a:fld>
            <a:endParaRPr lang="en-US" altLang="en-US" sz="1200">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spcBef>
                <a:spcPct val="0"/>
              </a:spcBef>
            </a:pPr>
            <a:endParaRPr lang="en-US" altLang="en-US" smtClean="0">
              <a:ea typeface="ＭＳ Ｐゴシック" panose="020B0600070205080204" pitchFamily="34" charset="-128"/>
            </a:endParaRPr>
          </a:p>
          <a:p>
            <a:pPr eaLnBrk="1" hangingPunct="1">
              <a:spcBef>
                <a:spcPct val="0"/>
              </a:spcBef>
            </a:pPr>
            <a:r>
              <a:rPr lang="en-US" altLang="en-US" smtClean="0">
                <a:ea typeface="ＭＳ Ｐゴシック" panose="020B0600070205080204" pitchFamily="34" charset="-128"/>
              </a:rPr>
              <a:t>Whether advertising a product, like the new paper form of confetti, or entertainers in a well-known can-can troupe, Toulouse-Lautrec's posters were noteworthy for their highly simplified and abstracted designs. Inspired by Japanese woodblock prints, the artist incorporated diagonal perspectives, abrupt cropping, patterns of vivid, flat color, and sinuous lines to achieve an immediacy and directness that went far beyond the illustrative charm of other poster makers of the day. The owner of the cabaret depicted in the work, the </a:t>
            </a:r>
            <a:r>
              <a:rPr lang="en-US" altLang="en-US" i="1" smtClean="0">
                <a:ea typeface="ＭＳ Ｐゴシック" panose="020B0600070205080204" pitchFamily="34" charset="-128"/>
              </a:rPr>
              <a:t>Divan Japonais</a:t>
            </a:r>
            <a:r>
              <a:rPr lang="en-US" altLang="en-US" smtClean="0">
                <a:ea typeface="ＭＳ Ｐゴシック" panose="020B0600070205080204" pitchFamily="34" charset="-128"/>
              </a:rPr>
              <a:t>, commissioned Toulouse-Lautrec to make this poster to celebrate the cabaret’s reopening after it had been refurbished.  The three figures in the poster were good friends of the artist-- prominent members of the Parisian performance and literary scene who would have been widely recognized by audiences of the day. </a:t>
            </a:r>
            <a:endParaRPr lang="en-US" altLang="en-US" smtClean="0">
              <a:latin typeface="Helvetica" panose="020B0604020202020204" pitchFamily="34" charset="0"/>
              <a:ea typeface="ＭＳ Ｐゴシック" panose="020B0600070205080204" pitchFamily="34" charset="-128"/>
            </a:endParaRP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0AEAB36-4D07-4E4D-83CB-7E39459AE87B}" type="slidenum">
              <a:rPr lang="en-US" altLang="en-US" sz="1200">
                <a:latin typeface="Calibri" panose="020F0502020204030204" pitchFamily="34" charset="0"/>
              </a:rPr>
              <a:pPr eaLnBrk="1" hangingPunct="1"/>
              <a:t>49</a:t>
            </a:fld>
            <a:endParaRPr lang="en-US" altLang="en-US" sz="1200">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Ask students to find similarities. What are the conventions the artists use? (similar text treatment, dark background, </a:t>
            </a: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colorful figure with motion as central focal point, etc.) Who might the audience be for these poster ads?</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FA743E5-1A82-4074-852B-8743761663D1}" type="slidenum">
              <a:rPr lang="en-US" altLang="en-US" sz="1200">
                <a:latin typeface="Calibri" panose="020F0502020204030204" pitchFamily="34" charset="0"/>
              </a:rPr>
              <a:pPr eaLnBrk="1" hangingPunct="1"/>
              <a:t>50</a:t>
            </a:fld>
            <a:endParaRPr lang="en-US" altLang="en-US" sz="1200">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Ask students to find similarities—figure size &amp; placement/gesture/costume, font size &amp; placement, etc. What are the conventions the artist/graphic designer use? How have contemporary ads changed? How have they stayed the same?</a:t>
            </a: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FB504A3-FCB9-4627-8B9A-34A19DC4D815}" type="slidenum">
              <a:rPr lang="en-US" altLang="en-US" sz="1200">
                <a:latin typeface="Calibri" panose="020F0502020204030204" pitchFamily="34" charset="0"/>
              </a:rPr>
              <a:pPr eaLnBrk="1" hangingPunct="1"/>
              <a:t>51</a:t>
            </a:fld>
            <a:endParaRPr lang="en-US" altLang="en-US" sz="1200">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ea typeface="ＭＳ Ｐゴシック" panose="020B0600070205080204" pitchFamily="34" charset="-128"/>
              </a:rPr>
              <a:t>Lithographed posters proliferated during the 1890s due to technical advances in color printing and the relaxation of laws restricting the placement of posters. Artists’ brilliant posters, made as advertisements, captured the vibrant appeal of the prosperous Belle Époque in France. Compare this poster to a contemporary advertisement for milk. </a:t>
            </a:r>
          </a:p>
          <a:p>
            <a:pPr eaLnBrk="1" hangingPunct="1"/>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EADC942-E28D-4749-93F5-A4C4C3EE6A46}" type="slidenum">
              <a:rPr lang="en-US" altLang="en-US" sz="1200">
                <a:latin typeface="Calibri" panose="020F0502020204030204" pitchFamily="34" charset="0"/>
              </a:rPr>
              <a:pPr eaLnBrk="1" hangingPunct="1"/>
              <a:t>52</a:t>
            </a:fld>
            <a:endParaRPr lang="en-US" altLang="en-US" sz="1200">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ea typeface="ＭＳ Ｐゴシック" panose="020B0600070205080204" pitchFamily="34" charset="-128"/>
            </a:endParaRP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886BF54-1C23-4967-BADB-9155B92C5E6F}" type="slidenum">
              <a:rPr lang="en-US" altLang="en-US" sz="1200">
                <a:latin typeface="Calibri" panose="020F0502020204030204" pitchFamily="34" charset="0"/>
              </a:rPr>
              <a:pPr eaLnBrk="1" hangingPunct="1"/>
              <a:t>53</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a:spcBef>
                <a:spcPct val="0"/>
              </a:spcBef>
            </a:pPr>
            <a:endParaRPr lang="en-US" altLang="en-US" smtClean="0">
              <a:ea typeface="ＭＳ Ｐゴシック" panose="020B0600070205080204" pitchFamily="34" charset="-128"/>
            </a:endParaRPr>
          </a:p>
          <a:p>
            <a:pPr>
              <a:spcBef>
                <a:spcPct val="0"/>
              </a:spcBef>
            </a:pPr>
            <a:r>
              <a:rPr lang="en-US" altLang="en-US" smtClean="0">
                <a:ea typeface="ＭＳ Ｐゴシック" panose="020B0600070205080204" pitchFamily="34" charset="-128"/>
              </a:rPr>
              <a:t>Eugène Atget spent thirty years documenting Paris in the early twentieth century, eventually creating over 10,000 images. Atget</a:t>
            </a:r>
            <a:r>
              <a:rPr lang="ja-JP" altLang="en-US" smtClean="0">
                <a:ea typeface="ＭＳ Ｐゴシック" panose="020B0600070205080204" pitchFamily="34" charset="-128"/>
              </a:rPr>
              <a:t>’</a:t>
            </a:r>
            <a:r>
              <a:rPr lang="en-US" altLang="ja-JP" smtClean="0">
                <a:ea typeface="ＭＳ Ｐゴシック" panose="020B0600070205080204" pitchFamily="34" charset="-128"/>
              </a:rPr>
              <a:t>s fascination with Paris</a:t>
            </a:r>
            <a:r>
              <a:rPr lang="ja-JP" altLang="en-US" smtClean="0">
                <a:ea typeface="ＭＳ Ｐゴシック" panose="020B0600070205080204" pitchFamily="34" charset="-128"/>
              </a:rPr>
              <a:t>’</a:t>
            </a:r>
            <a:r>
              <a:rPr lang="en-US" altLang="ja-JP" smtClean="0">
                <a:ea typeface="ＭＳ Ｐゴシック" panose="020B0600070205080204" pitchFamily="34" charset="-128"/>
              </a:rPr>
              <a:t> streets led him to create series of shop windows, street scenes, parks, buildings, monuments, and people. In </a:t>
            </a:r>
            <a:r>
              <a:rPr lang="en-US" altLang="ja-JP" i="1" smtClean="0">
                <a:ea typeface="ＭＳ Ｐゴシック" panose="020B0600070205080204" pitchFamily="34" charset="-128"/>
              </a:rPr>
              <a:t>Chemiserie, Boulevard de Strasbourg,</a:t>
            </a:r>
            <a:r>
              <a:rPr lang="en-US" altLang="ja-JP" smtClean="0">
                <a:ea typeface="ＭＳ Ｐゴシック" panose="020B0600070205080204" pitchFamily="34" charset="-128"/>
              </a:rPr>
              <a:t> Atget captures the façade of shirt shop, whose symmetrical window display </a:t>
            </a:r>
            <a:r>
              <a:rPr lang="ja-JP" altLang="en-US" smtClean="0">
                <a:ea typeface="ＭＳ Ｐゴシック" panose="020B0600070205080204" pitchFamily="34" charset="-128"/>
              </a:rPr>
              <a:t>‘</a:t>
            </a:r>
            <a:r>
              <a:rPr lang="en-US" altLang="ja-JP" smtClean="0">
                <a:ea typeface="ＭＳ Ｐゴシック" panose="020B0600070205080204" pitchFamily="34" charset="-128"/>
              </a:rPr>
              <a:t>documents</a:t>
            </a:r>
            <a:r>
              <a:rPr lang="ja-JP" altLang="en-US" smtClean="0">
                <a:ea typeface="ＭＳ Ｐゴシック" panose="020B0600070205080204" pitchFamily="34" charset="-128"/>
              </a:rPr>
              <a:t>’</a:t>
            </a:r>
            <a:r>
              <a:rPr lang="en-US" altLang="ja-JP" smtClean="0">
                <a:ea typeface="ＭＳ Ｐゴシック" panose="020B0600070205080204" pitchFamily="34" charset="-128"/>
              </a:rPr>
              <a:t> Parisian fashion. The composition relies on both the Atget</a:t>
            </a:r>
            <a:r>
              <a:rPr lang="ja-JP" altLang="en-US" smtClean="0">
                <a:ea typeface="ＭＳ Ｐゴシック" panose="020B0600070205080204" pitchFamily="34" charset="-128"/>
              </a:rPr>
              <a:t>’</a:t>
            </a:r>
            <a:r>
              <a:rPr lang="en-US" altLang="ja-JP" smtClean="0">
                <a:ea typeface="ＭＳ Ｐゴシック" panose="020B0600070205080204" pitchFamily="34" charset="-128"/>
              </a:rPr>
              <a:t>s framing and the perfection of the window display.</a:t>
            </a:r>
            <a:endParaRPr lang="en-US" altLang="en-US" smtClean="0">
              <a:ea typeface="ＭＳ Ｐゴシック" panose="020B0600070205080204" pitchFamily="34" charset="-128"/>
            </a:endParaRPr>
          </a:p>
          <a:p>
            <a:pPr eaLnBrk="1" hangingPunct="1">
              <a:spcBef>
                <a:spcPct val="0"/>
              </a:spcBef>
            </a:pPr>
            <a:endParaRPr lang="en-US" altLang="en-US" smtClean="0">
              <a:ea typeface="ＭＳ Ｐゴシック" panose="020B0600070205080204" pitchFamily="34" charset="-128"/>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D61B872-7389-4206-BDCE-8F77C04DBF0B}" type="slidenum">
              <a:rPr lang="en-US" altLang="en-US" sz="1200">
                <a:latin typeface="Calibri" panose="020F0502020204030204" pitchFamily="34" charset="0"/>
              </a:rPr>
              <a:pPr eaLnBrk="1" hangingPunct="1"/>
              <a:t>6</a:t>
            </a:fld>
            <a:endParaRPr lang="en-US"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Whether advertising a product, like the new paper form of confetti, or entertainers in a well-known can-can troupe, Toulouse-Lautrec's posters were noteworthy for their highly simplified and abstracted designs. Inspired by Japanese woodblock prints, the artist incorporated diagonal perspectives, abrupt cropping, patterns of vivid, flat color, and sinuous lines to achieve an immediacy and directness that went far beyond the illustrative charm of other poster makers of the day. </a:t>
            </a:r>
          </a:p>
          <a:p>
            <a:pPr>
              <a:spcBef>
                <a:spcPct val="0"/>
              </a:spcBef>
            </a:pP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smtClean="0">
                <a:latin typeface="Arial" panose="020B0604020202020204" pitchFamily="34" charset="0"/>
                <a:ea typeface="ＭＳ Ｐゴシック" panose="020B0600070205080204" pitchFamily="34" charset="-128"/>
                <a:cs typeface="Arial" panose="020B0604020202020204" pitchFamily="34" charset="0"/>
              </a:rPr>
              <a:t>The owner of the cabaret depicted in </a:t>
            </a:r>
            <a:r>
              <a:rPr lang="en-US" altLang="en-US" i="1" smtClean="0">
                <a:ea typeface="ＭＳ Ｐゴシック" panose="020B0600070205080204" pitchFamily="34" charset="-128"/>
                <a:cs typeface="Arial" panose="020B0604020202020204" pitchFamily="34" charset="0"/>
              </a:rPr>
              <a:t>Divan Japonais (Japanese Settee)</a:t>
            </a:r>
            <a:r>
              <a:rPr lang="en-US" altLang="en-US" smtClean="0">
                <a:latin typeface="Arial" panose="020B0604020202020204" pitchFamily="34" charset="0"/>
                <a:ea typeface="ＭＳ Ｐゴシック" panose="020B0600070205080204" pitchFamily="34" charset="-128"/>
                <a:cs typeface="Arial" panose="020B0604020202020204" pitchFamily="34" charset="0"/>
              </a:rPr>
              <a:t>, commissioned Toulouse-Lautrec to make this poster to celebrate the cabaret’s reopening after it had been refurbished.  The three figures in the poster were good friends of the artist-- prominent members of the Parisian performance and literary scene who would have been widely recognized by audiences of the day. </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E189711-DE58-447F-B6CE-223A59679619}" type="slidenum">
              <a:rPr lang="en-US" altLang="en-US" sz="1200"/>
              <a:pPr eaLnBrk="1" hangingPunct="1"/>
              <a:t>7</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C5766F1-2250-4C92-B213-29CD33205FAF}" type="slidenum">
              <a:rPr lang="en-US" altLang="en-US" sz="1200">
                <a:latin typeface="Calibri" panose="020F0502020204030204" pitchFamily="34" charset="0"/>
              </a:rPr>
              <a:pPr eaLnBrk="1" hangingPunct="1"/>
              <a:t>8</a:t>
            </a:fld>
            <a:endParaRPr lang="en-US"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F51A015-835C-4E29-A063-89E9623EEB3E}" type="slidenum">
              <a:rPr lang="en-US" altLang="en-US" sz="1200">
                <a:latin typeface="Calibri" panose="020F0502020204030204" pitchFamily="34" charset="0"/>
              </a:rPr>
              <a:pPr eaLnBrk="1" hangingPunct="1"/>
              <a:t>10</a:t>
            </a:fld>
            <a:endParaRPr lang="en-US"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563" indent="-182563"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Share this information with your students:  </a:t>
            </a:r>
          </a:p>
          <a:p>
            <a:pPr marL="182563" indent="-182563" eaLnBrk="1" hangingPunct="1"/>
            <a:endParaRPr lang="en-US" altLang="en-US" smtClean="0">
              <a:ea typeface="ＭＳ Ｐゴシック" panose="020B0600070205080204" pitchFamily="34" charset="-128"/>
            </a:endParaRPr>
          </a:p>
          <a:p>
            <a:pPr marL="182563" indent="-182563" eaLnBrk="1" hangingPunct="1">
              <a:spcBef>
                <a:spcPct val="0"/>
              </a:spcBef>
            </a:pPr>
            <a:r>
              <a:rPr lang="en-US" altLang="en-US" i="1" smtClean="0">
                <a:ea typeface="ＭＳ Ｐゴシック" panose="020B0600070205080204" pitchFamily="34" charset="-128"/>
              </a:rPr>
              <a:t>Landscape at Collioure </a:t>
            </a:r>
            <a:r>
              <a:rPr lang="en-US" altLang="en-US" smtClean="0">
                <a:ea typeface="ＭＳ Ｐゴシック" panose="020B0600070205080204" pitchFamily="34" charset="-128"/>
              </a:rPr>
              <a:t>represents the moment at which Matisse began to use a more instinctive, spontaneous way of painting that was unparalleled among his contemporaries. The landscapes he painted in the summer of 1905 were "wilder, more reckless than any subsequently produced in his career," according to Matisse scholar, John Elderfield.</a:t>
            </a:r>
          </a:p>
          <a:p>
            <a:pPr marL="182563" indent="-182563" eaLnBrk="1" hangingPunct="1"/>
            <a:endParaRPr lang="en-US" altLang="en-US" smtClean="0">
              <a:ea typeface="ＭＳ Ｐゴシック" panose="020B0600070205080204" pitchFamily="34" charset="-128"/>
            </a:endParaRPr>
          </a:p>
          <a:p>
            <a:pPr marL="182563" indent="-182563" eaLnBrk="1" hangingPunct="1">
              <a:spcBef>
                <a:spcPct val="0"/>
              </a:spcBef>
            </a:pPr>
            <a:r>
              <a:rPr lang="en-US" altLang="en-US" smtClean="0">
                <a:ea typeface="ＭＳ Ｐゴシック" panose="020B0600070205080204" pitchFamily="34" charset="-128"/>
              </a:rPr>
              <a:t>In </a:t>
            </a:r>
            <a:r>
              <a:rPr lang="en-US" altLang="en-US" i="1" smtClean="0">
                <a:ea typeface="ＭＳ Ｐゴシック" panose="020B0600070205080204" pitchFamily="34" charset="-128"/>
              </a:rPr>
              <a:t>Landscape at Collioure</a:t>
            </a:r>
            <a:r>
              <a:rPr lang="en-US" altLang="en-US" smtClean="0">
                <a:ea typeface="ＭＳ Ｐゴシック" panose="020B0600070205080204" pitchFamily="34" charset="-128"/>
              </a:rPr>
              <a:t>, Matisse applied oil paint onto an unprimed raw canvas, using paint sometimes directly from the tube and often with quick, sketchy strokes. Despite the fact that some of the canvas was left untouched, showing raw material between the strokes of paint, this painting is considered a “finished” work.</a:t>
            </a:r>
          </a:p>
          <a:p>
            <a:pPr marL="182563" indent="-182563" eaLnBrk="1" hangingPunct="1">
              <a:spcBef>
                <a:spcPct val="0"/>
              </a:spcBef>
            </a:pPr>
            <a:r>
              <a:rPr lang="en-US" altLang="en-US" smtClean="0">
                <a:ea typeface="ＭＳ Ｐゴシック" panose="020B0600070205080204" pitchFamily="34" charset="-128"/>
              </a:rPr>
              <a:t> </a:t>
            </a:r>
          </a:p>
          <a:p>
            <a:pPr marL="182563" indent="-182563" eaLnBrk="1" hangingPunct="1">
              <a:spcBef>
                <a:spcPct val="0"/>
              </a:spcBef>
            </a:pPr>
            <a:r>
              <a:rPr lang="en-US" altLang="en-US" smtClean="0">
                <a:ea typeface="ＭＳ Ｐゴシック" panose="020B0600070205080204" pitchFamily="34" charset="-128"/>
              </a:rPr>
              <a:t>How do you know when a painting, sculpture, or other work of art is finished?</a:t>
            </a:r>
            <a:r>
              <a:rPr lang="en-US" altLang="en-US" b="1" smtClean="0">
                <a:ea typeface="ＭＳ Ｐゴシック" panose="020B0600070205080204" pitchFamily="34" charset="-128"/>
              </a:rPr>
              <a:t> </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71FE3AD-06C2-4546-9AD4-30AC25BF27D7}" type="slidenum">
              <a:rPr lang="en-US" altLang="en-US" sz="1200">
                <a:latin typeface="Calibri" panose="020F0502020204030204" pitchFamily="34" charset="0"/>
              </a:rPr>
              <a:pPr eaLnBrk="1" hangingPunct="1"/>
              <a:t>11</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11EC9E4-ED11-47AD-A994-43B5E6841A36}" type="datetime1">
              <a:rPr lang="en-US" altLang="en-US"/>
              <a:pPr/>
              <a:t>3/5/2023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9DF78D5-AF86-4982-863F-574D3AD5E332}" type="slidenum">
              <a:rPr lang="en-US" altLang="en-US"/>
              <a:pPr/>
              <a:t>‹#›</a:t>
            </a:fld>
            <a:endParaRPr lang="en-US" altLang="en-US"/>
          </a:p>
        </p:txBody>
      </p:sp>
    </p:spTree>
    <p:extLst>
      <p:ext uri="{BB962C8B-B14F-4D97-AF65-F5344CB8AC3E}">
        <p14:creationId xmlns:p14="http://schemas.microsoft.com/office/powerpoint/2010/main" val="1007343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869A36C-B5FA-4A8F-A579-1B3BD363A6EF}" type="datetime1">
              <a:rPr lang="en-US" altLang="en-US"/>
              <a:pPr/>
              <a:t>3/5/2023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302BC96-E2C1-4B49-98B1-9D708374CFCD}" type="slidenum">
              <a:rPr lang="en-US" altLang="en-US"/>
              <a:pPr/>
              <a:t>‹#›</a:t>
            </a:fld>
            <a:endParaRPr lang="en-US" altLang="en-US"/>
          </a:p>
        </p:txBody>
      </p:sp>
    </p:spTree>
    <p:extLst>
      <p:ext uri="{BB962C8B-B14F-4D97-AF65-F5344CB8AC3E}">
        <p14:creationId xmlns:p14="http://schemas.microsoft.com/office/powerpoint/2010/main" val="1154744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0F73681-8E87-4D1E-AF13-10CFA50A229A}" type="datetime1">
              <a:rPr lang="en-US" altLang="en-US"/>
              <a:pPr/>
              <a:t>3/5/2023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F3F0E8-AE7A-4DF9-AB3D-3E3078376D8E}" type="slidenum">
              <a:rPr lang="en-US" altLang="en-US"/>
              <a:pPr/>
              <a:t>‹#›</a:t>
            </a:fld>
            <a:endParaRPr lang="en-US" altLang="en-US"/>
          </a:p>
        </p:txBody>
      </p:sp>
    </p:spTree>
    <p:extLst>
      <p:ext uri="{BB962C8B-B14F-4D97-AF65-F5344CB8AC3E}">
        <p14:creationId xmlns:p14="http://schemas.microsoft.com/office/powerpoint/2010/main" val="191860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BB0D4E8-78A0-4377-8AD6-30EEFB5BE5BF}" type="datetime1">
              <a:rPr lang="en-US" altLang="en-US"/>
              <a:pPr/>
              <a:t>3/5/2023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0F97CD3-4030-4056-87ED-C7009F66EC2B}" type="slidenum">
              <a:rPr lang="en-US" altLang="en-US"/>
              <a:pPr/>
              <a:t>‹#›</a:t>
            </a:fld>
            <a:endParaRPr lang="en-US" altLang="en-US"/>
          </a:p>
        </p:txBody>
      </p:sp>
    </p:spTree>
    <p:extLst>
      <p:ext uri="{BB962C8B-B14F-4D97-AF65-F5344CB8AC3E}">
        <p14:creationId xmlns:p14="http://schemas.microsoft.com/office/powerpoint/2010/main" val="154398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F91D9B7-2380-4F72-B06B-E5FA1F51C551}" type="datetime1">
              <a:rPr lang="en-US" altLang="en-US"/>
              <a:pPr/>
              <a:t>3/5/2023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8DABAF7-6B55-405D-BC98-AF27089E5E37}" type="slidenum">
              <a:rPr lang="en-US" altLang="en-US"/>
              <a:pPr/>
              <a:t>‹#›</a:t>
            </a:fld>
            <a:endParaRPr lang="en-US" altLang="en-US"/>
          </a:p>
        </p:txBody>
      </p:sp>
    </p:spTree>
    <p:extLst>
      <p:ext uri="{BB962C8B-B14F-4D97-AF65-F5344CB8AC3E}">
        <p14:creationId xmlns:p14="http://schemas.microsoft.com/office/powerpoint/2010/main" val="1281715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5BB2A51-47D2-46F2-92F4-9EFFAB5C9848}" type="datetime1">
              <a:rPr lang="en-US" altLang="en-US"/>
              <a:pPr/>
              <a:t>3/5/2023</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6F30E14-B876-4ECC-B002-E799D8917A07}" type="slidenum">
              <a:rPr lang="en-US" altLang="en-US"/>
              <a:pPr/>
              <a:t>‹#›</a:t>
            </a:fld>
            <a:endParaRPr lang="en-US" altLang="en-US"/>
          </a:p>
        </p:txBody>
      </p:sp>
    </p:spTree>
    <p:extLst>
      <p:ext uri="{BB962C8B-B14F-4D97-AF65-F5344CB8AC3E}">
        <p14:creationId xmlns:p14="http://schemas.microsoft.com/office/powerpoint/2010/main" val="2292150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E566171-CA2A-411C-81D1-DA6749767AA5}" type="datetime1">
              <a:rPr lang="en-US" altLang="en-US"/>
              <a:pPr/>
              <a:t>3/5/2023</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9A8BF8E2-6032-4877-A254-D5C01273C66E}" type="slidenum">
              <a:rPr lang="en-US" altLang="en-US"/>
              <a:pPr/>
              <a:t>‹#›</a:t>
            </a:fld>
            <a:endParaRPr lang="en-US" altLang="en-US"/>
          </a:p>
        </p:txBody>
      </p:sp>
    </p:spTree>
    <p:extLst>
      <p:ext uri="{BB962C8B-B14F-4D97-AF65-F5344CB8AC3E}">
        <p14:creationId xmlns:p14="http://schemas.microsoft.com/office/powerpoint/2010/main" val="3236475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60FB038-AE5C-46B6-B396-509FA13A7140}" type="datetime1">
              <a:rPr lang="en-US" altLang="en-US"/>
              <a:pPr/>
              <a:t>3/5/2023</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1D185160-D563-4C32-8A4B-22BE7AFB3BF9}" type="slidenum">
              <a:rPr lang="en-US" altLang="en-US"/>
              <a:pPr/>
              <a:t>‹#›</a:t>
            </a:fld>
            <a:endParaRPr lang="en-US" altLang="en-US"/>
          </a:p>
        </p:txBody>
      </p:sp>
    </p:spTree>
    <p:extLst>
      <p:ext uri="{BB962C8B-B14F-4D97-AF65-F5344CB8AC3E}">
        <p14:creationId xmlns:p14="http://schemas.microsoft.com/office/powerpoint/2010/main" val="116327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3B08BDD-44FB-495D-A45C-F63C0D1146A6}" type="datetime1">
              <a:rPr lang="en-US" altLang="en-US"/>
              <a:pPr/>
              <a:t>3/5/2023</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1A9A6FDE-4BAD-4602-9D85-AC28792ECDBE}" type="slidenum">
              <a:rPr lang="en-US" altLang="en-US"/>
              <a:pPr/>
              <a:t>‹#›</a:t>
            </a:fld>
            <a:endParaRPr lang="en-US" altLang="en-US"/>
          </a:p>
        </p:txBody>
      </p:sp>
    </p:spTree>
    <p:extLst>
      <p:ext uri="{BB962C8B-B14F-4D97-AF65-F5344CB8AC3E}">
        <p14:creationId xmlns:p14="http://schemas.microsoft.com/office/powerpoint/2010/main" val="2764739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0715185-9E8C-49F0-93EC-4E0A018DC854}" type="datetime1">
              <a:rPr lang="en-US" altLang="en-US"/>
              <a:pPr/>
              <a:t>3/5/2023</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F59F61FE-1878-441D-8616-30A6678C0D53}" type="slidenum">
              <a:rPr lang="en-US" altLang="en-US"/>
              <a:pPr/>
              <a:t>‹#›</a:t>
            </a:fld>
            <a:endParaRPr lang="en-US" altLang="en-US"/>
          </a:p>
        </p:txBody>
      </p:sp>
    </p:spTree>
    <p:extLst>
      <p:ext uri="{BB962C8B-B14F-4D97-AF65-F5344CB8AC3E}">
        <p14:creationId xmlns:p14="http://schemas.microsoft.com/office/powerpoint/2010/main" val="3916130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F2EC35D-1EF3-43E8-A5E4-D74F4B358E22}" type="datetime1">
              <a:rPr lang="en-US" altLang="en-US"/>
              <a:pPr/>
              <a:t>3/5/2023</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38C797C3-82C9-4150-846E-A442795F2C56}" type="slidenum">
              <a:rPr lang="en-US" altLang="en-US"/>
              <a:pPr/>
              <a:t>‹#›</a:t>
            </a:fld>
            <a:endParaRPr lang="en-US" altLang="en-US"/>
          </a:p>
        </p:txBody>
      </p:sp>
    </p:spTree>
    <p:extLst>
      <p:ext uri="{BB962C8B-B14F-4D97-AF65-F5344CB8AC3E}">
        <p14:creationId xmlns:p14="http://schemas.microsoft.com/office/powerpoint/2010/main" val="1087132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2FA02BB2-AF53-45F5-A271-B2008E8BABAF}" type="datetime1">
              <a:rPr lang="en-US" altLang="en-US"/>
              <a:pPr/>
              <a:t>3/5/2023</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anose="020F0502020204030204"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6BE6187-9794-4016-86E7-F9680468731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5.png"/><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7.png"/><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4.png"/><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17.png"/><Relationship Id="rId4"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5"/>
          <p:cNvSpPr>
            <a:spLocks noChangeArrowheads="1"/>
          </p:cNvSpPr>
          <p:nvPr/>
        </p:nvSpPr>
        <p:spPr bwMode="auto">
          <a:xfrm>
            <a:off x="0" y="0"/>
            <a:ext cx="9144000" cy="7315200"/>
          </a:xfrm>
          <a:prstGeom prst="rect">
            <a:avLst/>
          </a:prstGeom>
          <a:solidFill>
            <a:schemeClr val="bg1"/>
          </a:solidFill>
          <a:ln w="9525">
            <a:solidFill>
              <a:schemeClr val="bg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4339" name="Rectangle 11"/>
          <p:cNvSpPr>
            <a:spLocks noChangeArrowheads="1"/>
          </p:cNvSpPr>
          <p:nvPr/>
        </p:nvSpPr>
        <p:spPr bwMode="auto">
          <a:xfrm>
            <a:off x="0" y="1981200"/>
            <a:ext cx="8026400" cy="5346700"/>
          </a:xfrm>
          <a:prstGeom prst="rect">
            <a:avLst/>
          </a:prstGeom>
          <a:solidFill>
            <a:srgbClr val="FF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4340" name="Rectangle 5"/>
          <p:cNvSpPr>
            <a:spLocks noChangeArrowheads="1"/>
          </p:cNvSpPr>
          <p:nvPr/>
        </p:nvSpPr>
        <p:spPr bwMode="auto">
          <a:xfrm>
            <a:off x="0" y="0"/>
            <a:ext cx="80121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en-US" altLang="en-US" sz="3000">
                <a:latin typeface="Arial Black" panose="020B0A04020102020204" pitchFamily="34" charset="0"/>
              </a:rPr>
              <a:t>What is Modern Art?</a:t>
            </a:r>
          </a:p>
        </p:txBody>
      </p:sp>
      <p:pic>
        <p:nvPicPr>
          <p:cNvPr id="14341" name="Picture 6" descr="M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3700" y="0"/>
            <a:ext cx="11430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Questions</a:t>
            </a:r>
          </a:p>
        </p:txBody>
      </p:sp>
      <p:sp>
        <p:nvSpPr>
          <p:cNvPr id="30723"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30724" name="TextBox 4"/>
          <p:cNvSpPr txBox="1">
            <a:spLocks noChangeArrowheads="1"/>
          </p:cNvSpPr>
          <p:nvPr/>
        </p:nvSpPr>
        <p:spPr bwMode="auto">
          <a:xfrm>
            <a:off x="460375" y="2159000"/>
            <a:ext cx="7734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cs typeface="Arial" panose="020B0604020202020204" pitchFamily="34" charset="0"/>
              </a:rPr>
              <a:t>How did early modern artists push the boundaries of </a:t>
            </a:r>
            <a:r>
              <a:rPr lang="ja-JP" altLang="en-US">
                <a:cs typeface="Arial" panose="020B0604020202020204" pitchFamily="34" charset="0"/>
              </a:rPr>
              <a:t>‘</a:t>
            </a:r>
            <a:r>
              <a:rPr lang="en-US" altLang="ja-JP">
                <a:cs typeface="Arial" panose="020B0604020202020204" pitchFamily="34" charset="0"/>
              </a:rPr>
              <a:t>traditional</a:t>
            </a:r>
            <a:r>
              <a:rPr lang="ja-JP" altLang="en-US">
                <a:cs typeface="Arial" panose="020B0604020202020204" pitchFamily="34" charset="0"/>
              </a:rPr>
              <a:t>’</a:t>
            </a:r>
            <a:r>
              <a:rPr lang="en-US" altLang="ja-JP">
                <a:cs typeface="Arial" panose="020B0604020202020204" pitchFamily="34" charset="0"/>
              </a:rPr>
              <a:t> art?</a:t>
            </a:r>
          </a:p>
          <a:p>
            <a:pPr eaLnBrk="1" hangingPunct="1"/>
            <a:endParaRPr lang="en-US" altLang="en-US">
              <a:cs typeface="Arial" panose="020B0604020202020204" pitchFamily="34" charset="0"/>
            </a:endParaRPr>
          </a:p>
          <a:p>
            <a:pPr eaLnBrk="1" hangingPunct="1"/>
            <a:r>
              <a:rPr lang="en-US" altLang="en-US">
                <a:cs typeface="Arial" panose="020B0604020202020204" pitchFamily="34" charset="0"/>
              </a:rPr>
              <a:t>What kinds of choices did they make to break with tradition and try something new?</a:t>
            </a:r>
          </a:p>
          <a:p>
            <a:pPr eaLnBrk="1" hangingPunct="1"/>
            <a:endParaRPr lang="en-US" altLang="en-US">
              <a:cs typeface="Arial" panose="020B0604020202020204" pitchFamily="34" charset="0"/>
            </a:endParaRPr>
          </a:p>
        </p:txBody>
      </p:sp>
      <p:cxnSp>
        <p:nvCxnSpPr>
          <p:cNvPr id="30725"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0726"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32771" name="Straight Connector 8"/>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2772" name="Text Box 2"/>
          <p:cNvSpPr txBox="1">
            <a:spLocks noChangeArrowheads="1"/>
          </p:cNvSpPr>
          <p:nvPr/>
        </p:nvSpPr>
        <p:spPr bwMode="auto">
          <a:xfrm>
            <a:off x="609600" y="5870575"/>
            <a:ext cx="4359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Henri Matisse. </a:t>
            </a:r>
            <a:r>
              <a:rPr lang="en-US" altLang="en-US" sz="1400" i="1"/>
              <a:t>Landscape at Collioure</a:t>
            </a:r>
            <a:r>
              <a:rPr lang="en-US" altLang="en-US" sz="1400"/>
              <a:t>. 1905</a:t>
            </a:r>
          </a:p>
        </p:txBody>
      </p:sp>
      <p:pic>
        <p:nvPicPr>
          <p:cNvPr id="3277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09750"/>
            <a:ext cx="480695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32775" name="TextBox 4"/>
          <p:cNvSpPr txBox="1">
            <a:spLocks noChangeArrowheads="1"/>
          </p:cNvSpPr>
          <p:nvPr/>
        </p:nvSpPr>
        <p:spPr bwMode="auto">
          <a:xfrm>
            <a:off x="533400" y="457200"/>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latin typeface="Arial Black" panose="020B0A04020102020204" pitchFamily="34" charset="0"/>
              </a:rPr>
              <a:t>Henri Matisse used color to capture the emotion of places in landscapes that were considered ‘wild’ and ‘reckless’. </a:t>
            </a:r>
          </a:p>
        </p:txBody>
      </p:sp>
      <p:sp>
        <p:nvSpPr>
          <p:cNvPr id="32776" name="TextBox 6"/>
          <p:cNvSpPr txBox="1">
            <a:spLocks noChangeArrowheads="1"/>
          </p:cNvSpPr>
          <p:nvPr/>
        </p:nvSpPr>
        <p:spPr bwMode="auto">
          <a:xfrm>
            <a:off x="5654675" y="1473200"/>
            <a:ext cx="31845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t>Does this landscape look or feel wild to you? What do you see that makes you say that? </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What mood or feeling was the artist trying to evoke?</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How did Matisse achieve this feeling?</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endParaRPr lang="en-US" altLang="en-US" sz="1800">
              <a:cs typeface="Arial" panose="020B0604020202020204" pitchFamily="34" charset="0"/>
            </a:endParaRPr>
          </a:p>
          <a:p>
            <a:pPr eaLnBrk="1" hangingPunct="1">
              <a:buFont typeface="Arial" panose="020B0604020202020204" pitchFamily="34" charset="0"/>
              <a:buChar char="•"/>
            </a:pPr>
            <a:endParaRPr lang="en-US" altLang="en-US" sz="180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34819" name="Straight Connector 8"/>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4820"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34821" name="TextBox 4"/>
          <p:cNvSpPr txBox="1">
            <a:spLocks noChangeArrowheads="1"/>
          </p:cNvSpPr>
          <p:nvPr/>
        </p:nvSpPr>
        <p:spPr bwMode="auto">
          <a:xfrm>
            <a:off x="533400" y="457200"/>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latin typeface="Arial Black" panose="020B0A04020102020204" pitchFamily="34" charset="0"/>
              </a:rPr>
              <a:t>A master of perspective and light, Cézanne painted from real life in order to ‘realize his sensations’.  </a:t>
            </a:r>
          </a:p>
        </p:txBody>
      </p:sp>
      <p:sp>
        <p:nvSpPr>
          <p:cNvPr id="34822" name="TextBox 6"/>
          <p:cNvSpPr txBox="1">
            <a:spLocks noChangeArrowheads="1"/>
          </p:cNvSpPr>
          <p:nvPr/>
        </p:nvSpPr>
        <p:spPr bwMode="auto">
          <a:xfrm>
            <a:off x="5867400" y="1447800"/>
            <a:ext cx="31242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a:p>
            <a:pPr eaLnBrk="1" hangingPunct="1">
              <a:buFont typeface="Arial" panose="020B0604020202020204" pitchFamily="34" charset="0"/>
              <a:buChar char="•"/>
            </a:pPr>
            <a:r>
              <a:rPr lang="en-US" altLang="en-US" sz="1800"/>
              <a:t>What do you notice about the objects on the table? </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What do you notice about the background?</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What do you notice about the perspective? </a:t>
            </a:r>
          </a:p>
          <a:p>
            <a:pPr eaLnBrk="1" hangingPunct="1"/>
            <a:endParaRPr lang="en-US" altLang="en-US" sz="1800"/>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endParaRPr lang="en-US" altLang="en-US" sz="1800">
              <a:cs typeface="Arial" panose="020B0604020202020204" pitchFamily="34" charset="0"/>
            </a:endParaRPr>
          </a:p>
          <a:p>
            <a:pPr eaLnBrk="1" hangingPunct="1">
              <a:buFont typeface="Arial" panose="020B0604020202020204" pitchFamily="34" charset="0"/>
              <a:buChar char="•"/>
            </a:pPr>
            <a:endParaRPr lang="en-US" altLang="en-US" sz="1800">
              <a:cs typeface="Arial" panose="020B0604020202020204" pitchFamily="34" charset="0"/>
            </a:endParaRPr>
          </a:p>
        </p:txBody>
      </p:sp>
      <p:sp>
        <p:nvSpPr>
          <p:cNvPr id="34823" name="Text Box 2"/>
          <p:cNvSpPr txBox="1">
            <a:spLocks noChangeArrowheads="1"/>
          </p:cNvSpPr>
          <p:nvPr/>
        </p:nvSpPr>
        <p:spPr bwMode="auto">
          <a:xfrm>
            <a:off x="533400" y="5794375"/>
            <a:ext cx="4359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Paul Cézanne. </a:t>
            </a:r>
            <a:r>
              <a:rPr lang="en-US" altLang="en-US" sz="1400" i="1"/>
              <a:t>Still Life with Apples. </a:t>
            </a:r>
            <a:r>
              <a:rPr lang="en-US" altLang="en-US" sz="1400"/>
              <a:t>1895–98</a:t>
            </a:r>
          </a:p>
        </p:txBody>
      </p:sp>
      <p:pic>
        <p:nvPicPr>
          <p:cNvPr id="34824" name="Picture 12" descr="Cezanne. Still Life with App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8800"/>
            <a:ext cx="518160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36867" name="Straight Connector 8"/>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6868"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36869" name="Text Box 2"/>
          <p:cNvSpPr txBox="1">
            <a:spLocks noChangeArrowheads="1"/>
          </p:cNvSpPr>
          <p:nvPr/>
        </p:nvSpPr>
        <p:spPr bwMode="auto">
          <a:xfrm>
            <a:off x="914400" y="5794375"/>
            <a:ext cx="4359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Paul Cézanne. </a:t>
            </a:r>
            <a:r>
              <a:rPr lang="en-US" altLang="en-US" sz="1400" i="1"/>
              <a:t>Still Life with Apples. </a:t>
            </a:r>
            <a:r>
              <a:rPr lang="en-US" altLang="en-US" sz="1400"/>
              <a:t>1895–98</a:t>
            </a:r>
          </a:p>
        </p:txBody>
      </p:sp>
      <p:pic>
        <p:nvPicPr>
          <p:cNvPr id="36870" name="Picture 6" descr="Cezanne. Still Life with App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275" y="381000"/>
            <a:ext cx="7273925"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38915" name="Text Box 2"/>
          <p:cNvSpPr txBox="1">
            <a:spLocks noChangeArrowheads="1"/>
          </p:cNvSpPr>
          <p:nvPr/>
        </p:nvSpPr>
        <p:spPr bwMode="auto">
          <a:xfrm>
            <a:off x="457200" y="609600"/>
            <a:ext cx="82296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Take a close look at </a:t>
            </a:r>
            <a:r>
              <a:rPr lang="en-US" altLang="en-US" sz="2800" i="1">
                <a:latin typeface="Arial Black" panose="020B0A04020102020204" pitchFamily="34" charset="0"/>
              </a:rPr>
              <a:t>The Bather</a:t>
            </a:r>
            <a:r>
              <a:rPr lang="en-US" altLang="en-US" sz="2800">
                <a:latin typeface="Arial Black" panose="020B0A04020102020204" pitchFamily="34" charset="0"/>
              </a:rPr>
              <a:t>, by Paul Cézanne.</a:t>
            </a:r>
          </a:p>
        </p:txBody>
      </p:sp>
      <p:sp>
        <p:nvSpPr>
          <p:cNvPr id="38916" name="TextBox 6"/>
          <p:cNvSpPr txBox="1">
            <a:spLocks noChangeArrowheads="1"/>
          </p:cNvSpPr>
          <p:nvPr/>
        </p:nvSpPr>
        <p:spPr bwMode="auto">
          <a:xfrm>
            <a:off x="4435475" y="1473200"/>
            <a:ext cx="40227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Look at the figure. What do you notice about his stance and gaze?</a:t>
            </a:r>
          </a:p>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Do you think Cézanne painted from real life or a from a photograph? (another modern technique) </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Why do you think this was considered one of the first ‘modern’ paintings?</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endParaRPr lang="en-US" altLang="en-US" sz="1800">
              <a:cs typeface="Arial" panose="020B0604020202020204" pitchFamily="34" charset="0"/>
            </a:endParaRPr>
          </a:p>
        </p:txBody>
      </p:sp>
      <p:sp>
        <p:nvSpPr>
          <p:cNvPr id="38917" name="Text Box 2"/>
          <p:cNvSpPr txBox="1">
            <a:spLocks noChangeArrowheads="1"/>
          </p:cNvSpPr>
          <p:nvPr/>
        </p:nvSpPr>
        <p:spPr bwMode="auto">
          <a:xfrm>
            <a:off x="469900" y="5867400"/>
            <a:ext cx="3965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t>Paul Cézanne. </a:t>
            </a:r>
            <a:r>
              <a:rPr lang="en-US" altLang="en-US" sz="1400" i="1"/>
              <a:t>The Bather. c. 1885.</a:t>
            </a:r>
            <a:endParaRPr lang="en-US" altLang="en-US" sz="1400" i="1">
              <a:latin typeface="Arial Black" panose="020B0A04020102020204" pitchFamily="34" charset="0"/>
            </a:endParaRPr>
          </a:p>
        </p:txBody>
      </p:sp>
      <p:cxnSp>
        <p:nvCxnSpPr>
          <p:cNvPr id="38918"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38919" name="Picture 6" descr="CezanneBather.jpg                                              0036AAA2hardasnails                    BC2CE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70063"/>
            <a:ext cx="3057525" cy="402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4"/>
          <p:cNvSpPr txBox="1">
            <a:spLocks noChangeArrowheads="1"/>
          </p:cNvSpPr>
          <p:nvPr/>
        </p:nvSpPr>
        <p:spPr bwMode="auto">
          <a:xfrm>
            <a:off x="533400" y="720725"/>
            <a:ext cx="8229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b="1">
                <a:latin typeface="Arial Black" panose="020B0A04020102020204" pitchFamily="34" charset="0"/>
              </a:rPr>
              <a:t>Cézanne painted from a photograph rather than something he had seen in real life…a decidedly modern act. </a:t>
            </a:r>
          </a:p>
        </p:txBody>
      </p:sp>
      <p:pic>
        <p:nvPicPr>
          <p:cNvPr id="40963" name="Picture 6" descr="CezanneBather.jpg                                              0036AAA2hardasnails                    BC2CE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057400"/>
            <a:ext cx="263525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8" descr="Cezanne. The Bather - Source Phot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438" y="2057400"/>
            <a:ext cx="2243137"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6"/>
          <p:cNvSpPr txBox="1">
            <a:spLocks noChangeArrowheads="1"/>
          </p:cNvSpPr>
          <p:nvPr/>
        </p:nvSpPr>
        <p:spPr bwMode="auto">
          <a:xfrm>
            <a:off x="5911850" y="1676400"/>
            <a:ext cx="285115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t>What do you notice about the photo? </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Can you see how Cézanne captured the model’s stance and gaze in the painting? </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Do you think Cézanne painted the background before or after he painted the figure? </a:t>
            </a:r>
          </a:p>
          <a:p>
            <a:pPr eaLnBrk="1" hangingPunct="1">
              <a:buFont typeface="Arial" panose="020B0604020202020204" pitchFamily="34" charset="0"/>
              <a:buChar char="•"/>
            </a:pPr>
            <a:endParaRPr lang="en-US" altLang="en-US" sz="1800"/>
          </a:p>
        </p:txBody>
      </p:sp>
      <p:sp>
        <p:nvSpPr>
          <p:cNvPr id="40966" name="Text Box 7"/>
          <p:cNvSpPr txBox="1">
            <a:spLocks noChangeArrowheads="1"/>
          </p:cNvSpPr>
          <p:nvPr/>
        </p:nvSpPr>
        <p:spPr bwMode="auto">
          <a:xfrm>
            <a:off x="579438" y="5572125"/>
            <a:ext cx="2243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Artist Unknown. </a:t>
            </a:r>
            <a:r>
              <a:rPr lang="en-US" altLang="en-US" sz="1400" i="1"/>
              <a:t>Standing Model</a:t>
            </a:r>
            <a:r>
              <a:rPr lang="en-US" altLang="en-US" sz="1400"/>
              <a:t>, c. 1860-80.</a:t>
            </a:r>
            <a:endParaRPr lang="en-US" altLang="en-US" sz="1800"/>
          </a:p>
        </p:txBody>
      </p:sp>
      <p:cxnSp>
        <p:nvCxnSpPr>
          <p:cNvPr id="40967"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0968"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40969" name="TextBox 9"/>
          <p:cNvSpPr txBox="1">
            <a:spLocks noChangeArrowheads="1"/>
          </p:cNvSpPr>
          <p:nvPr/>
        </p:nvSpPr>
        <p:spPr bwMode="auto">
          <a:xfrm>
            <a:off x="3124200" y="5600700"/>
            <a:ext cx="2387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Paul Cézanne. </a:t>
            </a:r>
            <a:r>
              <a:rPr lang="en-US" altLang="en-US" sz="1400" i="1"/>
              <a:t>The Bather. </a:t>
            </a:r>
          </a:p>
          <a:p>
            <a:pPr eaLnBrk="1" hangingPunct="1"/>
            <a:r>
              <a:rPr lang="en-US" altLang="en-US" sz="1400" i="1"/>
              <a:t>c. 1885.</a:t>
            </a:r>
            <a:endParaRPr lang="en-US" altLang="en-US" sz="1400" i="1">
              <a:latin typeface="Arial Black" panose="020B0A04020102020204" pitchFamily="34" charset="0"/>
            </a:endParaRPr>
          </a:p>
          <a:p>
            <a:pPr eaLnBrk="1" hangingPunct="1"/>
            <a:endParaRPr lang="en-US" altLang="en-US" sz="18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43011" name="Text Box 2"/>
          <p:cNvSpPr txBox="1">
            <a:spLocks noChangeArrowheads="1"/>
          </p:cNvSpPr>
          <p:nvPr/>
        </p:nvSpPr>
        <p:spPr bwMode="auto">
          <a:xfrm>
            <a:off x="457200" y="609600"/>
            <a:ext cx="82296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Let’s compare </a:t>
            </a:r>
            <a:r>
              <a:rPr lang="en-US" altLang="en-US" sz="3000" i="1">
                <a:latin typeface="Arial Black" panose="020B0A04020102020204" pitchFamily="34" charset="0"/>
              </a:rPr>
              <a:t>The Bather </a:t>
            </a:r>
            <a:r>
              <a:rPr lang="en-US" altLang="en-US" sz="3000">
                <a:latin typeface="Arial Black" panose="020B0A04020102020204" pitchFamily="34" charset="0"/>
              </a:rPr>
              <a:t>with this photograph taken at the beach.</a:t>
            </a:r>
          </a:p>
        </p:txBody>
      </p:sp>
      <p:sp>
        <p:nvSpPr>
          <p:cNvPr id="43012" name="TextBox 6"/>
          <p:cNvSpPr txBox="1">
            <a:spLocks noChangeArrowheads="1"/>
          </p:cNvSpPr>
          <p:nvPr/>
        </p:nvSpPr>
        <p:spPr bwMode="auto">
          <a:xfrm>
            <a:off x="5410200" y="1524000"/>
            <a:ext cx="32004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ja-JP" sz="1800"/>
              <a:t>What similarities do you notice? </a:t>
            </a:r>
          </a:p>
          <a:p>
            <a:pPr eaLnBrk="1" hangingPunct="1"/>
            <a:endParaRPr lang="en-US" altLang="ja-JP" sz="1800"/>
          </a:p>
          <a:p>
            <a:pPr eaLnBrk="1" hangingPunct="1">
              <a:buFont typeface="Arial" panose="020B0604020202020204" pitchFamily="34" charset="0"/>
              <a:buChar char="•"/>
            </a:pPr>
            <a:r>
              <a:rPr lang="en-US" altLang="ja-JP" sz="1800"/>
              <a:t>What differences? </a:t>
            </a:r>
            <a:endParaRPr lang="en-US" altLang="en-US" sz="1800"/>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endParaRPr lang="en-US" altLang="en-US" sz="1800">
              <a:cs typeface="Arial" panose="020B0604020202020204" pitchFamily="34" charset="0"/>
            </a:endParaRPr>
          </a:p>
        </p:txBody>
      </p:sp>
      <p:cxnSp>
        <p:nvCxnSpPr>
          <p:cNvPr id="43013"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3014"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pic>
        <p:nvPicPr>
          <p:cNvPr id="43015" name="Picture 6" descr="bathers-1900_worldoceanday.jpg                                 0036AAA2hardasnails                    BC2CE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828800"/>
            <a:ext cx="4792663"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11"/>
          <p:cNvSpPr>
            <a:spLocks noChangeArrowheads="1"/>
          </p:cNvSpPr>
          <p:nvPr/>
        </p:nvSpPr>
        <p:spPr bwMode="auto">
          <a:xfrm>
            <a:off x="304800" y="5419725"/>
            <a:ext cx="508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Shirley V. Bacon ca. 1900, courtesy of California Historical Society Collection, 1860-1960.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Questions</a:t>
            </a:r>
          </a:p>
        </p:txBody>
      </p:sp>
      <p:sp>
        <p:nvSpPr>
          <p:cNvPr id="45059"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45060" name="TextBox 4"/>
          <p:cNvSpPr txBox="1">
            <a:spLocks noChangeArrowheads="1"/>
          </p:cNvSpPr>
          <p:nvPr/>
        </p:nvSpPr>
        <p:spPr bwMode="auto">
          <a:xfrm>
            <a:off x="460375" y="2159000"/>
            <a:ext cx="7734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Why do you think these artists’ choices were considered so modern at the time?</a:t>
            </a:r>
          </a:p>
          <a:p>
            <a:pPr eaLnBrk="1" hangingPunct="1"/>
            <a:endParaRPr lang="en-US" altLang="en-US">
              <a:cs typeface="Arial" panose="020B0604020202020204" pitchFamily="34" charset="0"/>
            </a:endParaRPr>
          </a:p>
          <a:p>
            <a:pPr eaLnBrk="1" hangingPunct="1"/>
            <a:endParaRPr lang="en-US" altLang="en-US">
              <a:cs typeface="Arial" panose="020B0604020202020204" pitchFamily="34" charset="0"/>
            </a:endParaRPr>
          </a:p>
        </p:txBody>
      </p:sp>
      <p:cxnSp>
        <p:nvCxnSpPr>
          <p:cNvPr id="45061"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5062"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57200" y="838200"/>
            <a:ext cx="7737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latin typeface="Arial Black" panose="020B0A04020102020204" pitchFamily="34" charset="0"/>
              </a:rPr>
              <a:t>Cubism</a:t>
            </a:r>
            <a:endParaRPr lang="en-US" altLang="en-US" sz="3000">
              <a:latin typeface="Arial Black" panose="020B0A04020102020204" pitchFamily="34" charset="0"/>
            </a:endParaRPr>
          </a:p>
        </p:txBody>
      </p:sp>
      <p:sp>
        <p:nvSpPr>
          <p:cNvPr id="47107"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47108"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7109"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Questions</a:t>
            </a:r>
          </a:p>
        </p:txBody>
      </p:sp>
      <p:sp>
        <p:nvSpPr>
          <p:cNvPr id="48131"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48132" name="TextBox 4"/>
          <p:cNvSpPr txBox="1">
            <a:spLocks noChangeArrowheads="1"/>
          </p:cNvSpPr>
          <p:nvPr/>
        </p:nvSpPr>
        <p:spPr bwMode="auto">
          <a:xfrm>
            <a:off x="460375" y="2159000"/>
            <a:ext cx="7734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How did Cubists push the boundaries of </a:t>
            </a:r>
            <a:r>
              <a:rPr lang="ja-JP" altLang="en-US"/>
              <a:t>‘</a:t>
            </a:r>
            <a:r>
              <a:rPr lang="en-US" altLang="ja-JP"/>
              <a:t>traditional</a:t>
            </a:r>
            <a:r>
              <a:rPr lang="en-US" altLang="en-US"/>
              <a:t>’</a:t>
            </a:r>
            <a:r>
              <a:rPr lang="en-US" altLang="ja-JP"/>
              <a:t> still lifes and portraits?</a:t>
            </a:r>
          </a:p>
          <a:p>
            <a:pPr eaLnBrk="1" hangingPunct="1"/>
            <a:endParaRPr lang="en-US" altLang="en-US"/>
          </a:p>
          <a:p>
            <a:pPr eaLnBrk="1" hangingPunct="1"/>
            <a:r>
              <a:rPr lang="en-US" altLang="en-US"/>
              <a:t>What was new and different in their approach to painting?</a:t>
            </a:r>
          </a:p>
          <a:p>
            <a:pPr eaLnBrk="1" hangingPunct="1"/>
            <a:endParaRPr lang="en-US" altLang="en-US" b="1">
              <a:cs typeface="Arial" panose="020B0604020202020204" pitchFamily="34" charset="0"/>
            </a:endParaRPr>
          </a:p>
        </p:txBody>
      </p:sp>
      <p:cxnSp>
        <p:nvCxnSpPr>
          <p:cNvPr id="48133"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8134"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Questions</a:t>
            </a:r>
          </a:p>
        </p:txBody>
      </p:sp>
      <p:sp>
        <p:nvSpPr>
          <p:cNvPr id="15363"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5364" name="TextBox 4"/>
          <p:cNvSpPr txBox="1">
            <a:spLocks noChangeArrowheads="1"/>
          </p:cNvSpPr>
          <p:nvPr/>
        </p:nvSpPr>
        <p:spPr bwMode="auto">
          <a:xfrm>
            <a:off x="460375" y="2159000"/>
            <a:ext cx="7734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The Museum of Modern Art collects work made after 1880, when the atmosphere was ripe for avant-garde artists to take their work in new, unexpected, and ‘modern’ directions. </a:t>
            </a:r>
            <a:endParaRPr lang="en-US" altLang="en-US">
              <a:cs typeface="Arial" panose="020B0604020202020204" pitchFamily="34" charset="0"/>
            </a:endParaRPr>
          </a:p>
          <a:p>
            <a:pPr eaLnBrk="1" hangingPunct="1"/>
            <a:endParaRPr lang="en-US" altLang="en-US">
              <a:solidFill>
                <a:srgbClr val="FF0000"/>
              </a:solidFill>
              <a:cs typeface="Arial" panose="020B0604020202020204" pitchFamily="34" charset="0"/>
            </a:endParaRPr>
          </a:p>
          <a:p>
            <a:pPr eaLnBrk="1" hangingPunct="1"/>
            <a:r>
              <a:rPr lang="en-US" altLang="en-US">
                <a:cs typeface="Arial" panose="020B0604020202020204" pitchFamily="34" charset="0"/>
              </a:rPr>
              <a:t>How did ‘modern’ artists challenge the notion that art must realistically depict the world?</a:t>
            </a:r>
          </a:p>
        </p:txBody>
      </p:sp>
      <p:cxnSp>
        <p:nvCxnSpPr>
          <p:cNvPr id="15365"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5366"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50179" name="Text Box 2"/>
          <p:cNvSpPr txBox="1">
            <a:spLocks noChangeArrowheads="1"/>
          </p:cNvSpPr>
          <p:nvPr/>
        </p:nvSpPr>
        <p:spPr bwMode="auto">
          <a:xfrm>
            <a:off x="457200" y="685800"/>
            <a:ext cx="77374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Now, let’s take a close look at </a:t>
            </a:r>
            <a:r>
              <a:rPr lang="en-US" altLang="en-US" sz="3000" i="1">
                <a:latin typeface="Arial Black" panose="020B0A04020102020204" pitchFamily="34" charset="0"/>
              </a:rPr>
              <a:t>Les Demoiselles d’Avignon</a:t>
            </a:r>
            <a:r>
              <a:rPr lang="en-US" altLang="en-US" sz="3000">
                <a:latin typeface="Arial Black" panose="020B0A04020102020204" pitchFamily="34" charset="0"/>
              </a:rPr>
              <a:t> by Picasso.</a:t>
            </a:r>
          </a:p>
        </p:txBody>
      </p:sp>
      <p:sp>
        <p:nvSpPr>
          <p:cNvPr id="50180" name="TextBox 6"/>
          <p:cNvSpPr txBox="1">
            <a:spLocks noChangeArrowheads="1"/>
          </p:cNvSpPr>
          <p:nvPr/>
        </p:nvSpPr>
        <p:spPr bwMode="auto">
          <a:xfrm>
            <a:off x="4876800" y="1981200"/>
            <a:ext cx="37592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t>Describe what makes these figures so unconventional</a:t>
            </a:r>
            <a:r>
              <a:rPr lang="en-US" altLang="ja-JP" sz="1800"/>
              <a:t>. </a:t>
            </a:r>
          </a:p>
          <a:p>
            <a:pPr eaLnBrk="1" hangingPunct="1">
              <a:buFont typeface="Arial" panose="020B0604020202020204" pitchFamily="34" charset="0"/>
              <a:buChar char="•"/>
            </a:pPr>
            <a:endParaRPr lang="en-US" altLang="ja-JP" sz="1800"/>
          </a:p>
          <a:p>
            <a:pPr eaLnBrk="1" hangingPunct="1">
              <a:buFont typeface="Arial" panose="020B0604020202020204" pitchFamily="34" charset="0"/>
              <a:buChar char="•"/>
            </a:pPr>
            <a:r>
              <a:rPr lang="en-US" altLang="en-US" sz="1800"/>
              <a:t>What do you notice about the setting? Do the fractured planes make the setting difficult to identify?</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How did this work break with tradition? </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How might this work of art have been controversial at the time it was painted? </a:t>
            </a:r>
            <a:endParaRPr lang="en-US" altLang="en-US" sz="2000"/>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endParaRPr lang="en-US" altLang="en-US" sz="1800">
              <a:cs typeface="Arial" panose="020B0604020202020204" pitchFamily="34" charset="0"/>
            </a:endParaRPr>
          </a:p>
        </p:txBody>
      </p:sp>
      <p:sp>
        <p:nvSpPr>
          <p:cNvPr id="50181" name="Text Box 2"/>
          <p:cNvSpPr txBox="1">
            <a:spLocks noChangeArrowheads="1"/>
          </p:cNvSpPr>
          <p:nvPr/>
        </p:nvSpPr>
        <p:spPr bwMode="auto">
          <a:xfrm>
            <a:off x="469900" y="5715000"/>
            <a:ext cx="3690938"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Pablo Picasso. </a:t>
            </a:r>
            <a:r>
              <a:rPr lang="en-US" altLang="en-US" sz="1400" i="1"/>
              <a:t>Les Demoiselles d'Avignon</a:t>
            </a:r>
            <a:r>
              <a:rPr lang="en-US" altLang="en-US" sz="1400"/>
              <a:t>. Paris, June-July 1907</a:t>
            </a:r>
          </a:p>
        </p:txBody>
      </p:sp>
      <p:cxnSp>
        <p:nvCxnSpPr>
          <p:cNvPr id="50182"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0183"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pic>
        <p:nvPicPr>
          <p:cNvPr id="50184" name="Picture 4" descr="Picasso_Demoiselles.jpg                                        0036AAA2hardasnails                    BC2CE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70063"/>
            <a:ext cx="3703638"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52227" name="Text Box 2"/>
          <p:cNvSpPr txBox="1">
            <a:spLocks noChangeArrowheads="1"/>
          </p:cNvSpPr>
          <p:nvPr/>
        </p:nvSpPr>
        <p:spPr bwMode="auto">
          <a:xfrm>
            <a:off x="457200" y="609600"/>
            <a:ext cx="82296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Let’s compare these two paintings.</a:t>
            </a:r>
          </a:p>
        </p:txBody>
      </p:sp>
      <p:sp>
        <p:nvSpPr>
          <p:cNvPr id="52228" name="Text Box 2"/>
          <p:cNvSpPr txBox="1">
            <a:spLocks noChangeArrowheads="1"/>
          </p:cNvSpPr>
          <p:nvPr/>
        </p:nvSpPr>
        <p:spPr bwMode="auto">
          <a:xfrm>
            <a:off x="454025" y="5715000"/>
            <a:ext cx="3362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t>Paul Cézanne. </a:t>
            </a:r>
            <a:r>
              <a:rPr lang="en-US" altLang="en-US" sz="1400" i="1"/>
              <a:t>The Bather. c. 1885</a:t>
            </a:r>
            <a:endParaRPr lang="en-US" altLang="en-US" sz="1400" i="1">
              <a:latin typeface="Arial Black" panose="020B0A04020102020204" pitchFamily="34" charset="0"/>
            </a:endParaRPr>
          </a:p>
        </p:txBody>
      </p:sp>
      <p:cxnSp>
        <p:nvCxnSpPr>
          <p:cNvPr id="52229"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52230" name="Picture 6" descr="CezanneBather.jpg                                              0036AAA2hardasnails                    BC2CE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3359150"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pic>
        <p:nvPicPr>
          <p:cNvPr id="52232" name="Picture 9" descr="Picasso_Demoiselles.jpg                                        0036AAA2hardasnails                    BC2CE7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550" y="1219200"/>
            <a:ext cx="4264025"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Text Box 2"/>
          <p:cNvSpPr txBox="1">
            <a:spLocks noChangeArrowheads="1"/>
          </p:cNvSpPr>
          <p:nvPr/>
        </p:nvSpPr>
        <p:spPr bwMode="auto">
          <a:xfrm>
            <a:off x="4267200" y="5715000"/>
            <a:ext cx="42640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Pablo Picasso. </a:t>
            </a:r>
            <a:r>
              <a:rPr lang="en-US" altLang="en-US" sz="1400" i="1"/>
              <a:t>Les Demoiselles d'Avignon</a:t>
            </a:r>
            <a:r>
              <a:rPr lang="en-US" altLang="en-US" sz="1400"/>
              <a:t>. Paris, June-July 1907</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54275" name="Text Box 2"/>
          <p:cNvSpPr txBox="1">
            <a:spLocks noChangeArrowheads="1"/>
          </p:cNvSpPr>
          <p:nvPr/>
        </p:nvSpPr>
        <p:spPr bwMode="auto">
          <a:xfrm>
            <a:off x="457200" y="406400"/>
            <a:ext cx="82296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b="1">
                <a:latin typeface="Arial Black" panose="020B0A04020102020204" pitchFamily="34" charset="0"/>
              </a:rPr>
              <a:t>Compare and contrast two Cubist paintings by friends, Georges Braque and Pablo Picasso. Look at all of the different angles.</a:t>
            </a:r>
          </a:p>
        </p:txBody>
      </p:sp>
      <p:cxnSp>
        <p:nvCxnSpPr>
          <p:cNvPr id="54276"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4277"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54278" name="Text Box 2"/>
          <p:cNvSpPr txBox="1">
            <a:spLocks noChangeArrowheads="1"/>
          </p:cNvSpPr>
          <p:nvPr/>
        </p:nvSpPr>
        <p:spPr bwMode="auto">
          <a:xfrm>
            <a:off x="1131888" y="5718175"/>
            <a:ext cx="2754312"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Georges Braque. </a:t>
            </a:r>
            <a:r>
              <a:rPr lang="en-US" altLang="en-US" sz="1400" i="1"/>
              <a:t>Man with a Guitar</a:t>
            </a:r>
            <a:r>
              <a:rPr lang="en-US" altLang="en-US" sz="1400"/>
              <a:t>. 1911</a:t>
            </a:r>
          </a:p>
        </p:txBody>
      </p:sp>
      <p:pic>
        <p:nvPicPr>
          <p:cNvPr id="54279" name="Picture 14" descr="Georges Braque. Man with a Guit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57350"/>
            <a:ext cx="27432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 Box 2"/>
          <p:cNvSpPr txBox="1">
            <a:spLocks noChangeArrowheads="1"/>
          </p:cNvSpPr>
          <p:nvPr/>
        </p:nvSpPr>
        <p:spPr bwMode="auto">
          <a:xfrm>
            <a:off x="4870450" y="5718175"/>
            <a:ext cx="32067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Pablo Picasso. </a:t>
            </a:r>
            <a:r>
              <a:rPr lang="en-US" altLang="en-US" sz="1400" i="1"/>
              <a:t>Ma Jolie.</a:t>
            </a:r>
            <a:r>
              <a:rPr lang="en-US" altLang="en-US" sz="1400"/>
              <a:t> 1911–12</a:t>
            </a:r>
          </a:p>
        </p:txBody>
      </p:sp>
      <p:pic>
        <p:nvPicPr>
          <p:cNvPr id="54281" name="Picture 16" descr="Picasso. Ma Joli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50" y="1657350"/>
            <a:ext cx="25527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56323" name="Text Box 2"/>
          <p:cNvSpPr txBox="1">
            <a:spLocks noChangeArrowheads="1"/>
          </p:cNvSpPr>
          <p:nvPr/>
        </p:nvSpPr>
        <p:spPr bwMode="auto">
          <a:xfrm>
            <a:off x="1066800" y="533400"/>
            <a:ext cx="76200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latin typeface="Arial Black" panose="020B0A04020102020204" pitchFamily="34" charset="0"/>
                <a:cs typeface="Arial" panose="020B0604020202020204" pitchFamily="34" charset="0"/>
              </a:rPr>
              <a:t>Braque is on the left, Picasso is on the right. Can you find the figure in each? </a:t>
            </a:r>
          </a:p>
        </p:txBody>
      </p:sp>
      <p:cxnSp>
        <p:nvCxnSpPr>
          <p:cNvPr id="56324"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6325"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56326" name="Text Box 2"/>
          <p:cNvSpPr txBox="1">
            <a:spLocks noChangeArrowheads="1"/>
          </p:cNvSpPr>
          <p:nvPr/>
        </p:nvSpPr>
        <p:spPr bwMode="auto">
          <a:xfrm>
            <a:off x="1131888" y="5718175"/>
            <a:ext cx="2754312"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Georges Braque. </a:t>
            </a:r>
            <a:r>
              <a:rPr lang="en-US" altLang="en-US" sz="1400" i="1"/>
              <a:t>Man with a Guitar</a:t>
            </a:r>
            <a:r>
              <a:rPr lang="en-US" altLang="en-US" sz="1400"/>
              <a:t>. 1911</a:t>
            </a:r>
          </a:p>
        </p:txBody>
      </p:sp>
      <p:pic>
        <p:nvPicPr>
          <p:cNvPr id="56327" name="Picture 14" descr="Georges Braque. Man with a Guit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57350"/>
            <a:ext cx="27432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2"/>
          <p:cNvSpPr txBox="1">
            <a:spLocks noChangeArrowheads="1"/>
          </p:cNvSpPr>
          <p:nvPr/>
        </p:nvSpPr>
        <p:spPr bwMode="auto">
          <a:xfrm>
            <a:off x="4870450" y="5718175"/>
            <a:ext cx="32067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Pablo Picasso. </a:t>
            </a:r>
            <a:r>
              <a:rPr lang="en-US" altLang="en-US" sz="1400" i="1"/>
              <a:t>Ma Jolie.</a:t>
            </a:r>
            <a:r>
              <a:rPr lang="en-US" altLang="en-US" sz="1400"/>
              <a:t> 1911–12</a:t>
            </a:r>
          </a:p>
        </p:txBody>
      </p:sp>
      <p:pic>
        <p:nvPicPr>
          <p:cNvPr id="56329" name="Picture 16" descr="Picasso. Ma Joli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50" y="1657350"/>
            <a:ext cx="25527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58371" name="Straight Connector 8"/>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8372"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58373" name="Text Box 2"/>
          <p:cNvSpPr txBox="1">
            <a:spLocks noChangeArrowheads="1"/>
          </p:cNvSpPr>
          <p:nvPr/>
        </p:nvSpPr>
        <p:spPr bwMode="auto">
          <a:xfrm>
            <a:off x="2651125" y="5907088"/>
            <a:ext cx="43592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Georges Braque. </a:t>
            </a:r>
            <a:r>
              <a:rPr lang="en-US" altLang="en-US" sz="1400" i="1"/>
              <a:t>Man with a Guitar</a:t>
            </a:r>
            <a:r>
              <a:rPr lang="en-US" altLang="en-US" sz="1400"/>
              <a:t>. 1911</a:t>
            </a:r>
          </a:p>
        </p:txBody>
      </p:sp>
      <p:pic>
        <p:nvPicPr>
          <p:cNvPr id="58374" name="Picture 7" descr="Georges Braque. Man with a Guit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2238" y="304800"/>
            <a:ext cx="3819525"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60419" name="Straight Connector 8"/>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0420"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60421" name="Text Box 2"/>
          <p:cNvSpPr txBox="1">
            <a:spLocks noChangeArrowheads="1"/>
          </p:cNvSpPr>
          <p:nvPr/>
        </p:nvSpPr>
        <p:spPr bwMode="auto">
          <a:xfrm>
            <a:off x="2743200" y="5870575"/>
            <a:ext cx="4359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Pablo Picasso. </a:t>
            </a:r>
            <a:r>
              <a:rPr lang="en-US" altLang="en-US" sz="1400" i="1"/>
              <a:t>Ma Jolie.</a:t>
            </a:r>
            <a:r>
              <a:rPr lang="en-US" altLang="en-US" sz="1400"/>
              <a:t> 1911–12</a:t>
            </a:r>
          </a:p>
        </p:txBody>
      </p:sp>
      <p:pic>
        <p:nvPicPr>
          <p:cNvPr id="60422" name="Picture 5" descr="Picasso. Ma Joli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304800"/>
            <a:ext cx="35560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Questions</a:t>
            </a:r>
          </a:p>
        </p:txBody>
      </p:sp>
      <p:sp>
        <p:nvSpPr>
          <p:cNvPr id="62467"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62468" name="TextBox 4"/>
          <p:cNvSpPr txBox="1">
            <a:spLocks noChangeArrowheads="1"/>
          </p:cNvSpPr>
          <p:nvPr/>
        </p:nvSpPr>
        <p:spPr bwMode="auto">
          <a:xfrm>
            <a:off x="460375" y="2159000"/>
            <a:ext cx="7734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Why were the Cubist artists considered so radical at the time?</a:t>
            </a:r>
          </a:p>
          <a:p>
            <a:pPr eaLnBrk="1" hangingPunct="1"/>
            <a:endParaRPr lang="en-US" altLang="en-US"/>
          </a:p>
          <a:p>
            <a:pPr eaLnBrk="1" hangingPunct="1"/>
            <a:r>
              <a:rPr lang="en-US" altLang="en-US"/>
              <a:t>How did Cubism lay the groundwork for abstract art? </a:t>
            </a:r>
          </a:p>
          <a:p>
            <a:pPr eaLnBrk="1" hangingPunct="1"/>
            <a:endParaRPr lang="en-US" altLang="en-US">
              <a:cs typeface="Arial" panose="020B0604020202020204" pitchFamily="34" charset="0"/>
            </a:endParaRPr>
          </a:p>
        </p:txBody>
      </p:sp>
      <p:cxnSp>
        <p:nvCxnSpPr>
          <p:cNvPr id="62469"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2470"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457200" y="838200"/>
            <a:ext cx="7737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latin typeface="Arial Black" panose="020B0A04020102020204" pitchFamily="34" charset="0"/>
              </a:rPr>
              <a:t>Rise of the Modern City</a:t>
            </a:r>
            <a:endParaRPr lang="en-US" altLang="en-US" sz="3000">
              <a:latin typeface="Arial Black" panose="020B0A04020102020204" pitchFamily="34" charset="0"/>
            </a:endParaRPr>
          </a:p>
        </p:txBody>
      </p:sp>
      <p:sp>
        <p:nvSpPr>
          <p:cNvPr id="64515"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64516"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4517"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Questions</a:t>
            </a:r>
          </a:p>
        </p:txBody>
      </p:sp>
      <p:sp>
        <p:nvSpPr>
          <p:cNvPr id="65539"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65540" name="TextBox 4"/>
          <p:cNvSpPr txBox="1">
            <a:spLocks noChangeArrowheads="1"/>
          </p:cNvSpPr>
          <p:nvPr/>
        </p:nvSpPr>
        <p:spPr bwMode="auto">
          <a:xfrm>
            <a:off x="460375" y="2159000"/>
            <a:ext cx="7734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cs typeface="Arial" panose="020B0604020202020204" pitchFamily="34" charset="0"/>
              </a:rPr>
              <a:t>How did art, architecture, and design give rise to the </a:t>
            </a:r>
            <a:r>
              <a:rPr lang="ja-JP" altLang="en-US">
                <a:cs typeface="Arial" panose="020B0604020202020204" pitchFamily="34" charset="0"/>
              </a:rPr>
              <a:t>‘</a:t>
            </a:r>
            <a:r>
              <a:rPr lang="en-US" altLang="ja-JP">
                <a:cs typeface="Arial" panose="020B0604020202020204" pitchFamily="34" charset="0"/>
              </a:rPr>
              <a:t>modern’ city?</a:t>
            </a:r>
          </a:p>
          <a:p>
            <a:pPr eaLnBrk="1" hangingPunct="1"/>
            <a:endParaRPr lang="en-US" altLang="en-US">
              <a:cs typeface="Arial" panose="020B0604020202020204" pitchFamily="34" charset="0"/>
            </a:endParaRPr>
          </a:p>
          <a:p>
            <a:pPr eaLnBrk="1" hangingPunct="1"/>
            <a:r>
              <a:rPr lang="en-US" altLang="en-US">
                <a:cs typeface="Arial" panose="020B0604020202020204" pitchFamily="34" charset="0"/>
              </a:rPr>
              <a:t>How did artists, architects and designers both create modern space, as well as document it?</a:t>
            </a:r>
          </a:p>
          <a:p>
            <a:pPr eaLnBrk="1" hangingPunct="1"/>
            <a:endParaRPr lang="en-US" altLang="en-US">
              <a:cs typeface="Arial" panose="020B0604020202020204" pitchFamily="34" charset="0"/>
            </a:endParaRPr>
          </a:p>
        </p:txBody>
      </p:sp>
      <p:cxnSp>
        <p:nvCxnSpPr>
          <p:cNvPr id="65541"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5542"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67587" name="Straight Connector 8"/>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7588"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67589" name="Text Box 2"/>
          <p:cNvSpPr txBox="1">
            <a:spLocks noChangeArrowheads="1"/>
          </p:cNvSpPr>
          <p:nvPr/>
        </p:nvSpPr>
        <p:spPr bwMode="auto">
          <a:xfrm>
            <a:off x="533400" y="5511800"/>
            <a:ext cx="4572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Hippolyte Blancard. Untitled (construction of the Eiffel Tower). February 1889</a:t>
            </a:r>
          </a:p>
        </p:txBody>
      </p:sp>
      <p:pic>
        <p:nvPicPr>
          <p:cNvPr id="67590" name="Picture 12" descr="Blancard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413" y="1828800"/>
            <a:ext cx="4962525"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 Box 2"/>
          <p:cNvSpPr txBox="1">
            <a:spLocks noChangeArrowheads="1"/>
          </p:cNvSpPr>
          <p:nvPr/>
        </p:nvSpPr>
        <p:spPr bwMode="auto">
          <a:xfrm>
            <a:off x="457200" y="457200"/>
            <a:ext cx="8305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latin typeface="Arial Black" panose="020B0A04020102020204" pitchFamily="34" charset="0"/>
                <a:cs typeface="Arial" panose="020B0604020202020204" pitchFamily="34" charset="0"/>
              </a:rPr>
              <a:t>H. Blancard documented the building of the Eiffel Tower in 1888.  At the time, the Tour Eiffel was a controversial ‘modern’ structure. </a:t>
            </a:r>
          </a:p>
        </p:txBody>
      </p:sp>
      <p:sp>
        <p:nvSpPr>
          <p:cNvPr id="67592" name="TextBox 6"/>
          <p:cNvSpPr txBox="1">
            <a:spLocks noChangeArrowheads="1"/>
          </p:cNvSpPr>
          <p:nvPr/>
        </p:nvSpPr>
        <p:spPr bwMode="auto">
          <a:xfrm>
            <a:off x="5638800" y="1752600"/>
            <a:ext cx="31242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t>How would you characterize the Eiffel Tower?</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Would you consider it a modern building? Why or why not?</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Why do you think it was so controversial  at the time it was constructed?</a:t>
            </a:r>
          </a:p>
          <a:p>
            <a:pPr eaLnBrk="1" hangingPunct="1"/>
            <a:endParaRPr lang="en-US" altLang="en-US" sz="1800">
              <a:cs typeface="Arial" panose="020B0604020202020204" pitchFamily="34" charset="0"/>
            </a:endParaRPr>
          </a:p>
          <a:p>
            <a:pPr eaLnBrk="1" hangingPunct="1"/>
            <a:endParaRPr lang="en-US" altLang="en-US" sz="1800">
              <a:cs typeface="Arial" panose="020B0604020202020204" pitchFamily="34" charset="0"/>
            </a:endParaRPr>
          </a:p>
          <a:p>
            <a:pPr eaLnBrk="1" hangingPunct="1"/>
            <a:endParaRPr lang="en-US" altLang="en-US" sz="180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7411" name="Text Box 2"/>
          <p:cNvSpPr txBox="1">
            <a:spLocks noChangeArrowheads="1"/>
          </p:cNvSpPr>
          <p:nvPr/>
        </p:nvSpPr>
        <p:spPr bwMode="auto">
          <a:xfrm>
            <a:off x="457200" y="609600"/>
            <a:ext cx="8229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latin typeface="Arial Black" panose="020B0A04020102020204" pitchFamily="34" charset="0"/>
              </a:rPr>
              <a:t>Many artists explored dreams, symbolism, and personal iconography as ways to depict their experiences.</a:t>
            </a:r>
          </a:p>
        </p:txBody>
      </p:sp>
      <p:sp>
        <p:nvSpPr>
          <p:cNvPr id="17412" name="Text Box 2"/>
          <p:cNvSpPr txBox="1">
            <a:spLocks noChangeArrowheads="1"/>
          </p:cNvSpPr>
          <p:nvPr/>
        </p:nvSpPr>
        <p:spPr bwMode="auto">
          <a:xfrm>
            <a:off x="469900" y="5867400"/>
            <a:ext cx="3965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t>Paul Cézanne. </a:t>
            </a:r>
            <a:r>
              <a:rPr lang="en-US" altLang="en-US" sz="1400" i="1"/>
              <a:t>The Bather. c. 1885.</a:t>
            </a:r>
            <a:endParaRPr lang="en-US" altLang="en-US" sz="1400" i="1">
              <a:latin typeface="Arial Black" panose="020B0A04020102020204" pitchFamily="34" charset="0"/>
            </a:endParaRPr>
          </a:p>
        </p:txBody>
      </p:sp>
      <p:cxnSp>
        <p:nvCxnSpPr>
          <p:cNvPr id="17413"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17414" name="Picture 6" descr="CezanneBather.jpg                                              0036AAA2hardasnails                    BC2CE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70063"/>
            <a:ext cx="3057525" cy="402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17416" name="TextBox 6"/>
          <p:cNvSpPr txBox="1">
            <a:spLocks noChangeArrowheads="1"/>
          </p:cNvSpPr>
          <p:nvPr/>
        </p:nvSpPr>
        <p:spPr bwMode="auto">
          <a:xfrm>
            <a:off x="4435475" y="1397000"/>
            <a:ext cx="40227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t>Cézanne captures a sense of emotional ambiguity or uncertainty in </a:t>
            </a:r>
            <a:r>
              <a:rPr lang="en-US" altLang="en-US" sz="1800" i="1"/>
              <a:t>The Bather </a:t>
            </a:r>
            <a:r>
              <a:rPr lang="en-US" altLang="en-US" sz="1800"/>
              <a:t>that could be considered typical of the modern experience. </a:t>
            </a:r>
          </a:p>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t>Look at the figure. What do you notice about his stance and gaze?</a:t>
            </a:r>
          </a:p>
          <a:p>
            <a:pPr eaLnBrk="1" hangingPunct="1"/>
            <a:endParaRPr lang="en-US" altLang="en-US" sz="1800"/>
          </a:p>
          <a:p>
            <a:pPr eaLnBrk="1" hangingPunct="1">
              <a:buFont typeface="Arial" panose="020B0604020202020204" pitchFamily="34" charset="0"/>
              <a:buChar char="•"/>
            </a:pPr>
            <a:r>
              <a:rPr lang="en-US" altLang="en-US" sz="1800"/>
              <a:t>Do you think Cézanne painted from real life or a from a photograph? (another modern technique) </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endParaRPr lang="en-US" altLang="en-US" sz="180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69635" name="Straight Connector 8"/>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9636"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69637" name="Text Box 2"/>
          <p:cNvSpPr txBox="1">
            <a:spLocks noChangeArrowheads="1"/>
          </p:cNvSpPr>
          <p:nvPr/>
        </p:nvSpPr>
        <p:spPr bwMode="auto">
          <a:xfrm>
            <a:off x="533400" y="5580063"/>
            <a:ext cx="44862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Hector Guimard. Entrance Gate to Paris Subway (Métropolitain) Station, Paris, France. c. 1900 </a:t>
            </a:r>
          </a:p>
        </p:txBody>
      </p:sp>
      <p:pic>
        <p:nvPicPr>
          <p:cNvPr id="69638" name="Picture 7" descr="Guimard. Entrance Gate to Paris Subwa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44862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Box 3"/>
          <p:cNvSpPr txBox="1">
            <a:spLocks noChangeArrowheads="1"/>
          </p:cNvSpPr>
          <p:nvPr/>
        </p:nvSpPr>
        <p:spPr bwMode="auto">
          <a:xfrm>
            <a:off x="395288" y="228600"/>
            <a:ext cx="844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latin typeface="Arial Black" panose="020B0A04020102020204" pitchFamily="34" charset="0"/>
              </a:rPr>
              <a:t>Hector Guimard produced 141 Métro Gates for the city of Paris to make riding the subway appealing to Parisians.</a:t>
            </a:r>
          </a:p>
        </p:txBody>
      </p:sp>
      <p:sp>
        <p:nvSpPr>
          <p:cNvPr id="69640" name="TextBox 6"/>
          <p:cNvSpPr txBox="1">
            <a:spLocks noChangeArrowheads="1"/>
          </p:cNvSpPr>
          <p:nvPr/>
        </p:nvSpPr>
        <p:spPr bwMode="auto">
          <a:xfrm>
            <a:off x="5334000" y="1600200"/>
            <a:ext cx="34290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t>What do you notice about the gate’</a:t>
            </a:r>
            <a:r>
              <a:rPr lang="en-US" altLang="ja-JP" sz="1800"/>
              <a:t>s design?</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cs typeface="Arial" panose="020B0604020202020204" pitchFamily="34" charset="0"/>
              </a:rPr>
              <a:t>How do you think Guimard was able to make so many gates?</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cs typeface="Arial" panose="020B0604020202020204" pitchFamily="34" charset="0"/>
              </a:rPr>
              <a:t>How was this design </a:t>
            </a:r>
            <a:r>
              <a:rPr lang="en-US" altLang="ja-JP" sz="1800">
                <a:cs typeface="Arial" panose="020B0604020202020204" pitchFamily="34" charset="0"/>
              </a:rPr>
              <a:t>modern?</a:t>
            </a:r>
            <a:endParaRPr lang="en-US" altLang="en-US" sz="1800">
              <a:cs typeface="Arial" panose="020B0604020202020204" pitchFamily="34" charset="0"/>
            </a:endParaRPr>
          </a:p>
          <a:p>
            <a:pPr eaLnBrk="1" hangingPunct="1">
              <a:buFont typeface="Arial" panose="020B0604020202020204" pitchFamily="34" charset="0"/>
              <a:buChar char="•"/>
            </a:pPr>
            <a:endParaRPr lang="en-US" altLang="en-US" sz="1800"/>
          </a:p>
          <a:p>
            <a:pPr eaLnBrk="1" hangingPunct="1"/>
            <a:endParaRPr lang="en-US" altLang="en-US" sz="1800">
              <a:cs typeface="Arial" panose="020B0604020202020204" pitchFamily="34" charset="0"/>
            </a:endParaRPr>
          </a:p>
          <a:p>
            <a:pPr eaLnBrk="1" hangingPunct="1"/>
            <a:endParaRPr lang="en-US" altLang="en-US" sz="1800">
              <a:cs typeface="Arial" panose="020B0604020202020204" pitchFamily="34" charset="0"/>
            </a:endParaRPr>
          </a:p>
          <a:p>
            <a:pPr eaLnBrk="1" hangingPunct="1"/>
            <a:endParaRPr lang="en-US" altLang="en-US" sz="180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5"/>
          <p:cNvSpPr txBox="1">
            <a:spLocks noChangeArrowheads="1"/>
          </p:cNvSpPr>
          <p:nvPr/>
        </p:nvSpPr>
        <p:spPr bwMode="auto">
          <a:xfrm>
            <a:off x="381000" y="417513"/>
            <a:ext cx="84963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latin typeface="Arial Black" panose="020B0A04020102020204" pitchFamily="34" charset="0"/>
                <a:cs typeface="Arial" panose="020B0604020202020204" pitchFamily="34" charset="0"/>
              </a:rPr>
              <a:t>What can you notice about the few remaining Guimard Métro gates?</a:t>
            </a:r>
          </a:p>
        </p:txBody>
      </p:sp>
      <p:sp>
        <p:nvSpPr>
          <p:cNvPr id="71683" name="TextBox 8"/>
          <p:cNvSpPr txBox="1">
            <a:spLocks noChangeArrowheads="1"/>
          </p:cNvSpPr>
          <p:nvPr/>
        </p:nvSpPr>
        <p:spPr bwMode="auto">
          <a:xfrm>
            <a:off x="396875" y="5503863"/>
            <a:ext cx="2914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cs typeface="Arial" panose="020B0604020202020204" pitchFamily="34" charset="0"/>
              </a:rPr>
              <a:t>Port Dauphine and Abesses Gates in Paris</a:t>
            </a:r>
            <a:endParaRPr lang="en-US" altLang="en-US" sz="1400">
              <a:latin typeface="Calibri" panose="020F0502020204030204" pitchFamily="34" charset="0"/>
            </a:endParaRPr>
          </a:p>
        </p:txBody>
      </p:sp>
      <p:pic>
        <p:nvPicPr>
          <p:cNvPr id="7168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676400"/>
            <a:ext cx="2816225"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676400"/>
            <a:ext cx="5029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Box 7"/>
          <p:cNvSpPr txBox="1">
            <a:spLocks noChangeArrowheads="1"/>
          </p:cNvSpPr>
          <p:nvPr/>
        </p:nvSpPr>
        <p:spPr bwMode="auto">
          <a:xfrm>
            <a:off x="3413125" y="5486400"/>
            <a:ext cx="3749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Guimard Gate now in Montreal</a:t>
            </a:r>
          </a:p>
        </p:txBody>
      </p:sp>
      <p:cxnSp>
        <p:nvCxnSpPr>
          <p:cNvPr id="71687" name="Straight Connector 8"/>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1688"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73732" name="Text Box 2"/>
          <p:cNvSpPr txBox="1">
            <a:spLocks noChangeArrowheads="1"/>
          </p:cNvSpPr>
          <p:nvPr/>
        </p:nvSpPr>
        <p:spPr bwMode="auto">
          <a:xfrm>
            <a:off x="457200" y="457200"/>
            <a:ext cx="8229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latin typeface="Arial Black" panose="020B0A04020102020204" pitchFamily="34" charset="0"/>
              </a:rPr>
              <a:t>Eugène Atget </a:t>
            </a:r>
            <a:r>
              <a:rPr lang="en-US" altLang="en-US" b="1">
                <a:latin typeface="Arial Black" panose="020B0A04020102020204" pitchFamily="34" charset="0"/>
              </a:rPr>
              <a:t>documented Paris for nearly 30 years, capturing the rich culture of the modern city.</a:t>
            </a:r>
          </a:p>
          <a:p>
            <a:pPr eaLnBrk="1" hangingPunct="1">
              <a:spcBef>
                <a:spcPct val="50000"/>
              </a:spcBef>
            </a:pPr>
            <a:endParaRPr lang="en-US" altLang="en-US" sz="2200" b="1">
              <a:latin typeface="Arial Black" panose="020B0A04020102020204" pitchFamily="34" charset="0"/>
            </a:endParaRPr>
          </a:p>
        </p:txBody>
      </p:sp>
      <p:sp>
        <p:nvSpPr>
          <p:cNvPr id="73733" name="TextBox 6"/>
          <p:cNvSpPr txBox="1">
            <a:spLocks noChangeArrowheads="1"/>
          </p:cNvSpPr>
          <p:nvPr/>
        </p:nvSpPr>
        <p:spPr bwMode="auto">
          <a:xfrm>
            <a:off x="4495800" y="1701800"/>
            <a:ext cx="37592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t>What is going on in this photograph?</a:t>
            </a:r>
          </a:p>
          <a:p>
            <a:pPr eaLnBrk="1" hangingPunct="1"/>
            <a:endParaRPr lang="en-US" altLang="en-US" sz="1800"/>
          </a:p>
          <a:p>
            <a:pPr eaLnBrk="1" hangingPunct="1">
              <a:buFont typeface="Arial" panose="020B0604020202020204" pitchFamily="34" charset="0"/>
              <a:buChar char="•"/>
            </a:pPr>
            <a:r>
              <a:rPr lang="en-US" altLang="en-US" sz="1800"/>
              <a:t>How do you think this picture captures the concept of a </a:t>
            </a:r>
            <a:r>
              <a:rPr lang="ja-JP" altLang="en-US" sz="1800"/>
              <a:t>‘</a:t>
            </a:r>
            <a:r>
              <a:rPr lang="en-US" altLang="ja-JP" sz="1800"/>
              <a:t>modern’ city? </a:t>
            </a:r>
          </a:p>
          <a:p>
            <a:pPr eaLnBrk="1" hangingPunct="1">
              <a:buFont typeface="Arial" panose="020B0604020202020204" pitchFamily="34" charset="0"/>
              <a:buChar char="•"/>
            </a:pPr>
            <a:endParaRPr lang="en-US" altLang="ja-JP" sz="1800"/>
          </a:p>
          <a:p>
            <a:pPr eaLnBrk="1" hangingPunct="1">
              <a:buFont typeface="Arial" panose="020B0604020202020204" pitchFamily="34" charset="0"/>
              <a:buChar char="•"/>
            </a:pPr>
            <a:r>
              <a:rPr lang="en-US" altLang="en-US" sz="1800"/>
              <a:t>Do you think Atget meant for it to be a work of art? Why or why not?</a:t>
            </a:r>
          </a:p>
          <a:p>
            <a:pPr eaLnBrk="1" hangingPunct="1">
              <a:buFont typeface="Arial" panose="020B0604020202020204" pitchFamily="34" charset="0"/>
              <a:buChar char="•"/>
            </a:pPr>
            <a:endParaRPr lang="en-US" altLang="ja-JP" sz="1800"/>
          </a:p>
          <a:p>
            <a:pPr eaLnBrk="1" hangingPunct="1">
              <a:buFont typeface="Arial" panose="020B0604020202020204" pitchFamily="34" charset="0"/>
              <a:buChar char="•"/>
            </a:pPr>
            <a:endParaRPr lang="en-US" altLang="ja-JP" sz="1800"/>
          </a:p>
          <a:p>
            <a:pPr eaLnBrk="1" hangingPunct="1">
              <a:buFont typeface="Arial" panose="020B0604020202020204" pitchFamily="34" charset="0"/>
              <a:buChar char="•"/>
            </a:pPr>
            <a:endParaRPr lang="en-US" altLang="ja-JP" sz="1800"/>
          </a:p>
          <a:p>
            <a:pPr eaLnBrk="1" hangingPunct="1"/>
            <a:endParaRPr lang="en-US" altLang="en-US" sz="1800">
              <a:cs typeface="Arial" panose="020B0604020202020204" pitchFamily="34" charset="0"/>
            </a:endParaRPr>
          </a:p>
          <a:p>
            <a:pPr eaLnBrk="1" hangingPunct="1"/>
            <a:endParaRPr lang="en-US" altLang="en-US" sz="1800">
              <a:cs typeface="Arial" panose="020B0604020202020204" pitchFamily="34" charset="0"/>
            </a:endParaRPr>
          </a:p>
          <a:p>
            <a:pPr eaLnBrk="1" hangingPunct="1"/>
            <a:endParaRPr lang="en-US" altLang="en-US" sz="1800">
              <a:cs typeface="Arial" panose="020B0604020202020204" pitchFamily="34" charset="0"/>
            </a:endParaRPr>
          </a:p>
        </p:txBody>
      </p:sp>
      <p:cxnSp>
        <p:nvCxnSpPr>
          <p:cNvPr id="73734"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3735"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73736" name="Text Box 2"/>
          <p:cNvSpPr txBox="1">
            <a:spLocks noChangeArrowheads="1"/>
          </p:cNvSpPr>
          <p:nvPr/>
        </p:nvSpPr>
        <p:spPr bwMode="auto">
          <a:xfrm>
            <a:off x="457200" y="5624513"/>
            <a:ext cx="28194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Eugène Atget.</a:t>
            </a:r>
            <a:r>
              <a:rPr lang="en-US" altLang="en-US" sz="1400" i="1"/>
              <a:t> Chemiserie, Boulevard de Strasbourg. </a:t>
            </a:r>
            <a:r>
              <a:rPr lang="en-US" altLang="en-US" sz="1400"/>
              <a:t>c.1900</a:t>
            </a:r>
            <a:endParaRPr lang="en-US" altLang="en-US" sz="1400" i="1">
              <a:latin typeface="Arial Black" panose="020B0A04020102020204" pitchFamily="34" charset="0"/>
            </a:endParaRPr>
          </a:p>
        </p:txBody>
      </p:sp>
      <p:graphicFrame>
        <p:nvGraphicFramePr>
          <p:cNvPr id="73730" name="Object 10"/>
          <p:cNvGraphicFramePr>
            <a:graphicFrameLocks noChangeAspect="1"/>
          </p:cNvGraphicFramePr>
          <p:nvPr/>
        </p:nvGraphicFramePr>
        <p:xfrm>
          <a:off x="457200" y="1770063"/>
          <a:ext cx="2819400" cy="3751262"/>
        </p:xfrm>
        <a:graphic>
          <a:graphicData uri="http://schemas.openxmlformats.org/presentationml/2006/ole">
            <mc:AlternateContent xmlns:mc="http://schemas.openxmlformats.org/markup-compatibility/2006">
              <mc:Choice xmlns:v="urn:schemas-microsoft-com:vml" Requires="v">
                <p:oleObj spid="_x0000_s73737" name="Document" r:id="rId4" imgW="4012698" imgH="5333333" progId="Word.Document.8">
                  <p:embed/>
                </p:oleObj>
              </mc:Choice>
              <mc:Fallback>
                <p:oleObj name="Document" r:id="rId4" imgW="4012698" imgH="5333333" progId="Word.Document.8">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70063"/>
                        <a:ext cx="2819400"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457200" y="838200"/>
            <a:ext cx="7737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latin typeface="Arial Black" panose="020B0A04020102020204" pitchFamily="34" charset="0"/>
              </a:rPr>
              <a:t>Modern Landscapes</a:t>
            </a:r>
          </a:p>
        </p:txBody>
      </p:sp>
      <p:sp>
        <p:nvSpPr>
          <p:cNvPr id="75779"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75780"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5781"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Questions</a:t>
            </a:r>
          </a:p>
        </p:txBody>
      </p:sp>
      <p:sp>
        <p:nvSpPr>
          <p:cNvPr id="76803"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76804" name="TextBox 4"/>
          <p:cNvSpPr txBox="1">
            <a:spLocks noChangeArrowheads="1"/>
          </p:cNvSpPr>
          <p:nvPr/>
        </p:nvSpPr>
        <p:spPr bwMode="auto">
          <a:xfrm>
            <a:off x="460375" y="2159000"/>
            <a:ext cx="7734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cs typeface="Arial" panose="020B0604020202020204" pitchFamily="34" charset="0"/>
              </a:rPr>
              <a:t>How do artists convey a sense of place, atmosphere, or environment in a landscape painting?</a:t>
            </a:r>
          </a:p>
          <a:p>
            <a:pPr eaLnBrk="1" hangingPunct="1"/>
            <a:endParaRPr lang="en-US" altLang="en-US">
              <a:cs typeface="Arial" panose="020B0604020202020204" pitchFamily="34" charset="0"/>
            </a:endParaRPr>
          </a:p>
          <a:p>
            <a:pPr eaLnBrk="1" hangingPunct="1"/>
            <a:r>
              <a:rPr lang="en-US" altLang="en-US">
                <a:cs typeface="Arial" panose="020B0604020202020204" pitchFamily="34" charset="0"/>
              </a:rPr>
              <a:t>How do artists use new painting techniques to express mood and interior feelings in their landscapes?</a:t>
            </a:r>
          </a:p>
          <a:p>
            <a:pPr eaLnBrk="1" hangingPunct="1"/>
            <a:endParaRPr lang="en-US" altLang="en-US">
              <a:cs typeface="Arial" panose="020B0604020202020204" pitchFamily="34" charset="0"/>
            </a:endParaRPr>
          </a:p>
        </p:txBody>
      </p:sp>
      <p:cxnSp>
        <p:nvCxnSpPr>
          <p:cNvPr id="76805"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6806"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78852" name="Text Box 2"/>
          <p:cNvSpPr txBox="1">
            <a:spLocks noChangeArrowheads="1"/>
          </p:cNvSpPr>
          <p:nvPr/>
        </p:nvSpPr>
        <p:spPr bwMode="auto">
          <a:xfrm>
            <a:off x="457200" y="838200"/>
            <a:ext cx="77374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Take a close look at </a:t>
            </a:r>
            <a:r>
              <a:rPr lang="en-US" altLang="en-US" sz="3000" i="1">
                <a:latin typeface="Arial Black" panose="020B0A04020102020204" pitchFamily="34" charset="0"/>
              </a:rPr>
              <a:t>Port-en-Bessin, Entrance to the Harbor</a:t>
            </a:r>
            <a:r>
              <a:rPr lang="en-US" altLang="en-US" sz="3000">
                <a:latin typeface="Arial Black" panose="020B0A04020102020204" pitchFamily="34" charset="0"/>
              </a:rPr>
              <a:t>, by Seurat.</a:t>
            </a:r>
          </a:p>
        </p:txBody>
      </p:sp>
      <p:sp>
        <p:nvSpPr>
          <p:cNvPr id="78853" name="TextBox 6"/>
          <p:cNvSpPr txBox="1">
            <a:spLocks noChangeArrowheads="1"/>
          </p:cNvSpPr>
          <p:nvPr/>
        </p:nvSpPr>
        <p:spPr bwMode="auto">
          <a:xfrm>
            <a:off x="5105400" y="1981200"/>
            <a:ext cx="37592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What is going on in the foreground, the middle ground and the background?</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What is the mood of this place?</a:t>
            </a:r>
          </a:p>
        </p:txBody>
      </p:sp>
      <p:sp>
        <p:nvSpPr>
          <p:cNvPr id="78854" name="Text Box 2"/>
          <p:cNvSpPr txBox="1">
            <a:spLocks noChangeArrowheads="1"/>
          </p:cNvSpPr>
          <p:nvPr/>
        </p:nvSpPr>
        <p:spPr bwMode="auto">
          <a:xfrm>
            <a:off x="469900" y="5486400"/>
            <a:ext cx="39655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t>Georges-Pierre Seurat. </a:t>
            </a:r>
            <a:r>
              <a:rPr lang="en-US" altLang="en-US" sz="1400" i="1"/>
              <a:t>Port-en-Bessin, Entrance to the Harbor</a:t>
            </a:r>
            <a:r>
              <a:rPr lang="en-US" altLang="en-US" sz="1400"/>
              <a:t>. 1888</a:t>
            </a:r>
          </a:p>
          <a:p>
            <a:pPr eaLnBrk="1" hangingPunct="1">
              <a:spcBef>
                <a:spcPct val="50000"/>
              </a:spcBef>
            </a:pPr>
            <a:endParaRPr lang="en-US" altLang="en-US" sz="1400" i="1">
              <a:latin typeface="Arial Black" panose="020B0A04020102020204" pitchFamily="34" charset="0"/>
            </a:endParaRPr>
          </a:p>
        </p:txBody>
      </p:sp>
      <p:cxnSp>
        <p:nvCxnSpPr>
          <p:cNvPr id="78855"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78850" name="Object 2"/>
          <p:cNvGraphicFramePr>
            <a:graphicFrameLocks noChangeAspect="1"/>
          </p:cNvGraphicFramePr>
          <p:nvPr/>
        </p:nvGraphicFramePr>
        <p:xfrm>
          <a:off x="469900" y="1981200"/>
          <a:ext cx="4008438" cy="3335338"/>
        </p:xfrm>
        <a:graphic>
          <a:graphicData uri="http://schemas.openxmlformats.org/presentationml/2006/ole">
            <mc:AlternateContent xmlns:mc="http://schemas.openxmlformats.org/markup-compatibility/2006">
              <mc:Choice xmlns:v="urn:schemas-microsoft-com:vml" Requires="v">
                <p:oleObj spid="_x0000_s78857" name="Document" r:id="rId4" imgW="6349206" imgH="5282540" progId="Word.Document.8">
                  <p:embed/>
                </p:oleObj>
              </mc:Choice>
              <mc:Fallback>
                <p:oleObj name="Document" r:id="rId4" imgW="6349206" imgH="528254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1981200"/>
                        <a:ext cx="4008438" cy="333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8856"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80900" name="Text Box 2"/>
          <p:cNvSpPr txBox="1">
            <a:spLocks noChangeArrowheads="1"/>
          </p:cNvSpPr>
          <p:nvPr/>
        </p:nvSpPr>
        <p:spPr bwMode="auto">
          <a:xfrm>
            <a:off x="457200" y="838200"/>
            <a:ext cx="77374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Now, take a close look at </a:t>
            </a:r>
            <a:r>
              <a:rPr lang="en-US" altLang="en-US" sz="3000" i="1">
                <a:latin typeface="Arial Black" panose="020B0A04020102020204" pitchFamily="34" charset="0"/>
              </a:rPr>
              <a:t>The Starry Night</a:t>
            </a:r>
            <a:r>
              <a:rPr lang="en-US" altLang="en-US" sz="3000">
                <a:latin typeface="Arial Black" panose="020B0A04020102020204" pitchFamily="34" charset="0"/>
              </a:rPr>
              <a:t>, by van Gogh.</a:t>
            </a:r>
          </a:p>
        </p:txBody>
      </p:sp>
      <p:sp>
        <p:nvSpPr>
          <p:cNvPr id="80901" name="TextBox 6"/>
          <p:cNvSpPr txBox="1">
            <a:spLocks noChangeArrowheads="1"/>
          </p:cNvSpPr>
          <p:nvPr/>
        </p:nvSpPr>
        <p:spPr bwMode="auto">
          <a:xfrm>
            <a:off x="4876800" y="1981200"/>
            <a:ext cx="37592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How is it similar to </a:t>
            </a:r>
            <a:r>
              <a:rPr lang="en-US" altLang="en-US" sz="1800" i="1">
                <a:cs typeface="Arial" panose="020B0604020202020204" pitchFamily="34" charset="0"/>
              </a:rPr>
              <a:t>Port-en-Bessin</a:t>
            </a:r>
            <a:r>
              <a:rPr lang="en-US" altLang="en-US" sz="1800">
                <a:cs typeface="Arial" panose="020B0604020202020204" pitchFamily="34" charset="0"/>
              </a:rPr>
              <a:t>? How is it different? What details do you notice?</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Why might this be considered a ‘Symbolist’ work of art?</a:t>
            </a:r>
          </a:p>
          <a:p>
            <a:pPr eaLnBrk="1" hangingPunct="1"/>
            <a:endParaRPr lang="en-US" altLang="en-US" sz="1800">
              <a:cs typeface="Arial" panose="020B0604020202020204" pitchFamily="34" charset="0"/>
            </a:endParaRPr>
          </a:p>
        </p:txBody>
      </p:sp>
      <p:sp>
        <p:nvSpPr>
          <p:cNvPr id="80902" name="Text Box 2"/>
          <p:cNvSpPr txBox="1">
            <a:spLocks noChangeArrowheads="1"/>
          </p:cNvSpPr>
          <p:nvPr/>
        </p:nvSpPr>
        <p:spPr bwMode="auto">
          <a:xfrm>
            <a:off x="469900" y="5486400"/>
            <a:ext cx="39655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Vincent van Gogh. </a:t>
            </a:r>
            <a:r>
              <a:rPr lang="en-US" altLang="en-US" sz="1400" i="1"/>
              <a:t>The Starry Night</a:t>
            </a:r>
            <a:r>
              <a:rPr lang="en-US" altLang="en-US" sz="1400"/>
              <a:t>. June 1889</a:t>
            </a:r>
          </a:p>
          <a:p>
            <a:pPr eaLnBrk="1" hangingPunct="1">
              <a:spcBef>
                <a:spcPct val="50000"/>
              </a:spcBef>
            </a:pPr>
            <a:endParaRPr lang="en-US" altLang="en-US" sz="1400" i="1">
              <a:latin typeface="Arial Black" panose="020B0A04020102020204" pitchFamily="34" charset="0"/>
            </a:endParaRPr>
          </a:p>
        </p:txBody>
      </p:sp>
      <p:cxnSp>
        <p:nvCxnSpPr>
          <p:cNvPr id="80903"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80898" name="Object 2"/>
          <p:cNvGraphicFramePr>
            <a:graphicFrameLocks noChangeAspect="1"/>
          </p:cNvGraphicFramePr>
          <p:nvPr/>
        </p:nvGraphicFramePr>
        <p:xfrm>
          <a:off x="469900" y="2057400"/>
          <a:ext cx="4127500" cy="3276600"/>
        </p:xfrm>
        <a:graphic>
          <a:graphicData uri="http://schemas.openxmlformats.org/presentationml/2006/ole">
            <mc:AlternateContent xmlns:mc="http://schemas.openxmlformats.org/markup-compatibility/2006">
              <mc:Choice xmlns:v="urn:schemas-microsoft-com:vml" Requires="v">
                <p:oleObj spid="_x0000_s80905" name="Document" r:id="rId4" imgW="6349206" imgH="5041270" progId="Word.Document.8">
                  <p:embed/>
                </p:oleObj>
              </mc:Choice>
              <mc:Fallback>
                <p:oleObj name="Document" r:id="rId4" imgW="6349206" imgH="504127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2057400"/>
                        <a:ext cx="41275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0904"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82949" name="TextBox 6"/>
          <p:cNvSpPr txBox="1">
            <a:spLocks noChangeArrowheads="1"/>
          </p:cNvSpPr>
          <p:nvPr/>
        </p:nvSpPr>
        <p:spPr bwMode="auto">
          <a:xfrm>
            <a:off x="447675" y="5321300"/>
            <a:ext cx="3759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How are these paintings similar?</a:t>
            </a:r>
          </a:p>
          <a:p>
            <a:pPr eaLnBrk="1" hangingPunct="1"/>
            <a:endParaRPr lang="en-US" altLang="en-US" sz="10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How are they different?</a:t>
            </a:r>
          </a:p>
        </p:txBody>
      </p:sp>
      <p:sp>
        <p:nvSpPr>
          <p:cNvPr id="82950" name="Text Box 2"/>
          <p:cNvSpPr txBox="1">
            <a:spLocks noChangeArrowheads="1"/>
          </p:cNvSpPr>
          <p:nvPr/>
        </p:nvSpPr>
        <p:spPr bwMode="auto">
          <a:xfrm>
            <a:off x="3810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Let’s compare Seurat and van Gogh</a:t>
            </a:r>
          </a:p>
        </p:txBody>
      </p:sp>
      <p:cxnSp>
        <p:nvCxnSpPr>
          <p:cNvPr id="82951" name="Straight Connector 8"/>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82946" name="Object 2"/>
          <p:cNvGraphicFramePr>
            <a:graphicFrameLocks noChangeAspect="1"/>
          </p:cNvGraphicFramePr>
          <p:nvPr/>
        </p:nvGraphicFramePr>
        <p:xfrm>
          <a:off x="381000" y="1400175"/>
          <a:ext cx="3948113" cy="3284538"/>
        </p:xfrm>
        <a:graphic>
          <a:graphicData uri="http://schemas.openxmlformats.org/presentationml/2006/ole">
            <mc:AlternateContent xmlns:mc="http://schemas.openxmlformats.org/markup-compatibility/2006">
              <mc:Choice xmlns:v="urn:schemas-microsoft-com:vml" Requires="v">
                <p:oleObj spid="_x0000_s82955" name="Document" r:id="rId4" imgW="6349206" imgH="5282540" progId="Word.Document.8">
                  <p:embed/>
                </p:oleObj>
              </mc:Choice>
              <mc:Fallback>
                <p:oleObj name="Document" r:id="rId4" imgW="6349206" imgH="528254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00175"/>
                        <a:ext cx="3948113" cy="328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82947" name="Object 3"/>
          <p:cNvGraphicFramePr>
            <a:graphicFrameLocks noChangeAspect="1"/>
          </p:cNvGraphicFramePr>
          <p:nvPr/>
        </p:nvGraphicFramePr>
        <p:xfrm>
          <a:off x="4670425" y="1408113"/>
          <a:ext cx="4127500" cy="3276600"/>
        </p:xfrm>
        <a:graphic>
          <a:graphicData uri="http://schemas.openxmlformats.org/presentationml/2006/ole">
            <mc:AlternateContent xmlns:mc="http://schemas.openxmlformats.org/markup-compatibility/2006">
              <mc:Choice xmlns:v="urn:schemas-microsoft-com:vml" Requires="v">
                <p:oleObj spid="_x0000_s82956" name="Document" r:id="rId6" imgW="6349206" imgH="5041270" progId="Word.Document.8">
                  <p:embed/>
                </p:oleObj>
              </mc:Choice>
              <mc:Fallback>
                <p:oleObj name="Document" r:id="rId6" imgW="6349206" imgH="5041270" progId="Word.Documen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0425" y="1408113"/>
                        <a:ext cx="41275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2952" name="Text Box 2"/>
          <p:cNvSpPr txBox="1">
            <a:spLocks noChangeArrowheads="1"/>
          </p:cNvSpPr>
          <p:nvPr/>
        </p:nvSpPr>
        <p:spPr bwMode="auto">
          <a:xfrm>
            <a:off x="4670425" y="4786313"/>
            <a:ext cx="396557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Vincent van Gogh. </a:t>
            </a:r>
            <a:r>
              <a:rPr lang="en-US" altLang="en-US" sz="1400" i="1"/>
              <a:t>The Starry Night</a:t>
            </a:r>
            <a:r>
              <a:rPr lang="en-US" altLang="en-US" sz="1400"/>
              <a:t>. June 1889</a:t>
            </a:r>
          </a:p>
          <a:p>
            <a:pPr eaLnBrk="1" hangingPunct="1">
              <a:spcBef>
                <a:spcPct val="50000"/>
              </a:spcBef>
            </a:pPr>
            <a:endParaRPr lang="en-US" altLang="en-US" sz="1400" i="1">
              <a:latin typeface="Arial Black" panose="020B0A04020102020204" pitchFamily="34" charset="0"/>
            </a:endParaRPr>
          </a:p>
        </p:txBody>
      </p:sp>
      <p:sp>
        <p:nvSpPr>
          <p:cNvPr id="82953" name="Text Box 2"/>
          <p:cNvSpPr txBox="1">
            <a:spLocks noChangeArrowheads="1"/>
          </p:cNvSpPr>
          <p:nvPr/>
        </p:nvSpPr>
        <p:spPr bwMode="auto">
          <a:xfrm>
            <a:off x="363538" y="4786313"/>
            <a:ext cx="39655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t>Georges-Pierre Seurat. </a:t>
            </a:r>
            <a:r>
              <a:rPr lang="en-US" altLang="en-US" sz="1400" i="1"/>
              <a:t>Port-en-Bessin, Entrance to the Harbor</a:t>
            </a:r>
            <a:r>
              <a:rPr lang="en-US" altLang="en-US" sz="1400"/>
              <a:t>. 1888</a:t>
            </a:r>
          </a:p>
          <a:p>
            <a:pPr eaLnBrk="1" hangingPunct="1">
              <a:spcBef>
                <a:spcPct val="50000"/>
              </a:spcBef>
            </a:pPr>
            <a:endParaRPr lang="en-US" altLang="en-US" sz="1400" i="1">
              <a:latin typeface="Arial Black" panose="020B0A04020102020204" pitchFamily="34" charset="0"/>
            </a:endParaRPr>
          </a:p>
        </p:txBody>
      </p:sp>
      <p:sp>
        <p:nvSpPr>
          <p:cNvPr id="82954"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84995" name="Text Box 2"/>
          <p:cNvSpPr txBox="1">
            <a:spLocks noChangeArrowheads="1"/>
          </p:cNvSpPr>
          <p:nvPr/>
        </p:nvSpPr>
        <p:spPr bwMode="auto">
          <a:xfrm>
            <a:off x="457200" y="838200"/>
            <a:ext cx="81788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latin typeface="Arial Black" panose="020B0A04020102020204" pitchFamily="34" charset="0"/>
              </a:rPr>
              <a:t>Now, take a close look at </a:t>
            </a:r>
            <a:r>
              <a:rPr lang="en-US" altLang="en-US" sz="2800" i="1">
                <a:latin typeface="Arial Black" panose="020B0A04020102020204" pitchFamily="34" charset="0"/>
              </a:rPr>
              <a:t>Melankoli III (Melancholy III)</a:t>
            </a:r>
            <a:r>
              <a:rPr lang="en-US" altLang="en-US" sz="2800">
                <a:latin typeface="Arial Black" panose="020B0A04020102020204" pitchFamily="34" charset="0"/>
              </a:rPr>
              <a:t>, by Munch.</a:t>
            </a:r>
          </a:p>
        </p:txBody>
      </p:sp>
      <p:sp>
        <p:nvSpPr>
          <p:cNvPr id="84996" name="TextBox 6"/>
          <p:cNvSpPr txBox="1">
            <a:spLocks noChangeArrowheads="1"/>
          </p:cNvSpPr>
          <p:nvPr/>
        </p:nvSpPr>
        <p:spPr bwMode="auto">
          <a:xfrm>
            <a:off x="4876800" y="1981200"/>
            <a:ext cx="37592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What is happening with the figure in this landscape? What mood is being conveyed?</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Would the mood be the same without the figure? Why or why not?</a:t>
            </a:r>
          </a:p>
          <a:p>
            <a:pPr eaLnBrk="1" hangingPunct="1"/>
            <a:endParaRPr lang="en-US" altLang="en-US" sz="1800">
              <a:cs typeface="Arial" panose="020B0604020202020204" pitchFamily="34" charset="0"/>
            </a:endParaRPr>
          </a:p>
          <a:p>
            <a:pPr eaLnBrk="1" hangingPunct="1"/>
            <a:endParaRPr lang="en-US" altLang="en-US" sz="1800">
              <a:cs typeface="Arial" panose="020B0604020202020204" pitchFamily="34" charset="0"/>
            </a:endParaRPr>
          </a:p>
        </p:txBody>
      </p:sp>
      <p:cxnSp>
        <p:nvCxnSpPr>
          <p:cNvPr id="84997"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8499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917700"/>
            <a:ext cx="447992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2"/>
          <p:cNvSpPr txBox="1">
            <a:spLocks noChangeArrowheads="1"/>
          </p:cNvSpPr>
          <p:nvPr/>
        </p:nvSpPr>
        <p:spPr bwMode="auto">
          <a:xfrm>
            <a:off x="457200" y="5503863"/>
            <a:ext cx="4359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400">
                <a:cs typeface="Arial" panose="020B0604020202020204" pitchFamily="34" charset="0"/>
              </a:rPr>
              <a:t>E</a:t>
            </a:r>
            <a:r>
              <a:rPr lang="en-US" altLang="en-US" sz="1400"/>
              <a:t>dvard Munch. Melankoli III (Melancholy III). 1896</a:t>
            </a:r>
          </a:p>
        </p:txBody>
      </p:sp>
      <p:sp>
        <p:nvSpPr>
          <p:cNvPr id="85000"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Questions</a:t>
            </a:r>
          </a:p>
        </p:txBody>
      </p:sp>
      <p:sp>
        <p:nvSpPr>
          <p:cNvPr id="87043"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87044" name="TextBox 4"/>
          <p:cNvSpPr txBox="1">
            <a:spLocks noChangeArrowheads="1"/>
          </p:cNvSpPr>
          <p:nvPr/>
        </p:nvSpPr>
        <p:spPr bwMode="auto">
          <a:xfrm>
            <a:off x="460375" y="2159000"/>
            <a:ext cx="7734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cs typeface="Arial" panose="020B0604020202020204" pitchFamily="34" charset="0"/>
              </a:rPr>
              <a:t>Now that you have generated descriptive words for each image, use them to have a conversation with a partner:  </a:t>
            </a:r>
          </a:p>
          <a:p>
            <a:pPr eaLnBrk="1" hangingPunct="1"/>
            <a:endParaRPr lang="en-US" altLang="en-US">
              <a:cs typeface="Arial" panose="020B0604020202020204" pitchFamily="34" charset="0"/>
            </a:endParaRPr>
          </a:p>
          <a:p>
            <a:pPr eaLnBrk="1" hangingPunct="1"/>
            <a:r>
              <a:rPr lang="en-US" altLang="en-US">
                <a:cs typeface="Arial" panose="020B0604020202020204" pitchFamily="34" charset="0"/>
              </a:rPr>
              <a:t>How did these modern painters convey a sense of mood or interior, psychological space in their landscapes? </a:t>
            </a:r>
          </a:p>
        </p:txBody>
      </p:sp>
      <p:cxnSp>
        <p:nvCxnSpPr>
          <p:cNvPr id="87045"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7046"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Picasso_Demoiselles.jpg                                        0036AAA2hardasnails                    BC2CE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498600"/>
            <a:ext cx="409575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2"/>
          <p:cNvSpPr txBox="1">
            <a:spLocks noChangeArrowheads="1"/>
          </p:cNvSpPr>
          <p:nvPr/>
        </p:nvSpPr>
        <p:spPr bwMode="auto">
          <a:xfrm>
            <a:off x="457200" y="228600"/>
            <a:ext cx="8153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latin typeface="Arial Black" panose="020B0A04020102020204" pitchFamily="34" charset="0"/>
                <a:cs typeface="Arial" panose="020B0604020202020204" pitchFamily="34" charset="0"/>
              </a:rPr>
              <a:t>Modern artists also experimented with the expressive use of color, non-traditional materials, and new techniques and mediums. </a:t>
            </a:r>
            <a:endParaRPr lang="en-US" altLang="en-US" b="1">
              <a:latin typeface="Arial Black" panose="020B0A04020102020204" pitchFamily="34" charset="0"/>
            </a:endParaRPr>
          </a:p>
        </p:txBody>
      </p:sp>
      <p:cxnSp>
        <p:nvCxnSpPr>
          <p:cNvPr id="19460"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9461"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19462" name="Rectangle 8"/>
          <p:cNvSpPr>
            <a:spLocks noChangeArrowheads="1"/>
          </p:cNvSpPr>
          <p:nvPr/>
        </p:nvSpPr>
        <p:spPr bwMode="auto">
          <a:xfrm>
            <a:off x="457200" y="5748338"/>
            <a:ext cx="3729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t>Pablo Picasso. </a:t>
            </a:r>
            <a:r>
              <a:rPr lang="en-US" altLang="en-US" sz="1200" i="1"/>
              <a:t>Les Demoiselles d'Avignon. Paris, June-July 1907</a:t>
            </a:r>
          </a:p>
        </p:txBody>
      </p:sp>
      <p:sp>
        <p:nvSpPr>
          <p:cNvPr id="19463" name="TextBox 6"/>
          <p:cNvSpPr txBox="1">
            <a:spLocks noChangeArrowheads="1"/>
          </p:cNvSpPr>
          <p:nvPr/>
        </p:nvSpPr>
        <p:spPr bwMode="auto">
          <a:xfrm>
            <a:off x="4892675" y="1143000"/>
            <a:ext cx="40227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t>Picasso invented a new way of painting called Cubism because of its geometric forms. </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What do you notice about the figures and the setting? Do the fractured planes make the setting difficult to identify?</a:t>
            </a:r>
          </a:p>
          <a:p>
            <a:pPr eaLnBrk="1" hangingPunct="1"/>
            <a:endParaRPr lang="en-US" altLang="en-US" sz="1800"/>
          </a:p>
          <a:p>
            <a:pPr eaLnBrk="1" hangingPunct="1">
              <a:buFont typeface="Arial" panose="020B0604020202020204" pitchFamily="34" charset="0"/>
              <a:buChar char="•"/>
            </a:pPr>
            <a:r>
              <a:rPr lang="en-US" altLang="en-US" sz="1800"/>
              <a:t>What else do you think is ‘modern’ about this picture?</a:t>
            </a:r>
          </a:p>
          <a:p>
            <a:pPr eaLnBrk="1" hangingPunct="1"/>
            <a:endParaRPr lang="en-US" altLang="en-US" sz="1800">
              <a:cs typeface="Arial" panose="020B0604020202020204" pitchFamily="34" charset="0"/>
            </a:endParaRP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endParaRPr lang="en-US" altLang="en-US" sz="1800">
              <a:cs typeface="Arial" panose="020B060402020202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457200" y="838200"/>
            <a:ext cx="7737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latin typeface="Arial Black" panose="020B0A04020102020204" pitchFamily="34" charset="0"/>
              </a:rPr>
              <a:t>Portraits</a:t>
            </a:r>
            <a:endParaRPr lang="en-US" altLang="en-US" sz="3000">
              <a:latin typeface="Arial Black" panose="020B0A04020102020204" pitchFamily="34" charset="0"/>
            </a:endParaRPr>
          </a:p>
        </p:txBody>
      </p:sp>
      <p:sp>
        <p:nvSpPr>
          <p:cNvPr id="89091"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89092"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9093"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Questions</a:t>
            </a:r>
          </a:p>
        </p:txBody>
      </p:sp>
      <p:sp>
        <p:nvSpPr>
          <p:cNvPr id="90115"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90116" name="TextBox 4"/>
          <p:cNvSpPr txBox="1">
            <a:spLocks noChangeArrowheads="1"/>
          </p:cNvSpPr>
          <p:nvPr/>
        </p:nvSpPr>
        <p:spPr bwMode="auto">
          <a:xfrm>
            <a:off x="460375" y="2159000"/>
            <a:ext cx="7734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cs typeface="Arial" panose="020B0604020202020204" pitchFamily="34" charset="0"/>
              </a:rPr>
              <a:t>Why do artists make portraits?</a:t>
            </a:r>
          </a:p>
          <a:p>
            <a:pPr eaLnBrk="1" hangingPunct="1"/>
            <a:endParaRPr lang="en-US" altLang="en-US">
              <a:cs typeface="Arial" panose="020B0604020202020204" pitchFamily="34" charset="0"/>
            </a:endParaRPr>
          </a:p>
          <a:p>
            <a:pPr eaLnBrk="1" hangingPunct="1"/>
            <a:r>
              <a:rPr lang="en-US" altLang="en-US">
                <a:cs typeface="Arial" panose="020B0604020202020204" pitchFamily="34" charset="0"/>
              </a:rPr>
              <a:t>How do artists convey the personality and spirit of a person in a portrait?</a:t>
            </a:r>
          </a:p>
          <a:p>
            <a:pPr eaLnBrk="1" hangingPunct="1"/>
            <a:endParaRPr lang="en-US" altLang="en-US">
              <a:cs typeface="Arial" panose="020B0604020202020204" pitchFamily="34" charset="0"/>
            </a:endParaRPr>
          </a:p>
          <a:p>
            <a:pPr eaLnBrk="1" hangingPunct="1"/>
            <a:r>
              <a:rPr lang="en-US" altLang="en-US">
                <a:cs typeface="Arial" panose="020B0604020202020204" pitchFamily="34" charset="0"/>
              </a:rPr>
              <a:t>What constitutes a ‘modern’ portrait?</a:t>
            </a:r>
          </a:p>
        </p:txBody>
      </p:sp>
      <p:cxnSp>
        <p:nvCxnSpPr>
          <p:cNvPr id="90117"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0118"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6"/>
          <p:cNvSpPr txBox="1">
            <a:spLocks noChangeArrowheads="1"/>
          </p:cNvSpPr>
          <p:nvPr/>
        </p:nvSpPr>
        <p:spPr bwMode="auto">
          <a:xfrm>
            <a:off x="3886200" y="-469900"/>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92163"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2164" name="Text Box 2"/>
          <p:cNvSpPr txBox="1">
            <a:spLocks noChangeArrowheads="1"/>
          </p:cNvSpPr>
          <p:nvPr/>
        </p:nvSpPr>
        <p:spPr bwMode="auto">
          <a:xfrm>
            <a:off x="457200" y="457200"/>
            <a:ext cx="8178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Let’s study </a:t>
            </a:r>
            <a:r>
              <a:rPr lang="en-US" altLang="en-US" sz="3000" i="1">
                <a:latin typeface="Arial Black" panose="020B0A04020102020204" pitchFamily="34" charset="0"/>
              </a:rPr>
              <a:t>Interior, Mother and Sister of the Artist </a:t>
            </a:r>
            <a:r>
              <a:rPr lang="en-US" altLang="en-US" sz="3000">
                <a:latin typeface="Arial Black" panose="020B0A04020102020204" pitchFamily="34" charset="0"/>
              </a:rPr>
              <a:t>by Vuillard.</a:t>
            </a:r>
          </a:p>
        </p:txBody>
      </p:sp>
      <p:sp>
        <p:nvSpPr>
          <p:cNvPr id="92165" name="TextBox 6"/>
          <p:cNvSpPr txBox="1">
            <a:spLocks noChangeArrowheads="1"/>
          </p:cNvSpPr>
          <p:nvPr/>
        </p:nvSpPr>
        <p:spPr bwMode="auto">
          <a:xfrm>
            <a:off x="5080000" y="1600200"/>
            <a:ext cx="3759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t>What is going on in this portrait?</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Who or what is the focal point in this picture? </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What is the feeling or mood?</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What do you think makes this a </a:t>
            </a:r>
            <a:r>
              <a:rPr lang="ja-JP" altLang="en-US" sz="1800"/>
              <a:t>‘</a:t>
            </a:r>
            <a:r>
              <a:rPr lang="en-US" altLang="ja-JP" sz="1800"/>
              <a:t>modern</a:t>
            </a:r>
            <a:r>
              <a:rPr lang="ja-JP" altLang="en-US" sz="1800"/>
              <a:t>’</a:t>
            </a:r>
            <a:r>
              <a:rPr lang="en-US" altLang="ja-JP" sz="1800"/>
              <a:t>portrait? </a:t>
            </a:r>
            <a:endParaRPr lang="en-US" altLang="en-US" sz="1800"/>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endParaRPr lang="en-US" altLang="en-US" sz="1800">
              <a:cs typeface="Arial" panose="020B0604020202020204" pitchFamily="34" charset="0"/>
            </a:endParaRPr>
          </a:p>
          <a:p>
            <a:pPr eaLnBrk="1" hangingPunct="1"/>
            <a:endParaRPr lang="en-US" altLang="en-US" sz="1800">
              <a:cs typeface="Arial" panose="020B0604020202020204" pitchFamily="34" charset="0"/>
            </a:endParaRPr>
          </a:p>
        </p:txBody>
      </p:sp>
      <p:pic>
        <p:nvPicPr>
          <p:cNvPr id="92166" name="Picture 13" descr="Vuillard. Interior, Mother and Sister of the Arti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4408488"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Rectangle 1"/>
          <p:cNvSpPr>
            <a:spLocks noChangeArrowheads="1"/>
          </p:cNvSpPr>
          <p:nvPr/>
        </p:nvSpPr>
        <p:spPr bwMode="auto">
          <a:xfrm>
            <a:off x="457200" y="5376863"/>
            <a:ext cx="4408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30000"/>
              </a:spcBef>
            </a:pPr>
            <a:r>
              <a:rPr lang="en-US" altLang="en-US" sz="1400"/>
              <a:t>Édouard Vuillard. </a:t>
            </a:r>
            <a:r>
              <a:rPr lang="en-US" altLang="en-US" sz="1400" i="1"/>
              <a:t>Interior, Mother and Sister of the Artist. </a:t>
            </a:r>
            <a:r>
              <a:rPr lang="en-US" altLang="en-US" sz="1400"/>
              <a:t>1893</a:t>
            </a:r>
            <a:endParaRPr lang="en-US" altLang="en-US" sz="1400" i="1"/>
          </a:p>
        </p:txBody>
      </p:sp>
      <p:sp>
        <p:nvSpPr>
          <p:cNvPr id="92168"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Box 6"/>
          <p:cNvSpPr txBox="1">
            <a:spLocks noChangeArrowheads="1"/>
          </p:cNvSpPr>
          <p:nvPr/>
        </p:nvSpPr>
        <p:spPr bwMode="auto">
          <a:xfrm>
            <a:off x="3886200" y="-469900"/>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94211"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4212" name="Rectangle 1"/>
          <p:cNvSpPr>
            <a:spLocks noChangeArrowheads="1"/>
          </p:cNvSpPr>
          <p:nvPr/>
        </p:nvSpPr>
        <p:spPr bwMode="auto">
          <a:xfrm>
            <a:off x="1371600" y="5638800"/>
            <a:ext cx="617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30000"/>
              </a:spcBef>
            </a:pPr>
            <a:r>
              <a:rPr lang="en-US" altLang="en-US" sz="1400"/>
              <a:t>Édouard Vuillard. </a:t>
            </a:r>
            <a:r>
              <a:rPr lang="en-US" altLang="en-US" sz="1400" i="1"/>
              <a:t>Interior, Mother and Sister of the Artist. </a:t>
            </a:r>
            <a:r>
              <a:rPr lang="en-US" altLang="en-US" sz="1400"/>
              <a:t>1893</a:t>
            </a:r>
            <a:endParaRPr lang="en-US" altLang="en-US" sz="1400" i="1"/>
          </a:p>
        </p:txBody>
      </p:sp>
      <p:pic>
        <p:nvPicPr>
          <p:cNvPr id="94213" name="Picture 6" descr="Vuillard. Interior, Mother and Sister of the Arti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81000"/>
            <a:ext cx="62944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Box 6"/>
          <p:cNvSpPr txBox="1">
            <a:spLocks noChangeArrowheads="1"/>
          </p:cNvSpPr>
          <p:nvPr/>
        </p:nvSpPr>
        <p:spPr bwMode="auto">
          <a:xfrm>
            <a:off x="3886200" y="-469900"/>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96259"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6260" name="Rectangle 1"/>
          <p:cNvSpPr>
            <a:spLocks noChangeArrowheads="1"/>
          </p:cNvSpPr>
          <p:nvPr/>
        </p:nvSpPr>
        <p:spPr bwMode="auto">
          <a:xfrm>
            <a:off x="381000" y="5607050"/>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Vincent van Gogh.</a:t>
            </a:r>
            <a:r>
              <a:rPr lang="en-US" altLang="en-US" sz="1400" i="1"/>
              <a:t> Portrait of Joseph Roulin.</a:t>
            </a:r>
            <a:r>
              <a:rPr lang="en-US" altLang="en-US" sz="1400"/>
              <a:t> 1889</a:t>
            </a:r>
            <a:endParaRPr lang="en-US" altLang="en-US" sz="1400" i="1"/>
          </a:p>
        </p:txBody>
      </p:sp>
      <p:pic>
        <p:nvPicPr>
          <p:cNvPr id="96261" name="Picture 7" descr="Van Gogh. Portrait of Joseph Roul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34290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2"/>
          <p:cNvSpPr txBox="1">
            <a:spLocks noChangeArrowheads="1"/>
          </p:cNvSpPr>
          <p:nvPr/>
        </p:nvSpPr>
        <p:spPr bwMode="auto">
          <a:xfrm>
            <a:off x="457200" y="457200"/>
            <a:ext cx="8178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Let’s take a close look at </a:t>
            </a:r>
            <a:r>
              <a:rPr lang="en-US" altLang="en-US" sz="3000" i="1">
                <a:latin typeface="Arial Black" panose="020B0A04020102020204" pitchFamily="34" charset="0"/>
              </a:rPr>
              <a:t>Portrait of Joseph Roulin</a:t>
            </a:r>
            <a:r>
              <a:rPr lang="en-US" altLang="en-US" sz="3000">
                <a:latin typeface="Arial Black" panose="020B0A04020102020204" pitchFamily="34" charset="0"/>
              </a:rPr>
              <a:t> by van Gogh.</a:t>
            </a:r>
          </a:p>
        </p:txBody>
      </p:sp>
      <p:sp>
        <p:nvSpPr>
          <p:cNvPr id="96263" name="TextBox 6"/>
          <p:cNvSpPr txBox="1">
            <a:spLocks noChangeArrowheads="1"/>
          </p:cNvSpPr>
          <p:nvPr/>
        </p:nvSpPr>
        <p:spPr bwMode="auto">
          <a:xfrm>
            <a:off x="4876800" y="1981200"/>
            <a:ext cx="3759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What details do you notice in this portrait? </a:t>
            </a:r>
          </a:p>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What details do you notice in the background? </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Why might this be considered a symbolist </a:t>
            </a:r>
            <a:r>
              <a:rPr lang="en-US" altLang="ja-JP" sz="1800">
                <a:cs typeface="Arial" panose="020B0604020202020204" pitchFamily="34" charset="0"/>
              </a:rPr>
              <a:t>portrait? </a:t>
            </a:r>
            <a:endParaRPr lang="en-US" altLang="en-US" sz="1800">
              <a:cs typeface="Arial" panose="020B0604020202020204" pitchFamily="34" charset="0"/>
            </a:endParaRP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endParaRPr lang="en-US" altLang="en-US" sz="1800">
              <a:cs typeface="Arial" panose="020B0604020202020204" pitchFamily="34" charset="0"/>
            </a:endParaRPr>
          </a:p>
          <a:p>
            <a:pPr eaLnBrk="1" hangingPunct="1"/>
            <a:endParaRPr lang="en-US" altLang="en-US" sz="1800">
              <a:cs typeface="Arial" panose="020B0604020202020204" pitchFamily="34" charset="0"/>
            </a:endParaRPr>
          </a:p>
        </p:txBody>
      </p:sp>
      <p:sp>
        <p:nvSpPr>
          <p:cNvPr id="96264"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6"/>
          <p:cNvSpPr txBox="1">
            <a:spLocks noChangeArrowheads="1"/>
          </p:cNvSpPr>
          <p:nvPr/>
        </p:nvSpPr>
        <p:spPr bwMode="auto">
          <a:xfrm>
            <a:off x="3886200" y="-469900"/>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98307"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8308" name="Rectangle 1"/>
          <p:cNvSpPr>
            <a:spLocks noChangeArrowheads="1"/>
          </p:cNvSpPr>
          <p:nvPr/>
        </p:nvSpPr>
        <p:spPr bwMode="auto">
          <a:xfrm>
            <a:off x="2282825" y="5792788"/>
            <a:ext cx="617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Vincent van Gogh.</a:t>
            </a:r>
            <a:r>
              <a:rPr lang="en-US" altLang="en-US" sz="1400" i="1"/>
              <a:t> Portrait of Joseph Roulin.</a:t>
            </a:r>
            <a:r>
              <a:rPr lang="en-US" altLang="en-US" sz="1400"/>
              <a:t> 1889</a:t>
            </a:r>
            <a:endParaRPr lang="en-US" altLang="en-US" sz="1400" i="1"/>
          </a:p>
        </p:txBody>
      </p:sp>
      <p:pic>
        <p:nvPicPr>
          <p:cNvPr id="98309" name="Picture 8" descr="Van Gogh. Portrait of Joseph Roul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2825" y="227013"/>
            <a:ext cx="4578350"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Questions</a:t>
            </a:r>
          </a:p>
        </p:txBody>
      </p:sp>
      <p:sp>
        <p:nvSpPr>
          <p:cNvPr id="100355"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00356" name="TextBox 4"/>
          <p:cNvSpPr txBox="1">
            <a:spLocks noChangeArrowheads="1"/>
          </p:cNvSpPr>
          <p:nvPr/>
        </p:nvSpPr>
        <p:spPr bwMode="auto">
          <a:xfrm>
            <a:off x="460375" y="2159000"/>
            <a:ext cx="7734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cs typeface="Arial" panose="020B0604020202020204" pitchFamily="34" charset="0"/>
              </a:rPr>
              <a:t>How do artists convey the personality and spirit of a person in a portrait?</a:t>
            </a:r>
          </a:p>
          <a:p>
            <a:pPr eaLnBrk="1" hangingPunct="1"/>
            <a:endParaRPr lang="en-US" altLang="en-US">
              <a:cs typeface="Arial" panose="020B0604020202020204" pitchFamily="34" charset="0"/>
            </a:endParaRPr>
          </a:p>
          <a:p>
            <a:pPr eaLnBrk="1" hangingPunct="1"/>
            <a:r>
              <a:rPr lang="en-US" altLang="en-US">
                <a:cs typeface="Arial" panose="020B0604020202020204" pitchFamily="34" charset="0"/>
              </a:rPr>
              <a:t>Are portraits still important today? Why or why not?</a:t>
            </a:r>
          </a:p>
          <a:p>
            <a:pPr eaLnBrk="1" hangingPunct="1"/>
            <a:endParaRPr lang="en-US" altLang="en-US">
              <a:cs typeface="Arial" panose="020B0604020202020204" pitchFamily="34" charset="0"/>
            </a:endParaRPr>
          </a:p>
        </p:txBody>
      </p:sp>
      <p:cxnSp>
        <p:nvCxnSpPr>
          <p:cNvPr id="100357"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0358"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457200" y="838200"/>
            <a:ext cx="7737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latin typeface="Arial Black" panose="020B0A04020102020204" pitchFamily="34" charset="0"/>
              </a:rPr>
              <a:t>Popular Culture</a:t>
            </a:r>
            <a:endParaRPr lang="en-US" altLang="en-US" sz="3000">
              <a:latin typeface="Arial Black" panose="020B0A04020102020204" pitchFamily="34" charset="0"/>
            </a:endParaRPr>
          </a:p>
        </p:txBody>
      </p:sp>
      <p:sp>
        <p:nvSpPr>
          <p:cNvPr id="102403"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102404"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2405"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Questions</a:t>
            </a:r>
          </a:p>
        </p:txBody>
      </p:sp>
      <p:sp>
        <p:nvSpPr>
          <p:cNvPr id="103427"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03428" name="TextBox 4"/>
          <p:cNvSpPr txBox="1">
            <a:spLocks noChangeArrowheads="1"/>
          </p:cNvSpPr>
          <p:nvPr/>
        </p:nvSpPr>
        <p:spPr bwMode="auto">
          <a:xfrm>
            <a:off x="460375" y="2159000"/>
            <a:ext cx="7734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How did modern artists employ both artistic talents and inventive techniques (printing) to advance popular culture?</a:t>
            </a:r>
          </a:p>
          <a:p>
            <a:pPr eaLnBrk="1" hangingPunct="1"/>
            <a:endParaRPr lang="en-US" altLang="en-US"/>
          </a:p>
          <a:p>
            <a:pPr eaLnBrk="1" hangingPunct="1"/>
            <a:r>
              <a:rPr lang="en-US" altLang="en-US"/>
              <a:t>How do artists influence popular culture and vice versa? </a:t>
            </a:r>
          </a:p>
          <a:p>
            <a:pPr eaLnBrk="1" hangingPunct="1"/>
            <a:endParaRPr lang="en-US" altLang="en-US">
              <a:cs typeface="Arial" panose="020B0604020202020204" pitchFamily="34" charset="0"/>
            </a:endParaRPr>
          </a:p>
        </p:txBody>
      </p:sp>
      <p:cxnSp>
        <p:nvCxnSpPr>
          <p:cNvPr id="103429"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3430"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9"/>
          <p:cNvSpPr txBox="1">
            <a:spLocks noChangeArrowheads="1"/>
          </p:cNvSpPr>
          <p:nvPr/>
        </p:nvSpPr>
        <p:spPr bwMode="auto">
          <a:xfrm>
            <a:off x="4114800" y="1371600"/>
            <a:ext cx="464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a:p>
            <a:pPr eaLnBrk="1" hangingPunct="1">
              <a:buFont typeface="Arial" panose="020B0604020202020204" pitchFamily="34" charset="0"/>
              <a:buChar char="•"/>
            </a:pPr>
            <a:r>
              <a:rPr lang="en-US" altLang="en-US" sz="1800">
                <a:cs typeface="Arial" panose="020B0604020202020204" pitchFamily="34" charset="0"/>
              </a:rPr>
              <a:t>What is going on in this image? </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What kinds of lines and shapes do you notice?</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Who or what is the focal point in this image?</a:t>
            </a:r>
          </a:p>
          <a:p>
            <a:pPr eaLnBrk="1" hangingPunct="1">
              <a:buFont typeface="Arial" panose="020B0604020202020204" pitchFamily="34" charset="0"/>
              <a:buChar char="•"/>
            </a:pPr>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cs typeface="Arial" panose="020B0604020202020204" pitchFamily="34" charset="0"/>
              </a:rPr>
              <a:t>What do you think this poster was used for?</a:t>
            </a:r>
          </a:p>
          <a:p>
            <a:pPr eaLnBrk="1" hangingPunct="1"/>
            <a:endParaRPr lang="en-US" altLang="en-US" sz="1800"/>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endParaRPr lang="en-US" altLang="en-US" sz="1800"/>
          </a:p>
          <a:p>
            <a:pPr eaLnBrk="1" hangingPunct="1"/>
            <a:endParaRPr lang="en-US" altLang="en-US" sz="1800"/>
          </a:p>
          <a:p>
            <a:pPr eaLnBrk="1" hangingPunct="1"/>
            <a:endParaRPr lang="en-US" altLang="en-US" sz="1800"/>
          </a:p>
          <a:p>
            <a:pPr eaLnBrk="1" hangingPunct="1"/>
            <a:endParaRPr lang="en-US" altLang="en-US" sz="1800"/>
          </a:p>
        </p:txBody>
      </p:sp>
      <p:pic>
        <p:nvPicPr>
          <p:cNvPr id="105475" name="Picture 13" descr="Lautrec_DivanJaponais.jpg                                      0036AAA2hardasnails                    BC2CE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076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2"/>
          <p:cNvSpPr txBox="1">
            <a:spLocks noChangeArrowheads="1"/>
          </p:cNvSpPr>
          <p:nvPr/>
        </p:nvSpPr>
        <p:spPr bwMode="auto">
          <a:xfrm>
            <a:off x="457200" y="457200"/>
            <a:ext cx="868680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latin typeface="Arial Black" panose="020B0A04020102020204" pitchFamily="34" charset="0"/>
                <a:cs typeface="Arial" panose="020B0604020202020204" pitchFamily="34" charset="0"/>
              </a:rPr>
              <a:t>Let</a:t>
            </a:r>
            <a:r>
              <a:rPr lang="ja-JP" altLang="en-US" sz="2800" b="1">
                <a:latin typeface="Arial Black" panose="020B0A04020102020204" pitchFamily="34" charset="0"/>
                <a:cs typeface="Arial" panose="020B0604020202020204" pitchFamily="34" charset="0"/>
              </a:rPr>
              <a:t>’</a:t>
            </a:r>
            <a:r>
              <a:rPr lang="en-US" altLang="ja-JP" sz="2800" b="1">
                <a:latin typeface="Arial Black" panose="020B0A04020102020204" pitchFamily="34" charset="0"/>
                <a:cs typeface="Arial" panose="020B0604020202020204" pitchFamily="34" charset="0"/>
              </a:rPr>
              <a:t>s study </a:t>
            </a:r>
            <a:r>
              <a:rPr lang="en-US" altLang="ja-JP" sz="2800" b="1" i="1">
                <a:latin typeface="Arial Black" panose="020B0A04020102020204" pitchFamily="34" charset="0"/>
              </a:rPr>
              <a:t>Divan Japonais </a:t>
            </a:r>
            <a:r>
              <a:rPr lang="en-US" altLang="ja-JP" sz="2800" b="1">
                <a:latin typeface="Arial Black" panose="020B0A04020102020204" pitchFamily="34" charset="0"/>
              </a:rPr>
              <a:t>by </a:t>
            </a:r>
            <a:r>
              <a:rPr lang="en-US" altLang="ja-JP" sz="2800" b="1">
                <a:latin typeface="Arial Black" panose="020B0A04020102020204" pitchFamily="34" charset="0"/>
                <a:cs typeface="Arial" panose="020B0604020202020204" pitchFamily="34" charset="0"/>
              </a:rPr>
              <a:t>Toulouse-Lautrec</a:t>
            </a:r>
            <a:endParaRPr lang="en-US" altLang="en-US" sz="2800" b="1" i="1">
              <a:latin typeface="Arial Black" panose="020B0A04020102020204" pitchFamily="34" charset="0"/>
              <a:cs typeface="Arial" panose="020B0604020202020204" pitchFamily="34" charset="0"/>
            </a:endParaRPr>
          </a:p>
          <a:p>
            <a:pPr eaLnBrk="1" hangingPunct="1">
              <a:spcBef>
                <a:spcPct val="50000"/>
              </a:spcBef>
            </a:pPr>
            <a:endParaRPr lang="en-US" altLang="en-US" sz="3000">
              <a:latin typeface="Arial Black" panose="020B0A04020102020204" pitchFamily="34" charset="0"/>
            </a:endParaRPr>
          </a:p>
        </p:txBody>
      </p:sp>
      <p:cxnSp>
        <p:nvCxnSpPr>
          <p:cNvPr id="105477"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5478"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105479" name="Rectangle 9"/>
          <p:cNvSpPr>
            <a:spLocks noChangeArrowheads="1"/>
          </p:cNvSpPr>
          <p:nvPr/>
        </p:nvSpPr>
        <p:spPr bwMode="auto">
          <a:xfrm>
            <a:off x="457200" y="5602288"/>
            <a:ext cx="30765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Henri de Toulouse-Lautrec.</a:t>
            </a:r>
            <a:r>
              <a:rPr lang="en-US" altLang="en-US" sz="1400" i="1"/>
              <a:t> </a:t>
            </a:r>
            <a:r>
              <a:rPr lang="en-US" altLang="en-US" sz="1400"/>
              <a:t>Divan Japonais (Japanese Settee). 1893</a:t>
            </a:r>
          </a:p>
          <a:p>
            <a:pPr eaLnBrk="1" hangingPunct="1"/>
            <a:endParaRPr lang="en-US" altLang="en-US" sz="14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3"/>
          <p:cNvSpPr txBox="1">
            <a:spLocks noChangeArrowheads="1"/>
          </p:cNvSpPr>
          <p:nvPr/>
        </p:nvSpPr>
        <p:spPr bwMode="auto">
          <a:xfrm>
            <a:off x="5737225" y="1544638"/>
            <a:ext cx="28416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600"/>
          </a:p>
          <a:p>
            <a:pPr eaLnBrk="1" hangingPunct="1"/>
            <a:endParaRPr lang="en-US" altLang="en-US" sz="1600"/>
          </a:p>
          <a:p>
            <a:pPr eaLnBrk="1" hangingPunct="1"/>
            <a:endParaRPr lang="en-US" altLang="en-US" sz="1600"/>
          </a:p>
        </p:txBody>
      </p:sp>
      <p:graphicFrame>
        <p:nvGraphicFramePr>
          <p:cNvPr id="21506" name="Object 2"/>
          <p:cNvGraphicFramePr>
            <a:graphicFrameLocks noChangeAspect="1"/>
          </p:cNvGraphicFramePr>
          <p:nvPr/>
        </p:nvGraphicFramePr>
        <p:xfrm>
          <a:off x="4033838" y="1935163"/>
          <a:ext cx="4540250" cy="3603625"/>
        </p:xfrm>
        <a:graphic>
          <a:graphicData uri="http://schemas.openxmlformats.org/presentationml/2006/ole">
            <mc:AlternateContent xmlns:mc="http://schemas.openxmlformats.org/markup-compatibility/2006">
              <mc:Choice xmlns:v="urn:schemas-microsoft-com:vml" Requires="v">
                <p:oleObj spid="_x0000_s21513" name="Document" r:id="rId4" imgW="6349206" imgH="5041270" progId="Word.Document.8">
                  <p:embed/>
                </p:oleObj>
              </mc:Choice>
              <mc:Fallback>
                <p:oleObj name="Document" r:id="rId4" imgW="6349206" imgH="504127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838" y="1935163"/>
                        <a:ext cx="454025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8" name="Text Box 2"/>
          <p:cNvSpPr txBox="1">
            <a:spLocks noChangeArrowheads="1"/>
          </p:cNvSpPr>
          <p:nvPr/>
        </p:nvSpPr>
        <p:spPr bwMode="auto">
          <a:xfrm>
            <a:off x="457200" y="609600"/>
            <a:ext cx="812165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latin typeface="Arial Black" panose="020B0A04020102020204" pitchFamily="34" charset="0"/>
              </a:rPr>
              <a:t>Modern artists also expressed the symbolic, by depicting scenes and places that evoked an inner mood rather than a realistic landscape. </a:t>
            </a:r>
          </a:p>
        </p:txBody>
      </p:sp>
      <p:cxnSp>
        <p:nvCxnSpPr>
          <p:cNvPr id="21509" name="Straight Connector 7"/>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1510"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21511" name="Rectangle 9"/>
          <p:cNvSpPr>
            <a:spLocks noChangeArrowheads="1"/>
          </p:cNvSpPr>
          <p:nvPr/>
        </p:nvSpPr>
        <p:spPr bwMode="auto">
          <a:xfrm>
            <a:off x="3962400" y="5634038"/>
            <a:ext cx="46116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t>Vincent van Gogh. </a:t>
            </a:r>
            <a:r>
              <a:rPr lang="en-US" altLang="en-US" sz="1200" i="1"/>
              <a:t>The Starry Night.</a:t>
            </a:r>
            <a:r>
              <a:rPr lang="en-US" altLang="en-US" sz="1200"/>
              <a:t> June 1889</a:t>
            </a:r>
          </a:p>
        </p:txBody>
      </p:sp>
      <p:sp>
        <p:nvSpPr>
          <p:cNvPr id="21512" name="TextBox 6"/>
          <p:cNvSpPr txBox="1">
            <a:spLocks noChangeArrowheads="1"/>
          </p:cNvSpPr>
          <p:nvPr/>
        </p:nvSpPr>
        <p:spPr bwMode="auto">
          <a:xfrm>
            <a:off x="336550" y="1676400"/>
            <a:ext cx="3625850"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cs typeface="Arial" panose="020B0604020202020204" pitchFamily="34" charset="0"/>
            </a:endParaRPr>
          </a:p>
          <a:p>
            <a:pPr eaLnBrk="1" hangingPunct="1">
              <a:buFont typeface="Arial" panose="020B0604020202020204" pitchFamily="34" charset="0"/>
              <a:buChar char="•"/>
            </a:pPr>
            <a:r>
              <a:rPr lang="en-US" altLang="en-US" sz="1800"/>
              <a:t>Take a moment to notice how van Gogh used small brush strokes and color to create </a:t>
            </a:r>
            <a:r>
              <a:rPr lang="en-US" altLang="en-US" sz="1800" i="1"/>
              <a:t>The Starry Night’s </a:t>
            </a:r>
            <a:r>
              <a:rPr lang="en-US" altLang="en-US" sz="1800"/>
              <a:t>moving sky. </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ja-JP" sz="1800">
                <a:latin typeface="Helvetica" panose="020B0604020202020204" pitchFamily="34" charset="0"/>
              </a:rPr>
              <a:t>What might the shimmering  stars, moon, and swirling night air symbolize to van Gogh? </a:t>
            </a:r>
            <a:r>
              <a:rPr lang="en-US" altLang="en-US" sz="1800"/>
              <a:t>What mood or feeling do you think van Gogh was trying to convey?</a:t>
            </a:r>
            <a:endParaRPr lang="en-US" altLang="en-US" sz="1800">
              <a:cs typeface="Arial" panose="020B0604020202020204"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5"/>
          <p:cNvSpPr txBox="1">
            <a:spLocks noChangeArrowheads="1"/>
          </p:cNvSpPr>
          <p:nvPr/>
        </p:nvSpPr>
        <p:spPr bwMode="auto">
          <a:xfrm>
            <a:off x="500063" y="287338"/>
            <a:ext cx="81105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latin typeface="Arial Black" panose="020B0A04020102020204" pitchFamily="34" charset="0"/>
                <a:cs typeface="Arial" panose="020B0604020202020204" pitchFamily="34" charset="0"/>
              </a:rPr>
              <a:t>Compare other posters from the time period. Do you see a style emerging? </a:t>
            </a:r>
          </a:p>
        </p:txBody>
      </p:sp>
      <p:sp>
        <p:nvSpPr>
          <p:cNvPr id="107523" name="Text Box 13"/>
          <p:cNvSpPr txBox="1">
            <a:spLocks noChangeArrowheads="1"/>
          </p:cNvSpPr>
          <p:nvPr/>
        </p:nvSpPr>
        <p:spPr bwMode="auto">
          <a:xfrm>
            <a:off x="381000" y="5334000"/>
            <a:ext cx="34274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t>Jules Chéret. Folies-Bergère, La Loïe Fuller. 1893</a:t>
            </a:r>
            <a:endParaRPr lang="en-US" altLang="en-US" sz="1800"/>
          </a:p>
        </p:txBody>
      </p:sp>
      <p:pic>
        <p:nvPicPr>
          <p:cNvPr id="107524" name="Picture 14" descr="Folies Bergere Loie Fuller.jpg                                 0036AAA2hardasnails                    BC2CE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270000"/>
            <a:ext cx="2790825"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15"/>
          <p:cNvSpPr txBox="1">
            <a:spLocks noChangeArrowheads="1"/>
          </p:cNvSpPr>
          <p:nvPr/>
        </p:nvSpPr>
        <p:spPr bwMode="auto">
          <a:xfrm>
            <a:off x="4876800" y="5334000"/>
            <a:ext cx="40671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Georges De Feure. </a:t>
            </a:r>
            <a:r>
              <a:rPr lang="en-US" altLang="en-US" sz="1600" i="1"/>
              <a:t>Comedie Parisienne, La Loïe Fuller Dans Sa Création Nouvelle, Salomé</a:t>
            </a:r>
            <a:r>
              <a:rPr lang="en-US" altLang="en-US" sz="1600"/>
              <a:t>. 1900</a:t>
            </a:r>
          </a:p>
        </p:txBody>
      </p:sp>
      <p:pic>
        <p:nvPicPr>
          <p:cNvPr id="107526" name="Picture 16" descr="comedie parisienne.jpg                                         0036AAA2hardasnails                    BC2CE7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025" y="1270000"/>
            <a:ext cx="2840038"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7527"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7528"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5"/>
          <p:cNvSpPr txBox="1">
            <a:spLocks noChangeArrowheads="1"/>
          </p:cNvSpPr>
          <p:nvPr/>
        </p:nvSpPr>
        <p:spPr bwMode="auto">
          <a:xfrm>
            <a:off x="500063" y="287338"/>
            <a:ext cx="81105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latin typeface="Arial Black" panose="020B0A04020102020204" pitchFamily="34" charset="0"/>
                <a:cs typeface="Arial" panose="020B0604020202020204" pitchFamily="34" charset="0"/>
              </a:rPr>
              <a:t>Compare and contrast Toulouse-Lautrec</a:t>
            </a:r>
            <a:r>
              <a:rPr lang="ja-JP" altLang="en-US" b="1">
                <a:latin typeface="Arial Black" panose="020B0A04020102020204" pitchFamily="34" charset="0"/>
                <a:cs typeface="Arial" panose="020B0604020202020204" pitchFamily="34" charset="0"/>
              </a:rPr>
              <a:t>’</a:t>
            </a:r>
            <a:r>
              <a:rPr lang="en-US" altLang="ja-JP" b="1">
                <a:latin typeface="Arial Black" panose="020B0A04020102020204" pitchFamily="34" charset="0"/>
                <a:cs typeface="Arial" panose="020B0604020202020204" pitchFamily="34" charset="0"/>
              </a:rPr>
              <a:t>s poster with </a:t>
            </a:r>
            <a:r>
              <a:rPr lang="en-US" altLang="ja-JP" b="1" i="1">
                <a:latin typeface="Arial Black" panose="020B0A04020102020204" pitchFamily="34" charset="0"/>
                <a:cs typeface="Arial" panose="020B0604020202020204" pitchFamily="34" charset="0"/>
              </a:rPr>
              <a:t>Toy Story 3</a:t>
            </a:r>
            <a:r>
              <a:rPr lang="en-US" altLang="ja-JP" b="1">
                <a:latin typeface="Arial Black" panose="020B0A04020102020204" pitchFamily="34" charset="0"/>
                <a:cs typeface="Arial" panose="020B0604020202020204" pitchFamily="34" charset="0"/>
              </a:rPr>
              <a:t>. </a:t>
            </a:r>
            <a:endParaRPr lang="en-US" altLang="en-US" b="1">
              <a:latin typeface="Arial Black" panose="020B0A04020102020204" pitchFamily="34" charset="0"/>
              <a:cs typeface="Arial" panose="020B0604020202020204" pitchFamily="34" charset="0"/>
            </a:endParaRPr>
          </a:p>
          <a:p>
            <a:pPr eaLnBrk="1" hangingPunct="1"/>
            <a:endParaRPr lang="en-US" altLang="en-US" b="1">
              <a:latin typeface="Arial Black" panose="020B0A04020102020204" pitchFamily="34" charset="0"/>
              <a:cs typeface="Arial" panose="020B0604020202020204" pitchFamily="34" charset="0"/>
            </a:endParaRPr>
          </a:p>
        </p:txBody>
      </p:sp>
      <p:cxnSp>
        <p:nvCxnSpPr>
          <p:cNvPr id="109571"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9572"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pic>
        <p:nvPicPr>
          <p:cNvPr id="10957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81113"/>
            <a:ext cx="3221038"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1900" y="1290638"/>
            <a:ext cx="30257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Text Box 13"/>
          <p:cNvSpPr txBox="1">
            <a:spLocks noChangeArrowheads="1"/>
          </p:cNvSpPr>
          <p:nvPr/>
        </p:nvSpPr>
        <p:spPr bwMode="auto">
          <a:xfrm>
            <a:off x="457200" y="5511800"/>
            <a:ext cx="3221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t>Henri de Toulouse-Lautrec, </a:t>
            </a:r>
            <a:r>
              <a:rPr lang="en-US" altLang="en-US" sz="1600" i="1"/>
              <a:t>Confetti.</a:t>
            </a:r>
            <a:r>
              <a:rPr lang="en-US" altLang="en-US" sz="1600"/>
              <a:t> 1894</a:t>
            </a:r>
            <a:endParaRPr lang="en-US" altLang="en-US" sz="1800"/>
          </a:p>
        </p:txBody>
      </p:sp>
      <p:sp>
        <p:nvSpPr>
          <p:cNvPr id="109576" name="Text Box 15"/>
          <p:cNvSpPr txBox="1">
            <a:spLocks noChangeArrowheads="1"/>
          </p:cNvSpPr>
          <p:nvPr/>
        </p:nvSpPr>
        <p:spPr bwMode="auto">
          <a:xfrm>
            <a:off x="4953000" y="5511800"/>
            <a:ext cx="3725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Disney Pixar’s </a:t>
            </a:r>
            <a:r>
              <a:rPr lang="en-US" altLang="en-US" sz="1600" i="1"/>
              <a:t>Toy Story 3 </a:t>
            </a:r>
            <a:r>
              <a:rPr lang="en-US" altLang="en-US" sz="1600"/>
              <a:t>Poster. 2010</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5"/>
          <p:cNvSpPr txBox="1">
            <a:spLocks noChangeArrowheads="1"/>
          </p:cNvSpPr>
          <p:nvPr/>
        </p:nvSpPr>
        <p:spPr bwMode="auto">
          <a:xfrm>
            <a:off x="500063" y="287338"/>
            <a:ext cx="8110537"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b="1">
                <a:latin typeface="Arial Black" panose="020B0A04020102020204" pitchFamily="34" charset="0"/>
              </a:rPr>
              <a:t>What is the link between celebrity and advertising? What is the link between art and advertising?</a:t>
            </a:r>
          </a:p>
          <a:p>
            <a:pPr eaLnBrk="1" hangingPunct="1"/>
            <a:endParaRPr lang="en-US" altLang="en-US" b="1">
              <a:latin typeface="Arial Black" panose="020B0A04020102020204" pitchFamily="34" charset="0"/>
              <a:cs typeface="Arial" panose="020B0604020202020204" pitchFamily="34" charset="0"/>
            </a:endParaRPr>
          </a:p>
        </p:txBody>
      </p:sp>
      <p:cxnSp>
        <p:nvCxnSpPr>
          <p:cNvPr id="111619"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11620"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pic>
        <p:nvPicPr>
          <p:cNvPr id="111621" name="Picture 4" descr="Folies Bergere Loie Fuller.jpg                                 0036AAA2hardasnails                    BC2CE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1144588"/>
            <a:ext cx="3157538"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5" descr="hayden-panettiere-go#371E1C.jpg                                0036AAA2hardasnails                    BC2CE7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1144588"/>
            <a:ext cx="3252787"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 Box 13"/>
          <p:cNvSpPr txBox="1">
            <a:spLocks noChangeArrowheads="1"/>
          </p:cNvSpPr>
          <p:nvPr/>
        </p:nvSpPr>
        <p:spPr bwMode="auto">
          <a:xfrm>
            <a:off x="534988" y="5572125"/>
            <a:ext cx="3427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Jules Cheret. Folies-Bergère, La Loïe Fuller. 1893</a:t>
            </a:r>
          </a:p>
        </p:txBody>
      </p:sp>
      <p:sp>
        <p:nvSpPr>
          <p:cNvPr id="111624" name="Rectangle 16"/>
          <p:cNvSpPr>
            <a:spLocks noChangeArrowheads="1"/>
          </p:cNvSpPr>
          <p:nvPr/>
        </p:nvSpPr>
        <p:spPr bwMode="auto">
          <a:xfrm>
            <a:off x="4876800" y="5562600"/>
            <a:ext cx="3063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i="1"/>
              <a:t>Got Milk? </a:t>
            </a:r>
            <a:r>
              <a:rPr lang="en-US" altLang="en-US" sz="1400"/>
              <a:t>print advertisement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Questions</a:t>
            </a:r>
          </a:p>
        </p:txBody>
      </p:sp>
      <p:sp>
        <p:nvSpPr>
          <p:cNvPr id="113667"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113668" name="TextBox 4"/>
          <p:cNvSpPr txBox="1">
            <a:spLocks noChangeArrowheads="1"/>
          </p:cNvSpPr>
          <p:nvPr/>
        </p:nvSpPr>
        <p:spPr bwMode="auto">
          <a:xfrm>
            <a:off x="460375" y="2159000"/>
            <a:ext cx="7734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Can you see how modern artists influenced a century of advertising?</a:t>
            </a:r>
          </a:p>
          <a:p>
            <a:pPr eaLnBrk="1" hangingPunct="1"/>
            <a:endParaRPr lang="en-US" altLang="en-US"/>
          </a:p>
          <a:p>
            <a:pPr eaLnBrk="1" hangingPunct="1"/>
            <a:r>
              <a:rPr lang="en-US" altLang="en-US"/>
              <a:t>Do you think the artists were aware of how ‘avant-garde’ they were at the time? </a:t>
            </a:r>
          </a:p>
          <a:p>
            <a:pPr eaLnBrk="1" hangingPunct="1"/>
            <a:endParaRPr lang="en-US" altLang="en-US"/>
          </a:p>
          <a:p>
            <a:pPr eaLnBrk="1" hangingPunct="1"/>
            <a:endParaRPr lang="en-US" altLang="en-US">
              <a:cs typeface="Arial" panose="020B0604020202020204" pitchFamily="34" charset="0"/>
            </a:endParaRPr>
          </a:p>
        </p:txBody>
      </p:sp>
      <p:cxnSp>
        <p:nvCxnSpPr>
          <p:cNvPr id="113669"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13670"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23556" name="Text Box 2"/>
          <p:cNvSpPr txBox="1">
            <a:spLocks noChangeArrowheads="1"/>
          </p:cNvSpPr>
          <p:nvPr/>
        </p:nvSpPr>
        <p:spPr bwMode="auto">
          <a:xfrm>
            <a:off x="457200" y="457200"/>
            <a:ext cx="83058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200" b="1">
                <a:latin typeface="Arial Black" panose="020B0A04020102020204" pitchFamily="34" charset="0"/>
              </a:rPr>
              <a:t>The invention of photography in the 1830’s introduced a new method for depicting and reinterpreting the world. </a:t>
            </a:r>
          </a:p>
        </p:txBody>
      </p:sp>
      <p:sp>
        <p:nvSpPr>
          <p:cNvPr id="23557" name="TextBox 6"/>
          <p:cNvSpPr txBox="1">
            <a:spLocks noChangeArrowheads="1"/>
          </p:cNvSpPr>
          <p:nvPr/>
        </p:nvSpPr>
        <p:spPr bwMode="auto">
          <a:xfrm>
            <a:off x="4495800" y="1701800"/>
            <a:ext cx="37592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t>Atget documented Paris for 30 years, capturing the culture and modern architecture of this vibrant and artistic city.</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How do you think this picture captures the concept of a</a:t>
            </a:r>
            <a:r>
              <a:rPr lang="ja-JP" altLang="en-US" sz="1800"/>
              <a:t>‘</a:t>
            </a:r>
            <a:r>
              <a:rPr lang="en-US" altLang="ja-JP" sz="1800"/>
              <a:t>modern’ city? </a:t>
            </a:r>
          </a:p>
          <a:p>
            <a:pPr eaLnBrk="1" hangingPunct="1"/>
            <a:endParaRPr lang="en-US" altLang="en-US" sz="1800">
              <a:cs typeface="Arial" panose="020B0604020202020204" pitchFamily="34" charset="0"/>
            </a:endParaRPr>
          </a:p>
          <a:p>
            <a:pPr eaLnBrk="1" hangingPunct="1"/>
            <a:endParaRPr lang="en-US" altLang="en-US" sz="1800">
              <a:cs typeface="Arial" panose="020B0604020202020204" pitchFamily="34" charset="0"/>
            </a:endParaRPr>
          </a:p>
          <a:p>
            <a:pPr eaLnBrk="1" hangingPunct="1"/>
            <a:endParaRPr lang="en-US" altLang="en-US" sz="1800">
              <a:cs typeface="Arial" panose="020B0604020202020204" pitchFamily="34" charset="0"/>
            </a:endParaRPr>
          </a:p>
        </p:txBody>
      </p:sp>
      <p:cxnSp>
        <p:nvCxnSpPr>
          <p:cNvPr id="23558"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3559"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23560" name="Text Box 2"/>
          <p:cNvSpPr txBox="1">
            <a:spLocks noChangeArrowheads="1"/>
          </p:cNvSpPr>
          <p:nvPr/>
        </p:nvSpPr>
        <p:spPr bwMode="auto">
          <a:xfrm>
            <a:off x="457200" y="5624513"/>
            <a:ext cx="28194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Eugène Atget.</a:t>
            </a:r>
            <a:r>
              <a:rPr lang="en-US" altLang="en-US" sz="1400" i="1"/>
              <a:t> Chemiserie, Boulevard de Strasbourg. </a:t>
            </a:r>
            <a:r>
              <a:rPr lang="en-US" altLang="en-US" sz="1400"/>
              <a:t>c.1900.</a:t>
            </a:r>
            <a:endParaRPr lang="en-US" altLang="en-US" sz="1400" i="1">
              <a:latin typeface="Arial Black" panose="020B0A04020102020204" pitchFamily="34" charset="0"/>
            </a:endParaRPr>
          </a:p>
        </p:txBody>
      </p:sp>
      <p:graphicFrame>
        <p:nvGraphicFramePr>
          <p:cNvPr id="23554" name="Object 2"/>
          <p:cNvGraphicFramePr>
            <a:graphicFrameLocks noChangeAspect="1"/>
          </p:cNvGraphicFramePr>
          <p:nvPr/>
        </p:nvGraphicFramePr>
        <p:xfrm>
          <a:off x="457200" y="1770063"/>
          <a:ext cx="2819400" cy="3751262"/>
        </p:xfrm>
        <a:graphic>
          <a:graphicData uri="http://schemas.openxmlformats.org/presentationml/2006/ole">
            <mc:AlternateContent xmlns:mc="http://schemas.openxmlformats.org/markup-compatibility/2006">
              <mc:Choice xmlns:v="urn:schemas-microsoft-com:vml" Requires="v">
                <p:oleObj spid="_x0000_s23561" name="Document" r:id="rId4" imgW="4012698" imgH="5333333" progId="Word.Document.8">
                  <p:embed/>
                </p:oleObj>
              </mc:Choice>
              <mc:Fallback>
                <p:oleObj name="Document" r:id="rId4" imgW="4012698" imgH="5333333"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70063"/>
                        <a:ext cx="2819400"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3" descr="Lautrec_DivanJaponais.jpg                                      0036AAA2hardasnails                    BC2CE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1828800"/>
            <a:ext cx="28082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1"/>
          <p:cNvSpPr>
            <a:spLocks noChangeArrowheads="1"/>
          </p:cNvSpPr>
          <p:nvPr/>
        </p:nvSpPr>
        <p:spPr bwMode="auto">
          <a:xfrm>
            <a:off x="603250" y="309563"/>
            <a:ext cx="8064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a:latin typeface="Arial Black" panose="020B0A04020102020204" pitchFamily="34" charset="0"/>
                <a:cs typeface="Arial" panose="020B0604020202020204" pitchFamily="34" charset="0"/>
              </a:rPr>
              <a:t>Innovations in printing gave artists the ability to replicate an image over and over again, encouraging them to design posters advertising cabarets, art salons, musical concerts, and readings. </a:t>
            </a:r>
          </a:p>
        </p:txBody>
      </p:sp>
      <p:sp>
        <p:nvSpPr>
          <p:cNvPr id="25604" name="TextBox 6"/>
          <p:cNvSpPr txBox="1">
            <a:spLocks noChangeArrowheads="1"/>
          </p:cNvSpPr>
          <p:nvPr/>
        </p:nvSpPr>
        <p:spPr bwMode="auto">
          <a:xfrm>
            <a:off x="4184650" y="1828800"/>
            <a:ext cx="40195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cs typeface="Arial" panose="020B0604020202020204" pitchFamily="34" charset="0"/>
              </a:rPr>
              <a:t>Toulouse-Lautrec's posters were noteworthy for their simplified and abstracted designs. In </a:t>
            </a:r>
            <a:r>
              <a:rPr lang="en-US" altLang="en-US" sz="1800" i="1">
                <a:cs typeface="Arial" panose="020B0604020202020204" pitchFamily="34" charset="0"/>
              </a:rPr>
              <a:t>Divan Japonais,</a:t>
            </a:r>
            <a:r>
              <a:rPr lang="en-US" altLang="en-US" sz="1800">
                <a:cs typeface="Arial" panose="020B0604020202020204" pitchFamily="34" charset="0"/>
              </a:rPr>
              <a:t> he depicts a well-known Parisian cabaret singer, Jane Avril.</a:t>
            </a:r>
          </a:p>
          <a:p>
            <a:pPr eaLnBrk="1" hangingPunct="1"/>
            <a:endParaRPr lang="en-US" altLang="en-US" sz="1800"/>
          </a:p>
          <a:p>
            <a:pPr eaLnBrk="1" hangingPunct="1">
              <a:buFont typeface="Arial" panose="020B0604020202020204" pitchFamily="34" charset="0"/>
              <a:buChar char="•"/>
            </a:pPr>
            <a:r>
              <a:rPr lang="en-US" altLang="en-US" sz="1800"/>
              <a:t>Is this art or is this advertising? What do you think?</a:t>
            </a:r>
          </a:p>
          <a:p>
            <a:pPr eaLnBrk="1" hangingPunct="1">
              <a:buFont typeface="Arial" panose="020B0604020202020204" pitchFamily="34" charset="0"/>
              <a:buChar char="•"/>
            </a:pPr>
            <a:endParaRPr lang="en-US" altLang="ja-JP" sz="1800"/>
          </a:p>
          <a:p>
            <a:pPr eaLnBrk="1" hangingPunct="1"/>
            <a:endParaRPr lang="en-US" altLang="en-US" sz="1800">
              <a:cs typeface="Arial" panose="020B0604020202020204" pitchFamily="34" charset="0"/>
            </a:endParaRPr>
          </a:p>
          <a:p>
            <a:pPr eaLnBrk="1" hangingPunct="1"/>
            <a:endParaRPr lang="en-US" altLang="en-US" sz="1800">
              <a:cs typeface="Arial" panose="020B0604020202020204" pitchFamily="34" charset="0"/>
            </a:endParaRPr>
          </a:p>
          <a:p>
            <a:pPr eaLnBrk="1" hangingPunct="1"/>
            <a:endParaRPr lang="en-US" altLang="en-US" sz="1800">
              <a:cs typeface="Arial" panose="020B0604020202020204" pitchFamily="34" charset="0"/>
            </a:endParaRPr>
          </a:p>
        </p:txBody>
      </p:sp>
      <p:cxnSp>
        <p:nvCxnSpPr>
          <p:cNvPr id="25605" name="Straight Connector 6"/>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5606"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
        <p:nvSpPr>
          <p:cNvPr id="25607" name="Text Box 2"/>
          <p:cNvSpPr txBox="1">
            <a:spLocks noChangeArrowheads="1"/>
          </p:cNvSpPr>
          <p:nvPr/>
        </p:nvSpPr>
        <p:spPr bwMode="auto">
          <a:xfrm>
            <a:off x="685800" y="5608638"/>
            <a:ext cx="3005138"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cs typeface="Arial" panose="020B0604020202020204" pitchFamily="34" charset="0"/>
              </a:rPr>
              <a:t>Henri de Toulouse-Lautrec. </a:t>
            </a:r>
            <a:r>
              <a:rPr lang="en-US" altLang="en-US" sz="1400" i="1">
                <a:cs typeface="Arial" panose="020B0604020202020204" pitchFamily="34" charset="0"/>
              </a:rPr>
              <a:t>Divan Japonais (Japanese Settee). </a:t>
            </a:r>
            <a:r>
              <a:rPr lang="en-US" altLang="en-US" sz="1400">
                <a:cs typeface="Arial" panose="020B0604020202020204" pitchFamily="34" charset="0"/>
              </a:rPr>
              <a:t>1893</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457200" y="838200"/>
            <a:ext cx="7737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000">
                <a:latin typeface="Arial Black" panose="020B0A04020102020204" pitchFamily="34" charset="0"/>
              </a:rPr>
              <a:t>Questions</a:t>
            </a:r>
          </a:p>
        </p:txBody>
      </p:sp>
      <p:sp>
        <p:nvSpPr>
          <p:cNvPr id="27651"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sp>
        <p:nvSpPr>
          <p:cNvPr id="27652" name="TextBox 4"/>
          <p:cNvSpPr txBox="1">
            <a:spLocks noChangeArrowheads="1"/>
          </p:cNvSpPr>
          <p:nvPr/>
        </p:nvSpPr>
        <p:spPr bwMode="auto">
          <a:xfrm>
            <a:off x="460375" y="2159000"/>
            <a:ext cx="77343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cs typeface="Arial" panose="020B0604020202020204" pitchFamily="34" charset="0"/>
              </a:rPr>
              <a:t>Can you rename all of the ways in which modern artists expressed a new modern sentiment through their works of art?</a:t>
            </a:r>
          </a:p>
          <a:p>
            <a:pPr eaLnBrk="1" hangingPunct="1"/>
            <a:endParaRPr lang="en-US" altLang="en-US" sz="1800" b="1">
              <a:cs typeface="Arial" panose="020B0604020202020204" pitchFamily="34" charset="0"/>
            </a:endParaRPr>
          </a:p>
        </p:txBody>
      </p:sp>
      <p:cxnSp>
        <p:nvCxnSpPr>
          <p:cNvPr id="27653"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7654" name="TextBox 4"/>
          <p:cNvSpPr txBox="1">
            <a:spLocks noChangeArrowheads="1"/>
          </p:cNvSpPr>
          <p:nvPr/>
        </p:nvSpPr>
        <p:spPr bwMode="auto">
          <a:xfrm>
            <a:off x="396875" y="6426200"/>
            <a:ext cx="3108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57200" y="838200"/>
            <a:ext cx="7737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44"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latin typeface="Arial Black" panose="020B0A04020102020204" pitchFamily="34" charset="0"/>
              </a:rPr>
              <a:t>Painting Modern Life</a:t>
            </a:r>
            <a:endParaRPr lang="en-US" altLang="en-US" sz="3000">
              <a:latin typeface="Arial Black" panose="020B0A04020102020204" pitchFamily="34" charset="0"/>
            </a:endParaRPr>
          </a:p>
        </p:txBody>
      </p:sp>
      <p:sp>
        <p:nvSpPr>
          <p:cNvPr id="29699" name="TextBox 6"/>
          <p:cNvSpPr txBox="1">
            <a:spLocks noChangeArrowheads="1"/>
          </p:cNvSpPr>
          <p:nvPr/>
        </p:nvSpPr>
        <p:spPr bwMode="auto">
          <a:xfrm>
            <a:off x="3886200"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cxnSp>
        <p:nvCxnSpPr>
          <p:cNvPr id="29700" name="Straight Connector 4"/>
          <p:cNvCxnSpPr>
            <a:cxnSpLocks noChangeShapeType="1"/>
          </p:cNvCxnSpPr>
          <p:nvPr/>
        </p:nvCxnSpPr>
        <p:spPr bwMode="auto">
          <a:xfrm>
            <a:off x="457200" y="6248400"/>
            <a:ext cx="7747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9701" name="TextBox 4"/>
          <p:cNvSpPr txBox="1">
            <a:spLocks noChangeArrowheads="1"/>
          </p:cNvSpPr>
          <p:nvPr/>
        </p:nvSpPr>
        <p:spPr bwMode="auto">
          <a:xfrm>
            <a:off x="396875" y="6426200"/>
            <a:ext cx="2727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cs typeface="Arial" panose="020B0604020202020204" pitchFamily="34" charset="0"/>
              </a:rPr>
              <a:t>MoMA What is Modern Art?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953</TotalTime>
  <Words>5736</Words>
  <Application>Microsoft Office PowerPoint</Application>
  <PresentationFormat>On-screen Show (4:3)</PresentationFormat>
  <Paragraphs>494</Paragraphs>
  <Slides>53</Slides>
  <Notes>46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53</vt:i4>
      </vt:variant>
    </vt:vector>
  </HeadingPairs>
  <TitlesOfParts>
    <vt:vector size="61" baseType="lpstr">
      <vt:lpstr>Arial</vt:lpstr>
      <vt:lpstr>ＭＳ Ｐゴシック</vt:lpstr>
      <vt:lpstr>Calibri</vt:lpstr>
      <vt:lpstr>Arial Black</vt:lpstr>
      <vt:lpstr>Helvetica</vt:lpstr>
      <vt:lpstr>Office Theme</vt:lpstr>
      <vt:lpstr>Document</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Garfinkel</dc:creator>
  <cp:lastModifiedBy>Owner</cp:lastModifiedBy>
  <cp:revision>67</cp:revision>
  <dcterms:created xsi:type="dcterms:W3CDTF">2012-12-12T22:01:47Z</dcterms:created>
  <dcterms:modified xsi:type="dcterms:W3CDTF">2023-03-05T14:28:36Z</dcterms:modified>
</cp:coreProperties>
</file>