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7" r:id="rId7"/>
    <p:sldId id="271" r:id="rId8"/>
    <p:sldId id="282" r:id="rId9"/>
    <p:sldId id="270" r:id="rId10"/>
    <p:sldId id="272" r:id="rId11"/>
    <p:sldId id="274" r:id="rId12"/>
    <p:sldId id="283" r:id="rId13"/>
    <p:sldId id="285" r:id="rId14"/>
    <p:sldId id="286" r:id="rId15"/>
    <p:sldId id="276" r:id="rId16"/>
    <p:sldId id="275" r:id="rId17"/>
    <p:sldId id="277" r:id="rId18"/>
    <p:sldId id="278" r:id="rId19"/>
    <p:sldId id="279" r:id="rId20"/>
    <p:sldId id="269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 Hayakawa" initials="JH" lastIdx="2" clrIdx="0">
    <p:extLst>
      <p:ext uri="{19B8F6BF-5375-455C-9EA6-DF929625EA0E}">
        <p15:presenceInfo xmlns:p15="http://schemas.microsoft.com/office/powerpoint/2012/main" userId="S::janet.hayakawa@k12.wa.us::9add6e85-6af0-4b8b-a52f-c23450788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C639"/>
    <a:srgbClr val="40403D"/>
    <a:srgbClr val="F7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7" autoAdjust="0"/>
    <p:restoredTop sz="86503" autoAdjust="0"/>
  </p:normalViewPr>
  <p:slideViewPr>
    <p:cSldViewPr snapToGrid="0">
      <p:cViewPr varScale="1">
        <p:scale>
          <a:sx n="51" d="100"/>
          <a:sy n="51" d="100"/>
        </p:scale>
        <p:origin x="740" y="44"/>
      </p:cViewPr>
      <p:guideLst/>
    </p:cSldViewPr>
  </p:slideViewPr>
  <p:outlineViewPr>
    <p:cViewPr>
      <p:scale>
        <a:sx n="33" d="100"/>
        <a:sy n="33" d="100"/>
      </p:scale>
      <p:origin x="0" y="-89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B68FA-E3BB-4CA2-8979-C89DFEED65C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191AE-AB56-4F82-802E-FD6280D3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3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94BAC-6AF2-46D0-A906-D2970C2E749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1C34-72C1-4C67-AAFF-0B8CE993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deck composed by Heidi Aijala and adapted from the previous work of Molly Berger.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2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Oxford English Dictionary. (2021). Ekphrasis, n. In </a:t>
            </a:r>
            <a:r>
              <a:rPr lang="en-US" i="1" dirty="0"/>
              <a:t>OED Online, </a:t>
            </a:r>
            <a:r>
              <a:rPr lang="en-US" i="0" dirty="0"/>
              <a:t>Oxford University Press. www.oed.com/view/Entry/59412</a:t>
            </a:r>
          </a:p>
          <a:p>
            <a:endParaRPr lang="en-US" dirty="0"/>
          </a:p>
          <a:p>
            <a:r>
              <a:rPr lang="en-US" dirty="0"/>
              <a:t>Oxford English Dictionary. (2021). Ekphrastic, adj. In </a:t>
            </a:r>
            <a:r>
              <a:rPr lang="en-US" i="1" dirty="0"/>
              <a:t>OED Online</a:t>
            </a:r>
            <a:r>
              <a:rPr lang="en-US" i="0" dirty="0"/>
              <a:t>, Oxford University Press. www.oed.com/view/Entry/53380787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9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additional examples of ekphrasis, see: http://english.emory.edu/classes/paintings&amp;poems/titlepage.html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Information adapted from </a:t>
            </a:r>
            <a:r>
              <a:rPr lang="en-US" i="1" dirty="0" err="1"/>
              <a:t>ReadWriteThink</a:t>
            </a:r>
            <a:r>
              <a:rPr lang="en-US" i="0" dirty="0"/>
              <a:t>. For more information, see “Perspectives in Writing Ekphrastic Poetry,” https://www.readwritethink.org/classroom-resources/lesson-plans/ekphrasis-using-inspire-poetry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6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6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://k12.wa.us/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A9713A76-3666-4934-9B07-ADC3005BC743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3564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C63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acher and student at whiteboar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8" y="0"/>
            <a:ext cx="12201906" cy="39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0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Man helps child put on mas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9" y="0"/>
            <a:ext cx="12201903" cy="39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3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student wearing a mask and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9" y="0"/>
            <a:ext cx="12201903" cy="39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55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wo teachers wearing mask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8" y="0"/>
            <a:ext cx="12201900" cy="39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8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ADE8D14D-276A-4AF0-8D8A-4839FD9FCE51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6110514" cy="6858000"/>
          </a:xfrm>
          <a:prstGeom prst="rect">
            <a:avLst/>
          </a:prstGeom>
          <a:solidFill>
            <a:srgbClr val="404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38629" y="287382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7F5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Section Title</a:t>
            </a:r>
          </a:p>
        </p:txBody>
      </p:sp>
      <p:pic>
        <p:nvPicPr>
          <p:cNvPr id="8" name="Picture 7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5678455"/>
            <a:ext cx="4864704" cy="81391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6571343" y="698160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Edit Master text styles</a:t>
            </a:r>
          </a:p>
          <a:p>
            <a:pPr lvl="1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 level</a:t>
            </a:r>
          </a:p>
          <a:p>
            <a:pPr lvl="2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Third level</a:t>
            </a:r>
          </a:p>
          <a:p>
            <a:pPr lvl="3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Fourth level</a:t>
            </a:r>
          </a:p>
          <a:p>
            <a:pPr lvl="4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OS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17C9C7D3-8139-495D-A64E-25E25233BA08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pic>
        <p:nvPicPr>
          <p:cNvPr id="4" name="Picture 3" title="OSPI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79" y="833184"/>
            <a:ext cx="7738478" cy="12947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837346" y="2290273"/>
            <a:ext cx="801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/>
              <a:t>Connect with us!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247402"/>
            <a:ext cx="12192000" cy="3610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1513" y="3784874"/>
            <a:ext cx="553212" cy="553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1656" y="3815951"/>
            <a:ext cx="539718" cy="5397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1513" y="5580016"/>
            <a:ext cx="553212" cy="553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4909" y="5629554"/>
            <a:ext cx="553212" cy="553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4909" y="4764484"/>
            <a:ext cx="553212" cy="5532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1513" y="4721316"/>
            <a:ext cx="553212" cy="55321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7181113" y="3863209"/>
            <a:ext cx="317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facebook.com/</a:t>
            </a:r>
            <a:r>
              <a:rPr lang="en-US" sz="2000" dirty="0" err="1">
                <a:solidFill>
                  <a:schemeClr val="tx1"/>
                </a:solidFill>
              </a:rPr>
              <a:t>waospi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620317" y="4852987"/>
            <a:ext cx="317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twitter.com/</a:t>
            </a:r>
            <a:r>
              <a:rPr lang="en-US" sz="2000" dirty="0" err="1">
                <a:solidFill>
                  <a:schemeClr val="tx1"/>
                </a:solidFill>
              </a:rPr>
              <a:t>waospi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155817" y="4783765"/>
            <a:ext cx="317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youtube.com/</a:t>
            </a:r>
            <a:r>
              <a:rPr lang="en-US" sz="2000" dirty="0" err="1">
                <a:solidFill>
                  <a:schemeClr val="tx1"/>
                </a:solidFill>
              </a:rPr>
              <a:t>waospi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609213" y="5706105"/>
            <a:ext cx="317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medium.com/</a:t>
            </a:r>
            <a:r>
              <a:rPr lang="en-US" sz="2000" dirty="0" err="1">
                <a:solidFill>
                  <a:schemeClr val="tx1"/>
                </a:solidFill>
              </a:rPr>
              <a:t>waospi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7155817" y="5660123"/>
            <a:ext cx="3677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linkedin.com/company/</a:t>
            </a:r>
            <a:r>
              <a:rPr lang="en-US" sz="2000" dirty="0" err="1">
                <a:solidFill>
                  <a:schemeClr val="tx1"/>
                </a:solidFill>
              </a:rPr>
              <a:t>waospi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597651" y="3868910"/>
            <a:ext cx="270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k12.wa.us</a:t>
            </a:r>
          </a:p>
        </p:txBody>
      </p:sp>
    </p:spTree>
    <p:extLst>
      <p:ext uri="{BB962C8B-B14F-4D97-AF65-F5344CB8AC3E}">
        <p14:creationId xmlns:p14="http://schemas.microsoft.com/office/powerpoint/2010/main" val="333640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586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algn="ctr"/>
            <a:r>
              <a:rPr lang="en-US"/>
              <a:t>| </a:t>
            </a:r>
            <a:fld id="{6AD9C51A-A19C-426A-8FAE-2A3EAD0FB521}" type="datetime1">
              <a:rPr lang="en-US" smtClean="0"/>
              <a:t>2/9/2023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algn="r"/>
            <a:r>
              <a:rPr lang="en-US" dirty="0"/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928054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5D386E17-F8CF-47AF-AE3A-C26E89DB1DB3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4225579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586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6AD9C51A-A19C-426A-8FAE-2A3EAD0FB521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282998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32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32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41982921-751A-4039-819B-4624610BA7C0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333661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Vision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young children raising their hands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431544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F9035A5F-3A94-4811-9FB1-09C2A5D9E0B2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431544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431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/>
              <a:t>Communications &amp; Community Outreach</a:t>
            </a:r>
          </a:p>
        </p:txBody>
      </p:sp>
    </p:spTree>
    <p:extLst>
      <p:ext uri="{BB962C8B-B14F-4D97-AF65-F5344CB8AC3E}">
        <p14:creationId xmlns:p14="http://schemas.microsoft.com/office/powerpoint/2010/main" val="3290076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473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473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8C520A67-EF72-4EF3-B9F5-8D3C234F8A3E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347252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D1AE50F7-A69C-4B56-B33D-CD16CDBC504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38770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189107D1-09AF-41F4-A424-7BD82757A508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186459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Creative Comm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pic>
        <p:nvPicPr>
          <p:cNvPr id="8" name="Picture 2" descr="CreativeCommons logo&#10;&#10;http://mirrors.creativecommons.org/presskit/buttons/88x31/png/by.png" title="CC Logo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1" y="5241583"/>
            <a:ext cx="1124177" cy="3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250974" y="5115080"/>
            <a:ext cx="848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Except where otherwise noted, this work by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4"/>
              </a:rPr>
              <a:t>Office of Superintendent of Public Instruction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is licensed under 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5"/>
              </a:rPr>
              <a:t>Creative Commons 4.0 International License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65041" y="666572"/>
            <a:ext cx="10481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Contact Us!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5175" y="1624013"/>
            <a:ext cx="10463213" cy="28654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35F243A7-3AB4-4536-AADE-FF380E50D9E6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3339246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1B2822EA-A644-495B-8815-4C70994813F7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212079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90D6690C-5134-4A25-A8E0-8B233ADCD8FC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261880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94A6237E-F900-4F68-897E-E63D6ABEA4B8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high schooler wearing a mask in a school hallwa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7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94A6237E-F900-4F68-897E-E63D6ABEA4B8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group of women speaking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64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9B952A4C-B027-41E4-8092-38D4B0218F9E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School bu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31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C8B4E5E4-8263-4D22-9D53-4E2EF7C36878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group of graduates smil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4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teacher and students reading in the librar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7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wo adults and three children sitting around a tab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children raising their hands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3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80" r:id="rId4"/>
    <p:sldLayoutId id="2147483667" r:id="rId5"/>
    <p:sldLayoutId id="2147483668" r:id="rId6"/>
    <p:sldLayoutId id="2147483669" r:id="rId7"/>
    <p:sldLayoutId id="2147483673" r:id="rId8"/>
    <p:sldLayoutId id="2147483679" r:id="rId9"/>
    <p:sldLayoutId id="2147483674" r:id="rId10"/>
    <p:sldLayoutId id="2147483675" r:id="rId11"/>
    <p:sldLayoutId id="2147483676" r:id="rId12"/>
    <p:sldLayoutId id="2147483677" r:id="rId13"/>
    <p:sldLayoutId id="2147483666" r:id="rId14"/>
    <p:sldLayoutId id="214748367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04C0FC7D-98FC-428F-931B-99A410E61E15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203159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6.jpeg"/><Relationship Id="rId7" Type="http://schemas.openxmlformats.org/officeDocument/2006/relationships/hyperlink" Target="https://www.k12.wa.us/student-success/awards-recognition/superintendents-high-school-art-show-0" TargetMode="External"/><Relationship Id="rId12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k12.wa.us/student-success/awards-recognition/gallery-regional-winners-by-ESD-region?field_esd_target_id=306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www.k12.wa.us/student-success/awards-recognition/gallery-regional-winners-by-ESD-region?field_esd_target_id=301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k12.wa.us/student-success/awards-recognition/gallery-regional-winners-by-ESD-region?field_esd_target_id=300" TargetMode="Externa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12.wa.us/student-success/awards-recognition/superintendents-high-school-art-show-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cte.org/blog/2015/04/poetry-across-the-content-areas/" TargetMode="External"/><Relationship Id="rId2" Type="http://schemas.openxmlformats.org/officeDocument/2006/relationships/hyperlink" Target="https://www.readwritethink.org/classroom-resources/lesson-plans/ekphrasis-using-inspire-poetry#ResourceTabs4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smt.uchicago.edu/glossary2004/ekphrasis.htm" TargetMode="External"/><Relationship Id="rId5" Type="http://schemas.openxmlformats.org/officeDocument/2006/relationships/hyperlink" Target="https://library.ncte.org/journals/ej/issues/v96-1" TargetMode="External"/><Relationship Id="rId4" Type="http://schemas.openxmlformats.org/officeDocument/2006/relationships/hyperlink" Target="https://library.ncte.org/journals/ej/issues/v104-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12.wa.u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k12.wa.us/student-success/awards-recognition/superintendents-high-school-art-show-0" TargetMode="External"/><Relationship Id="rId4" Type="http://schemas.openxmlformats.org/officeDocument/2006/relationships/hyperlink" Target="https://creativecommons.org/licenses/by-nc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/CCRA/W/3/" TargetMode="External"/><Relationship Id="rId2" Type="http://schemas.openxmlformats.org/officeDocument/2006/relationships/hyperlink" Target="http://www.corestandards.org/ELA-Literacy/W/9-10/3/d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corestandards.org/ELA-Literacy/CCRA/W/6/" TargetMode="External"/><Relationship Id="rId5" Type="http://schemas.openxmlformats.org/officeDocument/2006/relationships/hyperlink" Target="http://www.corestandards.org/ELA-Literacy/CCRA/W/5/" TargetMode="External"/><Relationship Id="rId4" Type="http://schemas.openxmlformats.org/officeDocument/2006/relationships/hyperlink" Target="http://www.corestandards.org/ELA-Literacy/CCRA/W/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etryfoundation.org/poems/42565/the-starry-night" TargetMode="External"/><Relationship Id="rId3" Type="http://schemas.openxmlformats.org/officeDocument/2006/relationships/hyperlink" Target="http://english.emory.edu/classes/paintings&amp;poems/auden.html" TargetMode="External"/><Relationship Id="rId7" Type="http://schemas.openxmlformats.org/officeDocument/2006/relationships/hyperlink" Target="http://pascalepetit.blogspot.com/2011/07/poem-for-frida-kahlos-birthday-diego-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oetryfoundation.org/poems/44477/ode-on-a-grecian-urn" TargetMode="External"/><Relationship Id="rId5" Type="http://schemas.openxmlformats.org/officeDocument/2006/relationships/hyperlink" Target="http://english.emory.edu/classes/paintings&amp;poems/gothic.html" TargetMode="External"/><Relationship Id="rId4" Type="http://schemas.openxmlformats.org/officeDocument/2006/relationships/hyperlink" Target="http://english.emory.edu/classes/paintings&amp;poems/uccello.html" TargetMode="External"/><Relationship Id="rId9" Type="http://schemas.openxmlformats.org/officeDocument/2006/relationships/hyperlink" Target="http://english.emory.edu/classes/paintings&amp;poems/harvest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12.wa.us/student-success/awards-recognition/superintendents-high-school-art-show-0" TargetMode="External"/><Relationship Id="rId2" Type="http://schemas.openxmlformats.org/officeDocument/2006/relationships/hyperlink" Target="https://www.k12.wa.us/student-success/awards-recognition/gallery-regional-winners-by-ESD-region?field_esd_target_id=303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hyperlink" Target="https://www.k12.wa.us/sites/default/files/public/arts/artShow/2021/121/Hopelessness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Ekphrasis</a:t>
            </a:r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Poetry Inspired by Art</a:t>
            </a:r>
          </a:p>
        </p:txBody>
      </p:sp>
    </p:spTree>
    <p:extLst>
      <p:ext uri="{BB962C8B-B14F-4D97-AF65-F5344CB8AC3E}">
        <p14:creationId xmlns:p14="http://schemas.microsoft.com/office/powerpoint/2010/main" val="6350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78AC4F-C0A7-4A43-8306-297AB230D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003" y="4410747"/>
            <a:ext cx="2306474" cy="2306474"/>
          </a:xfrm>
          <a:prstGeom prst="rect">
            <a:avLst/>
          </a:prstGeom>
        </p:spPr>
      </p:pic>
      <p:pic>
        <p:nvPicPr>
          <p:cNvPr id="1030" name="Picture 6" descr="Fountainhead Shadow">
            <a:extLst>
              <a:ext uri="{FF2B5EF4-FFF2-40B4-BE49-F238E27FC236}">
                <a16:creationId xmlns:a16="http://schemas.microsoft.com/office/drawing/2014/main" id="{D920DC59-8DC9-407C-8259-8EA82035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13" y="467244"/>
            <a:ext cx="3058264" cy="20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BA50-FDD2-4ABA-8030-83BA8428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91" y="416171"/>
            <a:ext cx="7208199" cy="3883231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really love this world you see</a:t>
            </a:r>
            <a:b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 the orange Greek vases </a:t>
            </a:r>
            <a:b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the marshmallow banks of a hot chocolate sea</a:t>
            </a:r>
            <a:b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 the empty roads on under dark blue skies</a:t>
            </a:r>
            <a:b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Which also cover the clock filled cities that tick all night</a:t>
            </a:r>
            <a:b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the red stains on the wall of a plague doctors lab</a:t>
            </a:r>
            <a:b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 the creeks filled with stones and taking long naps </a:t>
            </a:r>
            <a:b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While the Boys made of shadow are always reading</a:t>
            </a:r>
            <a:b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the flowers of a beautiful death are drawn in a graphite scenery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164F1-AE57-4CCE-BE92-9CD911665041}"/>
              </a:ext>
            </a:extLst>
          </p:cNvPr>
          <p:cNvSpPr txBox="1"/>
          <p:nvPr/>
        </p:nvSpPr>
        <p:spPr>
          <a:xfrm>
            <a:off x="306208" y="4229076"/>
            <a:ext cx="5391610" cy="249299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rgbClr val="49473B"/>
                </a:solidFill>
                <a:effectLst/>
                <a:hlinkClick r:id="rId4"/>
              </a:rPr>
              <a:t>A Cool Winters Night </a:t>
            </a:r>
            <a:r>
              <a:rPr lang="en-US" sz="1200" b="0" dirty="0">
                <a:solidFill>
                  <a:srgbClr val="49473B"/>
                </a:solidFill>
                <a:effectLst/>
              </a:rPr>
              <a:t>copyright Kyla </a:t>
            </a:r>
            <a:r>
              <a:rPr lang="en-US" sz="1200" b="0" dirty="0" err="1">
                <a:solidFill>
                  <a:srgbClr val="49473B"/>
                </a:solidFill>
                <a:effectLst/>
              </a:rPr>
              <a:t>Gurkowski</a:t>
            </a:r>
            <a:endParaRPr lang="en-US" sz="1200" b="0" i="1" dirty="0">
              <a:solidFill>
                <a:srgbClr val="49473B"/>
              </a:solidFill>
              <a:effectLst/>
              <a:hlinkClick r:id="rId4"/>
            </a:endParaRPr>
          </a:p>
          <a:p>
            <a:r>
              <a:rPr lang="en-US" sz="1200" b="0" i="1" dirty="0">
                <a:solidFill>
                  <a:srgbClr val="49473B"/>
                </a:solidFill>
                <a:effectLst/>
                <a:hlinkClick r:id="rId4"/>
              </a:rPr>
              <a:t>Chronophobia</a:t>
            </a:r>
            <a:r>
              <a:rPr lang="en-US" sz="1200" b="0" i="1" dirty="0">
                <a:solidFill>
                  <a:srgbClr val="49473B"/>
                </a:solidFill>
                <a:effectLst/>
              </a:rPr>
              <a:t> </a:t>
            </a:r>
            <a:r>
              <a:rPr lang="en-US" sz="1200" b="0" dirty="0">
                <a:solidFill>
                  <a:srgbClr val="49473B"/>
                </a:solidFill>
                <a:effectLst/>
              </a:rPr>
              <a:t>copyright Anthony Browning </a:t>
            </a:r>
          </a:p>
          <a:p>
            <a:r>
              <a:rPr lang="en-US" sz="1200" i="1" dirty="0">
                <a:solidFill>
                  <a:srgbClr val="49473B"/>
                </a:solidFill>
                <a:hlinkClick r:id="rId4"/>
              </a:rPr>
              <a:t>Fountain Head Shadow </a:t>
            </a:r>
            <a:r>
              <a:rPr lang="en-US" sz="1200" dirty="0">
                <a:solidFill>
                  <a:srgbClr val="49473B"/>
                </a:solidFill>
              </a:rPr>
              <a:t>copyright Ben Moran</a:t>
            </a:r>
            <a:endParaRPr lang="en-US" sz="1200" b="0" i="1" dirty="0">
              <a:solidFill>
                <a:srgbClr val="49473B"/>
              </a:solidFill>
              <a:effectLst/>
              <a:hlinkClick r:id="rId4"/>
            </a:endParaRPr>
          </a:p>
          <a:p>
            <a:r>
              <a:rPr lang="en-US" sz="1200" b="0" i="1" dirty="0">
                <a:solidFill>
                  <a:srgbClr val="49473B"/>
                </a:solidFill>
                <a:effectLst/>
                <a:hlinkClick r:id="rId4"/>
              </a:rPr>
              <a:t>Greek Vase </a:t>
            </a:r>
            <a:r>
              <a:rPr lang="en-US" sz="1200" b="0" dirty="0">
                <a:solidFill>
                  <a:srgbClr val="49473B"/>
                </a:solidFill>
                <a:effectLst/>
              </a:rPr>
              <a:t>copyright </a:t>
            </a:r>
            <a:r>
              <a:rPr lang="en-US" sz="1200" b="0" dirty="0" err="1">
                <a:solidFill>
                  <a:srgbClr val="49473B"/>
                </a:solidFill>
                <a:effectLst/>
              </a:rPr>
              <a:t>Qwentin</a:t>
            </a:r>
            <a:r>
              <a:rPr lang="en-US" sz="1200" b="0" dirty="0">
                <a:solidFill>
                  <a:srgbClr val="49473B"/>
                </a:solidFill>
                <a:effectLst/>
              </a:rPr>
              <a:t> Swett</a:t>
            </a:r>
            <a:endParaRPr lang="en-US" sz="1200" b="0" i="1" dirty="0">
              <a:solidFill>
                <a:srgbClr val="49473B"/>
              </a:solidFill>
              <a:effectLst/>
              <a:hlinkClick r:id="rId5"/>
            </a:endParaRPr>
          </a:p>
          <a:p>
            <a:r>
              <a:rPr lang="en-US" sz="1200" b="0" i="1" dirty="0">
                <a:solidFill>
                  <a:srgbClr val="49473B"/>
                </a:solidFill>
                <a:effectLst/>
                <a:hlinkClick r:id="rId5"/>
              </a:rPr>
              <a:t>Heaven on Earth </a:t>
            </a:r>
            <a:r>
              <a:rPr lang="en-US" sz="1200" b="0" i="0" dirty="0">
                <a:solidFill>
                  <a:srgbClr val="49473B"/>
                </a:solidFill>
                <a:effectLst/>
              </a:rPr>
              <a:t>copyright </a:t>
            </a:r>
            <a:r>
              <a:rPr lang="en-US" sz="1200" b="0" i="0" dirty="0" err="1">
                <a:solidFill>
                  <a:srgbClr val="49473B"/>
                </a:solidFill>
                <a:effectLst/>
              </a:rPr>
              <a:t>Ryanne</a:t>
            </a:r>
            <a:r>
              <a:rPr lang="en-US" sz="1200" b="0" i="0" dirty="0">
                <a:solidFill>
                  <a:srgbClr val="49473B"/>
                </a:solidFill>
                <a:effectLst/>
              </a:rPr>
              <a:t> Mardini</a:t>
            </a:r>
            <a:endParaRPr lang="en-US" sz="1200" dirty="0">
              <a:solidFill>
                <a:srgbClr val="49473B"/>
              </a:solidFill>
            </a:endParaRPr>
          </a:p>
          <a:p>
            <a:r>
              <a:rPr lang="en-US" sz="1200" b="0" i="1" dirty="0">
                <a:solidFill>
                  <a:srgbClr val="49473B"/>
                </a:solidFill>
                <a:effectLst/>
                <a:hlinkClick r:id="rId6"/>
              </a:rPr>
              <a:t>Rainforest Silk </a:t>
            </a:r>
            <a:r>
              <a:rPr lang="en-US" sz="1200" b="0" i="0" dirty="0">
                <a:solidFill>
                  <a:srgbClr val="49473B"/>
                </a:solidFill>
                <a:effectLst/>
              </a:rPr>
              <a:t>copyright Evan </a:t>
            </a:r>
            <a:r>
              <a:rPr lang="en-US" sz="1200" b="0" i="0" dirty="0" err="1">
                <a:solidFill>
                  <a:srgbClr val="49473B"/>
                </a:solidFill>
                <a:effectLst/>
              </a:rPr>
              <a:t>LeRest</a:t>
            </a:r>
            <a:endParaRPr lang="en-US" sz="1200" b="0" i="0" dirty="0">
              <a:solidFill>
                <a:srgbClr val="49473B"/>
              </a:solidFill>
              <a:effectLst/>
            </a:endParaRPr>
          </a:p>
          <a:p>
            <a:r>
              <a:rPr lang="en-US" sz="1200" i="1" dirty="0">
                <a:solidFill>
                  <a:srgbClr val="49473B"/>
                </a:solidFill>
                <a:hlinkClick r:id="rId4"/>
              </a:rPr>
              <a:t>The Beauty in Death </a:t>
            </a:r>
            <a:r>
              <a:rPr lang="en-US" sz="1200" dirty="0">
                <a:solidFill>
                  <a:srgbClr val="49473B"/>
                </a:solidFill>
              </a:rPr>
              <a:t>copyright Jillian </a:t>
            </a:r>
            <a:r>
              <a:rPr lang="en-US" sz="1200" dirty="0" err="1">
                <a:solidFill>
                  <a:srgbClr val="49473B"/>
                </a:solidFill>
              </a:rPr>
              <a:t>Chappel</a:t>
            </a:r>
            <a:endParaRPr lang="en-US" sz="1200" b="0" i="0" dirty="0">
              <a:solidFill>
                <a:srgbClr val="49473B"/>
              </a:solidFill>
              <a:effectLst/>
            </a:endParaRPr>
          </a:p>
          <a:p>
            <a:r>
              <a:rPr lang="en-US" sz="1200" dirty="0">
                <a:solidFill>
                  <a:srgbClr val="49473B"/>
                </a:solidFill>
                <a:hlinkClick r:id="rId4"/>
              </a:rPr>
              <a:t>Untitled-1</a:t>
            </a:r>
            <a:r>
              <a:rPr lang="en-US" sz="1200" dirty="0">
                <a:solidFill>
                  <a:srgbClr val="49473B"/>
                </a:solidFill>
              </a:rPr>
              <a:t> copyright Tilly Baldwin</a:t>
            </a:r>
            <a:endParaRPr lang="en-US" sz="1200" b="0" i="0" dirty="0">
              <a:solidFill>
                <a:srgbClr val="49473B"/>
              </a:solidFill>
              <a:effectLst/>
            </a:endParaRPr>
          </a:p>
          <a:p>
            <a:endParaRPr lang="en-US" sz="1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Poem copyright Lillie Sawyer, Vancouver School of Arts and Academics</a:t>
            </a:r>
          </a:p>
          <a:p>
            <a:br>
              <a:rPr lang="en-US" sz="1200" dirty="0">
                <a:solidFill>
                  <a:srgbClr val="49473B"/>
                </a:solidFill>
              </a:rPr>
            </a:br>
            <a:r>
              <a:rPr lang="en-US" sz="1200" dirty="0">
                <a:solidFill>
                  <a:srgbClr val="49473B"/>
                </a:solidFill>
              </a:rPr>
              <a:t>Submitted to the </a:t>
            </a:r>
            <a:r>
              <a:rPr lang="en-US" sz="1200" dirty="0">
                <a:hlinkClick r:id="rId7"/>
              </a:rPr>
              <a:t>OSPI Superintendent's High School Art Show</a:t>
            </a:r>
            <a:r>
              <a:rPr lang="en-US" sz="1200" dirty="0"/>
              <a:t>. </a:t>
            </a:r>
          </a:p>
          <a:p>
            <a:r>
              <a:rPr lang="en-US" sz="1200" dirty="0">
                <a:solidFill>
                  <a:srgbClr val="49473B"/>
                </a:solidFill>
              </a:rPr>
              <a:t>Used with permission.</a:t>
            </a:r>
            <a:endParaRPr lang="en-US" sz="1200" dirty="0"/>
          </a:p>
        </p:txBody>
      </p:sp>
      <p:pic>
        <p:nvPicPr>
          <p:cNvPr id="1026" name="Picture 2" descr="Heaven on Earth">
            <a:extLst>
              <a:ext uri="{FF2B5EF4-FFF2-40B4-BE49-F238E27FC236}">
                <a16:creationId xmlns:a16="http://schemas.microsoft.com/office/drawing/2014/main" id="{458B3AB1-1AC2-4B5F-9D66-D2A56E52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15" y="2654385"/>
            <a:ext cx="2523204" cy="189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2C86BA-545A-4437-BC61-8703592811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4498" y="2357787"/>
            <a:ext cx="2286186" cy="2293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A0EF39-9B83-4301-8C4F-CFD1B6333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9492" y="4093413"/>
            <a:ext cx="2773804" cy="1967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9C74BC-5C3E-4878-B588-BCE4C7110F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0265" y="578589"/>
            <a:ext cx="2006022" cy="2407226"/>
          </a:xfrm>
          <a:prstGeom prst="rect">
            <a:avLst/>
          </a:prstGeom>
        </p:spPr>
      </p:pic>
      <p:pic>
        <p:nvPicPr>
          <p:cNvPr id="1028" name="Picture 4" descr="Rainforest Silk">
            <a:extLst>
              <a:ext uri="{FF2B5EF4-FFF2-40B4-BE49-F238E27FC236}">
                <a16:creationId xmlns:a16="http://schemas.microsoft.com/office/drawing/2014/main" id="{0C4E5900-9E3F-4EDD-B473-57B8ECAA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00" y="4546789"/>
            <a:ext cx="1621152" cy="20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9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30F5-76FB-4E34-BB04-86AB2047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Ekphrastic Poetry: Selecting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343D-07E7-450B-9364-C695DA00D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7772" cy="4255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that you understand ekphrasis and have read several examples, it’s time for you to try it out!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First, you’ll need to select a piece of art from </a:t>
            </a:r>
            <a:r>
              <a:rPr lang="en-US" dirty="0">
                <a:hlinkClick r:id="rId3"/>
              </a:rPr>
              <a:t>The Superintendent’s High School Art Show.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select any of the finalists from past years. Choose a piece that you find moving, provocative, or simply interesting.</a:t>
            </a:r>
          </a:p>
        </p:txBody>
      </p:sp>
    </p:spTree>
    <p:extLst>
      <p:ext uri="{BB962C8B-B14F-4D97-AF65-F5344CB8AC3E}">
        <p14:creationId xmlns:p14="http://schemas.microsoft.com/office/powerpoint/2010/main" val="242353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30F5-76FB-4E34-BB04-86AB2047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Ekphrastic Poetry: 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343D-07E7-450B-9364-C695DA00D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8793" cy="4255861"/>
          </a:xfrm>
        </p:spPr>
        <p:txBody>
          <a:bodyPr>
            <a:normAutofit lnSpcReduction="10000"/>
          </a:bodyPr>
          <a:lstStyle/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</a:rPr>
              <a:t>Take several minutes to observe your selected art.</a:t>
            </a: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en-US" sz="2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</a:rPr>
              <a:t>rite down what you notice.</a:t>
            </a: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Let these questions guide your brainstorm:</a:t>
            </a:r>
            <a:endParaRPr lang="en-US" sz="2400" b="0" i="0" u="none" strike="noStrike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lvl="1"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What do I already know / what questions do I have about the subject matter or art form?</a:t>
            </a:r>
          </a:p>
          <a:p>
            <a:pPr lvl="1" fontAlgn="base"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sz="2000" b="0" i="0" u="none" strike="noStrike" dirty="0">
                <a:solidFill>
                  <a:schemeClr val="tx2">
                    <a:lumMod val="50000"/>
                  </a:schemeClr>
                </a:solidFill>
                <a:effectLst/>
              </a:rPr>
              <a:t>What catches my attention, such as </a:t>
            </a:r>
            <a:r>
              <a:rPr lang="en-US" sz="2000" u="none" strike="noStrike" dirty="0">
                <a:solidFill>
                  <a:schemeClr val="tx2">
                    <a:lumMod val="50000"/>
                  </a:schemeClr>
                </a:solidFill>
                <a:effectLst/>
              </a:rPr>
              <a:t>color, texture, line, or overall composition?</a:t>
            </a:r>
          </a:p>
          <a:p>
            <a:pPr lvl="1" fontAlgn="base"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Which of my senses are stimulated? In other words, what do I see? hear? feel? taste? smell?</a:t>
            </a:r>
          </a:p>
          <a:p>
            <a:pPr lvl="1" fontAlgn="base"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What other things about this piece of art do I find interesting, contradictory, or provocative?</a:t>
            </a:r>
          </a:p>
          <a:p>
            <a:pPr lvl="1" fontAlgn="base"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What is my interpretation of this art? </a:t>
            </a:r>
          </a:p>
        </p:txBody>
      </p:sp>
    </p:spTree>
    <p:extLst>
      <p:ext uri="{BB962C8B-B14F-4D97-AF65-F5344CB8AC3E}">
        <p14:creationId xmlns:p14="http://schemas.microsoft.com/office/powerpoint/2010/main" val="187130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677C-EBF6-4BB2-8323-BCE4C828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Ekphrastic Poetry: Drafting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EC4A5-6B2C-4A94-986C-737E0029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646"/>
            <a:ext cx="10870324" cy="425586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Allow your draft to be loose and free flowing. You’ll have an opportunity to revise later, so feel free to try out multiple approaches.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You might consider one or more of the following prompts: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dirty="0"/>
              <a:t>Write about the scene or subject of the art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dirty="0"/>
              <a:t>Write in the voice of a person or object shown in the art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dirty="0"/>
              <a:t>Write about your experience looking at the art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dirty="0"/>
              <a:t>Imagine what was happening when the artist created the piece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dirty="0"/>
              <a:t>Write in the voice of the artist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dirty="0"/>
              <a:t>Speak directly to the artist or the subject(s) of the piece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dirty="0"/>
              <a:t>Imagine a story behind what is depicted in the art</a:t>
            </a:r>
          </a:p>
        </p:txBody>
      </p:sp>
    </p:spTree>
    <p:extLst>
      <p:ext uri="{BB962C8B-B14F-4D97-AF65-F5344CB8AC3E}">
        <p14:creationId xmlns:p14="http://schemas.microsoft.com/office/powerpoint/2010/main" val="96427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677C-EBF6-4BB2-8323-BCE4C828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Ekphrastic Poetry: Peer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EC4A5-6B2C-4A94-986C-737E0029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398"/>
            <a:ext cx="10649607" cy="445956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400" dirty="0"/>
              <a:t>When your draft is ready, read your poem aloud to a peer and discuss the following: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400" dirty="0"/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sz="3200" dirty="0"/>
              <a:t>Describe your favorite line from the poem. Why did you select this line?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sz="3200" dirty="0"/>
              <a:t>Which words or images are particularly powerful? Which words or images could be stronger?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sz="3200" dirty="0"/>
              <a:t>In what ways is the poem’s point of view unique, interesting, or provocative? How might the point of view benefit from revision?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sz="3200" dirty="0"/>
              <a:t>To what extent does the form of the poem add to its meaning?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sz="3200" dirty="0"/>
              <a:t>Are any parts of the poem unclear or confusing?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»"/>
            </a:pPr>
            <a:r>
              <a:rPr lang="en-US" sz="3200" dirty="0"/>
              <a:t>What other revision advice do you have?</a:t>
            </a:r>
          </a:p>
        </p:txBody>
      </p:sp>
    </p:spTree>
    <p:extLst>
      <p:ext uri="{BB962C8B-B14F-4D97-AF65-F5344CB8AC3E}">
        <p14:creationId xmlns:p14="http://schemas.microsoft.com/office/powerpoint/2010/main" val="182549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677C-EBF6-4BB2-8323-BCE4C828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Ekphrastic Poetry: Revising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EC4A5-6B2C-4A94-986C-737E0029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414"/>
            <a:ext cx="10870324" cy="410954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400" dirty="0"/>
              <a:t>Based on the feedback you received during the peer response activity, revise your poem for clarity and meaning.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400" dirty="0"/>
              <a:t>Keep in mind that you might want to compose several drafts and engage in the peer response process multiple times as you revise your work.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789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32AD-FE6C-48A7-BA1D-2F316B1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Ekphrastic Poetry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0F0E-AC84-4250-BC16-9FFC7231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Cox, A. K. (n.d.) </a:t>
            </a:r>
            <a:r>
              <a:rPr lang="en-US" i="1" dirty="0"/>
              <a:t>Ekphrasis: Using art to inspire poetry</a:t>
            </a:r>
            <a:r>
              <a:rPr lang="en-US" dirty="0"/>
              <a:t>. </a:t>
            </a:r>
            <a:r>
              <a:rPr lang="en-US" dirty="0" err="1"/>
              <a:t>ReadWriteThink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https://www.readwritethink.org/classroom-resources/lesson-plans/ekphrasis-using-inspire-poetry#ResourceTabs4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Fink, L. (2015, April 12). Poetry across the content areas. </a:t>
            </a:r>
            <a:r>
              <a:rPr lang="en-US" i="1" dirty="0"/>
              <a:t>National Council of Teachers of English. </a:t>
            </a:r>
            <a:r>
              <a:rPr lang="en-US" dirty="0">
                <a:hlinkClick r:id="rId3"/>
              </a:rPr>
              <a:t>https://ncte.org/blog/2015/04/poetry-across-the-content-areas/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Grierson, S. &amp; Orme, S. (2015). Speak out! How ekphrasis inspires writing on the edge. </a:t>
            </a:r>
            <a:r>
              <a:rPr lang="en-US" i="1" dirty="0"/>
              <a:t>English Journal, 104</a:t>
            </a:r>
            <a:r>
              <a:rPr lang="en-US" dirty="0"/>
              <a:t>(6), 47-54. </a:t>
            </a:r>
            <a:r>
              <a:rPr lang="en-US" dirty="0">
                <a:hlinkClick r:id="rId4"/>
              </a:rPr>
              <a:t>https://library.ncte.org/journals/ej/issues/v104-6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Moorman, H. (2006). Backing into ekphrasis: Reading and writing poetry about visual art. </a:t>
            </a:r>
            <a:r>
              <a:rPr lang="en-US" i="1" dirty="0"/>
              <a:t>English Journal, 96</a:t>
            </a:r>
            <a:r>
              <a:rPr lang="en-US" dirty="0"/>
              <a:t>(1), 46-53. </a:t>
            </a:r>
            <a:r>
              <a:rPr lang="en-US" dirty="0">
                <a:hlinkClick r:id="rId5"/>
              </a:rPr>
              <a:t>https://library.ncte.org/journals/ej/issues/v96-1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Welsh, R. (2014). Ekphrasis. </a:t>
            </a:r>
            <a:r>
              <a:rPr lang="en-US" i="1" dirty="0"/>
              <a:t>Theories of Media: Keywords. </a:t>
            </a:r>
            <a:r>
              <a:rPr lang="en-US" i="1" dirty="0">
                <a:hlinkClick r:id="rId6"/>
              </a:rPr>
              <a:t>https://csmt.uchicago.edu/glossary2004/ekphrasis.htm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eative Commons Attribution NonCommercial license logo">
            <a:extLst>
              <a:ext uri="{FF2B5EF4-FFF2-40B4-BE49-F238E27FC236}">
                <a16:creationId xmlns:a16="http://schemas.microsoft.com/office/drawing/2014/main" id="{2333C2D7-2829-40A5-A540-A541193827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46" y="2165400"/>
            <a:ext cx="1450974" cy="457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402BD-E0DA-4487-8536-BF649DE169E2}"/>
              </a:ext>
            </a:extLst>
          </p:cNvPr>
          <p:cNvSpPr txBox="1"/>
          <p:nvPr/>
        </p:nvSpPr>
        <p:spPr>
          <a:xfrm>
            <a:off x="1328057" y="2758033"/>
            <a:ext cx="9535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Unless otherwise noted, </a:t>
            </a:r>
            <a:r>
              <a:rPr lang="en-US" i="1" dirty="0"/>
              <a:t>Ekphrasis: Poetry Inspired by Art </a:t>
            </a:r>
            <a:r>
              <a:rPr lang="en-US" dirty="0"/>
              <a:t>by the </a:t>
            </a:r>
            <a:r>
              <a:rPr lang="en-US" dirty="0">
                <a:hlinkClick r:id="rId3"/>
              </a:rPr>
              <a:t>Washington Office of Superintendent of Public Instruction</a:t>
            </a:r>
            <a:r>
              <a:rPr lang="en-US" dirty="0"/>
              <a:t> is available under a 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 4.0 </a:t>
            </a:r>
            <a:r>
              <a:rPr lang="en-US" dirty="0"/>
              <a:t>license. All logos and trademarks are property of their respective owners. </a:t>
            </a:r>
            <a:r>
              <a:rPr lang="en-US"/>
              <a:t>All photos and poetry </a:t>
            </a:r>
            <a:r>
              <a:rPr lang="en-US" dirty="0"/>
              <a:t>from the </a:t>
            </a:r>
            <a:r>
              <a:rPr lang="en-US" dirty="0">
                <a:hlinkClick r:id="rId5"/>
              </a:rPr>
              <a:t>OSPI Superintendent's High School Art Show</a:t>
            </a:r>
            <a:r>
              <a:rPr lang="en-US" dirty="0"/>
              <a:t> are used with permission and not included in the open license.</a:t>
            </a:r>
          </a:p>
        </p:txBody>
      </p:sp>
    </p:spTree>
    <p:extLst>
      <p:ext uri="{BB962C8B-B14F-4D97-AF65-F5344CB8AC3E}">
        <p14:creationId xmlns:p14="http://schemas.microsoft.com/office/powerpoint/2010/main" val="356465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AFB8-C16C-4357-8553-F03DB738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217C-5890-49A0-B59E-F1CA6833F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presentation is designed to introduce students to ekphrasis, the ekphrastic form, and offer guidance on composing ekphrastic poetry. </a:t>
            </a:r>
          </a:p>
          <a:p>
            <a:endParaRPr lang="en-US" dirty="0"/>
          </a:p>
          <a:p>
            <a:r>
              <a:rPr lang="en-US" dirty="0"/>
              <a:t>In drawing from The Superintendent’s High School Art Show, OSPI wants to celebrate our student artists by sharing community-written </a:t>
            </a:r>
            <a:r>
              <a:rPr lang="en-US" dirty="0" err="1"/>
              <a:t>ekphrastics</a:t>
            </a:r>
            <a:r>
              <a:rPr lang="en-US" dirty="0"/>
              <a:t> about their art.</a:t>
            </a:r>
          </a:p>
        </p:txBody>
      </p:sp>
    </p:spTree>
    <p:extLst>
      <p:ext uri="{BB962C8B-B14F-4D97-AF65-F5344CB8AC3E}">
        <p14:creationId xmlns:p14="http://schemas.microsoft.com/office/powerpoint/2010/main" val="27468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8D6B21-E118-4A44-B9E4-4B523F7C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 Anchor Standards for Writing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B7AB3C-11E0-4222-BABC-79CB7B4A4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70325" cy="4255861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02020"/>
                </a:solidFill>
                <a:effectLst/>
                <a:latin typeface="Lato Bold"/>
              </a:rPr>
              <a:t>Text Types and Purposes</a:t>
            </a:r>
            <a:endParaRPr lang="en-US" b="1" i="0" u="none" strike="noStrike" cap="all" dirty="0">
              <a:solidFill>
                <a:srgbClr val="373737"/>
              </a:solidFill>
              <a:effectLst/>
              <a:latin typeface="Lato Light" panose="020F0502020204030203" pitchFamily="34" charset="0"/>
              <a:hlinkClick r:id="rId2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b="0" i="0" u="none" strike="noStrike" cap="all" dirty="0">
                <a:solidFill>
                  <a:srgbClr val="373737"/>
                </a:solidFill>
                <a:effectLst/>
                <a:latin typeface="Lato Light" panose="020F0502020204030203" pitchFamily="34" charset="0"/>
                <a:hlinkClick r:id="rId3"/>
              </a:rPr>
              <a:t>CCSS.ELA-LITERACY.CCRA.W.3</a:t>
            </a:r>
            <a:br>
              <a:rPr lang="en-US" dirty="0"/>
            </a:br>
            <a:r>
              <a:rPr lang="en-US" b="0" i="0" dirty="0">
                <a:solidFill>
                  <a:srgbClr val="202020"/>
                </a:solidFill>
                <a:effectLst/>
                <a:latin typeface="Lato Light" panose="020F0502020204030203" pitchFamily="34" charset="0"/>
              </a:rPr>
              <a:t>Write narratives to develop real or imagined experiences or events using effective technique, well-chosen details and well-structured event sequences.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b="1" i="0" dirty="0">
                <a:solidFill>
                  <a:srgbClr val="202020"/>
                </a:solidFill>
                <a:effectLst/>
                <a:latin typeface="Lato Bold"/>
              </a:rPr>
              <a:t>Production and Distribution of Writing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b="0" i="0" u="none" strike="noStrike" cap="all" dirty="0">
                <a:solidFill>
                  <a:srgbClr val="373737"/>
                </a:solidFill>
                <a:effectLst/>
                <a:latin typeface="Lato Light" panose="020F0502020204030203" pitchFamily="34" charset="0"/>
                <a:hlinkClick r:id="rId4"/>
              </a:rPr>
              <a:t>CCSS.ELA-LITERACY.CCRA.W.4</a:t>
            </a:r>
            <a:br>
              <a:rPr lang="en-US" b="0" i="0" dirty="0">
                <a:solidFill>
                  <a:srgbClr val="202020"/>
                </a:solidFill>
                <a:effectLst/>
                <a:latin typeface="Lato Light" panose="020F0502020204030203" pitchFamily="34" charset="0"/>
              </a:rPr>
            </a:br>
            <a:r>
              <a:rPr lang="en-US" b="0" i="0" dirty="0">
                <a:solidFill>
                  <a:srgbClr val="202020"/>
                </a:solidFill>
                <a:effectLst/>
                <a:latin typeface="Lato Light" panose="020F0502020204030203" pitchFamily="34" charset="0"/>
              </a:rPr>
              <a:t>Produce clear and coherent writing in which the development, organization, and style are appropriate to task, purpose, and audience.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b="0" i="0" u="none" strike="noStrike" cap="all" dirty="0">
                <a:solidFill>
                  <a:srgbClr val="373737"/>
                </a:solidFill>
                <a:effectLst/>
                <a:latin typeface="Lato Light" panose="020F0502020204030203" pitchFamily="34" charset="0"/>
                <a:hlinkClick r:id="rId5"/>
              </a:rPr>
              <a:t>CCSS.ELA-LITERACY.CCRA.W.5</a:t>
            </a:r>
            <a:br>
              <a:rPr lang="en-US" b="0" i="0" dirty="0">
                <a:solidFill>
                  <a:srgbClr val="202020"/>
                </a:solidFill>
                <a:effectLst/>
                <a:latin typeface="Lato Light" panose="020F0502020204030203" pitchFamily="34" charset="0"/>
              </a:rPr>
            </a:br>
            <a:r>
              <a:rPr lang="en-US" b="0" i="0" dirty="0">
                <a:solidFill>
                  <a:srgbClr val="202020"/>
                </a:solidFill>
                <a:effectLst/>
                <a:latin typeface="Lato Light" panose="020F0502020204030203" pitchFamily="34" charset="0"/>
              </a:rPr>
              <a:t>Develop and strengthen writing as needed by planning, revising, editing, rewriting, or trying a new approach.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b="0" i="0" u="none" strike="noStrike" cap="all" dirty="0">
                <a:solidFill>
                  <a:srgbClr val="373737"/>
                </a:solidFill>
                <a:effectLst/>
                <a:latin typeface="Lato Light" panose="020F0502020204030203" pitchFamily="34" charset="0"/>
                <a:hlinkClick r:id="rId6"/>
              </a:rPr>
              <a:t>CCSS.ELA-LITERACY.CCRA.W.6</a:t>
            </a:r>
            <a:br>
              <a:rPr lang="en-US" b="0" i="0" dirty="0">
                <a:solidFill>
                  <a:srgbClr val="202020"/>
                </a:solidFill>
                <a:effectLst/>
                <a:latin typeface="Lato Light" panose="020F0502020204030203" pitchFamily="34" charset="0"/>
              </a:rPr>
            </a:br>
            <a:r>
              <a:rPr lang="en-US" b="0" i="0" dirty="0">
                <a:solidFill>
                  <a:srgbClr val="202020"/>
                </a:solidFill>
                <a:effectLst/>
                <a:latin typeface="Lato Light" panose="020F0502020204030203" pitchFamily="34" charset="0"/>
              </a:rPr>
              <a:t>Use technology, including the Internet, to produce and publish writing and to interact and collaborate with others.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8D6B21-E118-4A44-B9E4-4B523F7C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60" y="421492"/>
            <a:ext cx="10515600" cy="1325563"/>
          </a:xfrm>
        </p:spPr>
        <p:txBody>
          <a:bodyPr/>
          <a:lstStyle/>
          <a:p>
            <a:r>
              <a:rPr lang="en-US" dirty="0"/>
              <a:t>Arts Learning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B7AB3C-11E0-4222-BABC-79CB7B4A4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60" y="1397362"/>
            <a:ext cx="2897935" cy="464249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Related Artistic Processes and Anchor Standards</a:t>
            </a:r>
          </a:p>
          <a:p>
            <a:pPr marL="0" indent="0" algn="l">
              <a:buNone/>
            </a:pPr>
            <a:endParaRPr lang="en-US" dirty="0"/>
          </a:p>
          <a:p>
            <a:r>
              <a:rPr lang="en-US" sz="3200" b="1" dirty="0"/>
              <a:t>Responding</a:t>
            </a:r>
          </a:p>
          <a:p>
            <a:r>
              <a:rPr lang="en-US" sz="3200" b="1" dirty="0"/>
              <a:t>Connecting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034FA-0E94-43B3-AF67-AC6EEA9EF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4" y="1458258"/>
            <a:ext cx="8169442" cy="50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6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C04E-4627-4D2E-9398-F8D7A7FC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2BCA-2213-470D-BC50-A02C6EA04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Ekphrasis, n. </a:t>
            </a:r>
          </a:p>
          <a:p>
            <a:pPr marL="0" indent="0">
              <a:buNone/>
            </a:pPr>
            <a:r>
              <a:rPr lang="en-US" dirty="0"/>
              <a:t>An explanation or description of something, esp. as a rhetorical device.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Ekphrastic, adj.</a:t>
            </a:r>
          </a:p>
          <a:p>
            <a:pPr marL="0" indent="0">
              <a:buNone/>
            </a:pPr>
            <a:r>
              <a:rPr lang="en-US" dirty="0"/>
              <a:t>Employing, characterized by, or relating to a literary device in which a painting, sculpture, or other work of visual art is described in detail.</a:t>
            </a:r>
          </a:p>
        </p:txBody>
      </p:sp>
    </p:spTree>
    <p:extLst>
      <p:ext uri="{BB962C8B-B14F-4D97-AF65-F5344CB8AC3E}">
        <p14:creationId xmlns:p14="http://schemas.microsoft.com/office/powerpoint/2010/main" val="201383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EB4B7F-98E3-4C91-8587-120C4E5B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A8C9AD-6855-4D69-AC2A-05570AC0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Visual art and poetry have been historically understood in relation to one another. Take, for instance, the Roman poet Horace who, in his </a:t>
            </a:r>
            <a:r>
              <a:rPr lang="en-US" i="1" dirty="0"/>
              <a:t>Ars Poetica </a:t>
            </a:r>
            <a:r>
              <a:rPr lang="en-US" dirty="0"/>
              <a:t>(c. 19BC), writes “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pictura</a:t>
            </a:r>
            <a:r>
              <a:rPr lang="en-US" dirty="0"/>
              <a:t> poesis,” or “as is painting, so is poetry.”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Horace’s dictum expresses a relationship between the literary and visual arts, between words and images.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DB3E-37BB-404D-B42B-60ED0C78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Ekphrasis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C08BA-276A-4756-B104-A1BB3927C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78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we talk about ekphrasis today, we are referring to poetry inspired by art.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There are countless examples of ekphrasis. Here are a few:</a:t>
            </a:r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W.H. Auden, “</a:t>
            </a:r>
            <a:r>
              <a:rPr lang="en-US" sz="2200" dirty="0" err="1">
                <a:hlinkClick r:id="rId3"/>
              </a:rPr>
              <a:t>Musee</a:t>
            </a:r>
            <a:r>
              <a:rPr lang="en-US" sz="2200" dirty="0">
                <a:hlinkClick r:id="rId3"/>
              </a:rPr>
              <a:t> des Beaux Arts”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4"/>
              </a:rPr>
              <a:t>U.A. </a:t>
            </a:r>
            <a:r>
              <a:rPr lang="en-US" sz="2200" dirty="0" err="1">
                <a:hlinkClick r:id="rId4"/>
              </a:rPr>
              <a:t>Fanthorpe</a:t>
            </a:r>
            <a:r>
              <a:rPr lang="en-US" sz="2200" dirty="0">
                <a:hlinkClick r:id="rId4"/>
              </a:rPr>
              <a:t>, “Not My Best Side”</a:t>
            </a:r>
            <a:endParaRPr lang="en-US" sz="2200" dirty="0">
              <a:hlinkClick r:id="rId5"/>
            </a:endParaRPr>
          </a:p>
          <a:p>
            <a:pPr marL="0" indent="0">
              <a:buNone/>
            </a:pPr>
            <a:r>
              <a:rPr lang="en-US" sz="2200" dirty="0">
                <a:hlinkClick r:id="rId6"/>
              </a:rPr>
              <a:t>John Keats, “Ode on a Grecian Urn”</a:t>
            </a:r>
            <a:endParaRPr lang="en-US" sz="2200" dirty="0">
              <a:hlinkClick r:id="rId7"/>
            </a:endParaRPr>
          </a:p>
          <a:p>
            <a:pPr marL="0" indent="0">
              <a:buNone/>
            </a:pPr>
            <a:r>
              <a:rPr lang="en-US" sz="2200" dirty="0">
                <a:hlinkClick r:id="rId7"/>
              </a:rPr>
              <a:t>Pascale Petit, “Diego on My Mind”</a:t>
            </a:r>
            <a:endParaRPr lang="en-US" sz="2200" dirty="0">
              <a:hlinkClick r:id="rId8"/>
            </a:endParaRPr>
          </a:p>
          <a:p>
            <a:pPr marL="0" indent="0">
              <a:buNone/>
            </a:pPr>
            <a:r>
              <a:rPr lang="en-US" sz="2200" dirty="0">
                <a:hlinkClick r:id="rId8"/>
              </a:rPr>
              <a:t>Anne Sexton, “The Starry Night”</a:t>
            </a:r>
            <a:endParaRPr lang="en-US" sz="2200" dirty="0">
              <a:hlinkClick r:id="rId9"/>
            </a:endParaRPr>
          </a:p>
          <a:p>
            <a:pPr marL="0" indent="0">
              <a:buNone/>
            </a:pPr>
            <a:r>
              <a:rPr lang="en-US" sz="2200" dirty="0">
                <a:hlinkClick r:id="rId5"/>
              </a:rPr>
              <a:t>John Stone, “American Gothic”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9"/>
              </a:rPr>
              <a:t>William Carlos Williams, “The Corn Harvest”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0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C59E-9DE7-4E18-B81A-743165CB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 of Ekphrasis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79B3B-8A17-4D09-B523-AECADA762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Students across Washington state have explored ekphrasis through The Superintendent’s High School Art Show.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The next few slides offer some examples. </a:t>
            </a:r>
          </a:p>
        </p:txBody>
      </p:sp>
    </p:spTree>
    <p:extLst>
      <p:ext uri="{BB962C8B-B14F-4D97-AF65-F5344CB8AC3E}">
        <p14:creationId xmlns:p14="http://schemas.microsoft.com/office/powerpoint/2010/main" val="269832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BA50-FDD2-4ABA-8030-83BA8428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609" y="755927"/>
            <a:ext cx="6312818" cy="3883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Pulling under, pushing down</a:t>
            </a:r>
            <a:b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Easier to sink than to swim</a:t>
            </a:r>
            <a:b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Turned away from the light</a:t>
            </a:r>
            <a:b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Almost gentle, pulling you under</a:t>
            </a:r>
            <a:b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Giving in seems easier</a:t>
            </a:r>
            <a:b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Swimming seems harder</a:t>
            </a:r>
            <a:b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Close your eyes and sink.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164F1-AE57-4CCE-BE92-9CD911665041}"/>
              </a:ext>
            </a:extLst>
          </p:cNvPr>
          <p:cNvSpPr txBox="1"/>
          <p:nvPr/>
        </p:nvSpPr>
        <p:spPr>
          <a:xfrm>
            <a:off x="5172609" y="4639158"/>
            <a:ext cx="6446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rgbClr val="49473B"/>
                </a:solidFill>
                <a:effectLst/>
                <a:hlinkClick r:id="rId2"/>
              </a:rPr>
              <a:t>Hopelessness</a:t>
            </a:r>
            <a:r>
              <a:rPr lang="en-US" sz="1200" b="0" i="1" dirty="0">
                <a:solidFill>
                  <a:srgbClr val="49473B"/>
                </a:solidFill>
                <a:effectLst/>
              </a:rPr>
              <a:t> </a:t>
            </a:r>
            <a:r>
              <a:rPr lang="en-US" sz="1200" b="0" i="0" dirty="0">
                <a:solidFill>
                  <a:srgbClr val="49473B"/>
                </a:solidFill>
                <a:effectLst/>
              </a:rPr>
              <a:t>copyright </a:t>
            </a: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McKayla Harlan</a:t>
            </a:r>
          </a:p>
          <a:p>
            <a:endParaRPr lang="en-US" sz="1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Poem copyright Jennifer Velazquez, Claudia Thomas Middle School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200" dirty="0">
                <a:solidFill>
                  <a:srgbClr val="49473B"/>
                </a:solidFill>
              </a:rPr>
            </a:br>
            <a:r>
              <a:rPr lang="en-US" sz="1200" dirty="0">
                <a:solidFill>
                  <a:srgbClr val="49473B"/>
                </a:solidFill>
              </a:rPr>
              <a:t>Submitted to the </a:t>
            </a:r>
            <a:r>
              <a:rPr lang="en-US" sz="1200" dirty="0">
                <a:hlinkClick r:id="rId3"/>
              </a:rPr>
              <a:t>OSPI Superintendent's High School Art Show</a:t>
            </a:r>
            <a:r>
              <a:rPr lang="en-US" sz="1200" dirty="0"/>
              <a:t>. </a:t>
            </a:r>
            <a:r>
              <a:rPr lang="en-US" sz="1200" dirty="0">
                <a:solidFill>
                  <a:srgbClr val="49473B"/>
                </a:solidFill>
              </a:rPr>
              <a:t>Used with permission.</a:t>
            </a:r>
            <a:endParaRPr lang="en-US" sz="1200" dirty="0"/>
          </a:p>
        </p:txBody>
      </p:sp>
      <p:pic>
        <p:nvPicPr>
          <p:cNvPr id="7" name="Picture 6" descr="Hopelessness">
            <a:hlinkClick r:id="rId4" tooltip="&quot;Hopelessness&quot;"/>
            <a:extLst>
              <a:ext uri="{FF2B5EF4-FFF2-40B4-BE49-F238E27FC236}">
                <a16:creationId xmlns:a16="http://schemas.microsoft.com/office/drawing/2014/main" id="{1AB3ED49-36A2-46F6-B609-692D9D6269A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51" y="394848"/>
            <a:ext cx="3887190" cy="5471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61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SPI New Palette">
      <a:dk1>
        <a:srgbClr val="40403D"/>
      </a:dk1>
      <a:lt1>
        <a:srgbClr val="F7F5EB"/>
      </a:lt1>
      <a:dk2>
        <a:srgbClr val="40403D"/>
      </a:dk2>
      <a:lt2>
        <a:srgbClr val="F7F5EB"/>
      </a:lt2>
      <a:accent1>
        <a:srgbClr val="0D5761"/>
      </a:accent1>
      <a:accent2>
        <a:srgbClr val="8CB5AB"/>
      </a:accent2>
      <a:accent3>
        <a:srgbClr val="68829E"/>
      </a:accent3>
      <a:accent4>
        <a:srgbClr val="6FB5BF"/>
      </a:accent4>
      <a:accent5>
        <a:srgbClr val="626D71"/>
      </a:accent5>
      <a:accent6>
        <a:srgbClr val="68829E"/>
      </a:accent6>
      <a:hlink>
        <a:srgbClr val="68829E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2021" id="{4D9F2BF3-A7DF-41CA-92EF-EAA0B5D8D671}" vid="{8D9E45D8-B76A-40CC-AA2C-2064184B69E9}"/>
    </a:ext>
  </a:extLst>
</a:theme>
</file>

<file path=ppt/theme/theme2.xml><?xml version="1.0" encoding="utf-8"?>
<a:theme xmlns:a="http://schemas.openxmlformats.org/drawingml/2006/main" name="Content Slides">
  <a:themeElements>
    <a:clrScheme name="OSPI New Palette">
      <a:dk1>
        <a:srgbClr val="40403D"/>
      </a:dk1>
      <a:lt1>
        <a:srgbClr val="F7F5EB"/>
      </a:lt1>
      <a:dk2>
        <a:srgbClr val="40403D"/>
      </a:dk2>
      <a:lt2>
        <a:srgbClr val="F7F5EB"/>
      </a:lt2>
      <a:accent1>
        <a:srgbClr val="0D5761"/>
      </a:accent1>
      <a:accent2>
        <a:srgbClr val="8CB5AB"/>
      </a:accent2>
      <a:accent3>
        <a:srgbClr val="68829E"/>
      </a:accent3>
      <a:accent4>
        <a:srgbClr val="6FB5BF"/>
      </a:accent4>
      <a:accent5>
        <a:srgbClr val="626D71"/>
      </a:accent5>
      <a:accent6>
        <a:srgbClr val="68829E"/>
      </a:accent6>
      <a:hlink>
        <a:srgbClr val="68829E"/>
      </a:hlink>
      <a:folHlink>
        <a:srgbClr val="C490AA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2021" id="{4D9F2BF3-A7DF-41CA-92EF-EAA0B5D8D671}" vid="{9A4B9B34-A3E8-4DE4-B1C7-DF3CBFA6AC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a_zq5 xmlns="b0ec0414-397d-427d-ad1c-ae84c9ad31e7" xsi:nil="true"/>
    <Details xmlns="b0ec0414-397d-427d-ad1c-ae84c9ad31e7" xsi:nil="true"/>
    <TaxCatchAll xmlns="d0798327-5254-4832-9d6b-dab5c32ea1a5" xsi:nil="true"/>
    <_ModernAudienceTargetUserField xmlns="b0ec0414-397d-427d-ad1c-ae84c9ad31e7">
      <UserInfo>
        <DisplayName/>
        <AccountId xsi:nil="true"/>
        <AccountType/>
      </UserInfo>
    </_ModernAudienceTargetUserField>
    <File_x0020_Category xmlns="d0798327-5254-4832-9d6b-dab5c32ea1a5">Template</File_x0020_Category>
    <File_x0020_Subject xmlns="d0798327-5254-4832-9d6b-dab5c32ea1a5">Brand</File_x0020_Subject>
    <File_x0020_Owner xmlns="d0798327-5254-4832-9d6b-dab5c32ea1a5">Communications</File_x0020_Owner>
    <Sub-Category xmlns="d0798327-5254-4832-9d6b-dab5c32ea1a5" xsi:nil="true"/>
    <Audience xmlns="d0798327-5254-4832-9d6b-dab5c32ea1a5">
      <Value>General</Value>
    </Audien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08EC2322189488F075027D920F1CD" ma:contentTypeVersion="42" ma:contentTypeDescription="Create a new document." ma:contentTypeScope="" ma:versionID="e38245c8176c35d969ac7a5fffdc79f0">
  <xsd:schema xmlns:xsd="http://www.w3.org/2001/XMLSchema" xmlns:xs="http://www.w3.org/2001/XMLSchema" xmlns:p="http://schemas.microsoft.com/office/2006/metadata/properties" xmlns:ns2="b0ec0414-397d-427d-ad1c-ae84c9ad31e7" xmlns:ns3="d0798327-5254-4832-9d6b-dab5c32ea1a5" targetNamespace="http://schemas.microsoft.com/office/2006/metadata/properties" ma:root="true" ma:fieldsID="1c8117f146d9c6fddbe75373e15c6d36" ns2:_="" ns3:_="">
    <xsd:import namespace="b0ec0414-397d-427d-ad1c-ae84c9ad31e7"/>
    <xsd:import namespace="d0798327-5254-4832-9d6b-dab5c32ea1a5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3:File_x0020_Category"/>
                <xsd:element ref="ns3:File_x0020_Subject" minOccurs="0"/>
                <xsd:element ref="ns3:File_x0020_Owner" minOccurs="0"/>
                <xsd:element ref="ns3:Sub-Category" minOccurs="0"/>
                <xsd:element ref="ns2:MediaServiceAutoKeyPoints" minOccurs="0"/>
                <xsd:element ref="ns2:MediaServiceKeyPoints" minOccurs="0"/>
                <xsd:element ref="ns2:_ModernAudienceTargetUserField" minOccurs="0"/>
                <xsd:element ref="ns2:_ModernAudienceAadObjectIds" minOccurs="0"/>
                <xsd:element ref="ns3:TaxCatchAll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_x006a_zq5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Audi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c0414-397d-427d-ad1c-ae84c9ad31e7" elementFormDefault="qualified">
    <xsd:import namespace="http://schemas.microsoft.com/office/2006/documentManagement/types"/>
    <xsd:import namespace="http://schemas.microsoft.com/office/infopath/2007/PartnerControls"/>
    <xsd:element name="Details" ma:index="2" nillable="true" ma:displayName="Description" ma:format="Dropdown" ma:internalName="Details" ma:readOnly="false">
      <xsd:simpleType>
        <xsd:restriction base="dms:Note">
          <xsd:maxLength value="255"/>
        </xsd:restriction>
      </xsd:simpleType>
    </xsd:element>
    <xsd:element name="MediaServiceAutoKeyPoints" ma:index="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8" nillable="true" ma:displayName="KeyPoints" ma:hidden="true" ma:internalName="MediaServiceKeyPoints" ma:readOnly="true">
      <xsd:simpleType>
        <xsd:restriction base="dms:Note"/>
      </xsd:simpleType>
    </xsd:element>
    <xsd:element name="_ModernAudienceTargetUserField" ma:index="12" nillable="true" ma:displayName="Audience" ma:hidden="true" ma:list="UserInfo" ma:SharePointGroup="0" ma:internalName="_ModernAudienceTargetUserField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3" nillable="true" ma:displayName="AudienceIds" ma:hidden="true" ma:list="{3d20f052-3392-4e5a-808c-cb8fd2cddf3d}" ma:internalName="_ModernAudienceAadObjectIds" ma:readOnly="true" ma:showField="_AadObjectIdForUser" ma:web="d0798327-5254-4832-9d6b-dab5c32ea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_x006a_zq5" ma:index="23" nillable="true" ma:displayName="Notes" ma:hidden="true" ma:internalName="_x006a_zq5" ma:readOnly="fals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98327-5254-4832-9d6b-dab5c32ea1a5" elementFormDefault="qualified">
    <xsd:import namespace="http://schemas.microsoft.com/office/2006/documentManagement/types"/>
    <xsd:import namespace="http://schemas.microsoft.com/office/infopath/2007/PartnerControls"/>
    <xsd:element name="File_x0020_Category" ma:index="3" ma:displayName="File_Category" ma:description="File Center Site Column" ma:format="Dropdown" ma:internalName="File_x0020_Category" ma:readOnly="false">
      <xsd:simpleType>
        <xsd:restriction base="dms:Choice">
          <xsd:enumeration value="Attachment"/>
          <xsd:enumeration value="Email Message"/>
          <xsd:enumeration value="Example"/>
          <xsd:enumeration value="Form"/>
          <xsd:enumeration value="Guidance"/>
          <xsd:enumeration value="Policy"/>
          <xsd:enumeration value="Publication"/>
          <xsd:enumeration value="Template"/>
        </xsd:restriction>
      </xsd:simpleType>
    </xsd:element>
    <xsd:element name="File_x0020_Subject" ma:index="4" nillable="true" ma:displayName="File_Subject" ma:description="File Center Subject Site Column" ma:format="Dropdown" ma:internalName="File_x0020_Subject">
      <xsd:simpleType>
        <xsd:restriction base="dms:Choice">
          <xsd:enumeration value="Accessibility"/>
          <xsd:enumeration value="Administrative"/>
          <xsd:enumeration value="Advisory Groups"/>
          <xsd:enumeration value="All Contracts"/>
          <xsd:enumeration value="Amendment"/>
          <xsd:enumeration value="Approval Process"/>
          <xsd:enumeration value="Asset Inventory"/>
          <xsd:enumeration value="Benefits"/>
          <xsd:enumeration value="Brand"/>
          <xsd:enumeration value="Building Information"/>
          <xsd:enumeration value="Bulletin"/>
          <xsd:enumeration value="Business Card"/>
          <xsd:enumeration value="Calendars"/>
          <xsd:enumeration value="Careers"/>
          <xsd:enumeration value="Client Service"/>
          <xsd:enumeration value="Clock Hours"/>
          <xsd:enumeration value="Commute Trip Reduction"/>
          <xsd:enumeration value="Competitive"/>
          <xsd:enumeration value="Competitive Contract"/>
          <xsd:enumeration value="Competitive Procurement"/>
          <xsd:enumeration value="Contracts"/>
          <xsd:enumeration value="Copyright and Open Licensing"/>
          <xsd:enumeration value="COVID-19"/>
          <xsd:enumeration value="Data"/>
          <xsd:enumeration value="Data Security"/>
          <xsd:enumeration value="Debriefing"/>
          <xsd:enumeration value="Direct Buy"/>
          <xsd:enumeration value="Discrimination"/>
          <xsd:enumeration value="Diversity, Equity, Inclusion"/>
          <xsd:enumeration value="Emergency"/>
          <xsd:enumeration value="Employee Assistance Program"/>
          <xsd:enumeration value="Ethics"/>
          <xsd:enumeration value="Evaluation"/>
          <xsd:enumeration value="Exempt Employees Exchange time"/>
          <xsd:enumeration value="FMLA"/>
          <xsd:enumeration value="Forms Management"/>
          <xsd:enumeration value="General Terms &amp; Conditions"/>
          <xsd:enumeration value="Hiring"/>
          <xsd:enumeration value="Indirect Costs"/>
          <xsd:enumeration value="Informal Solicitation"/>
          <xsd:enumeration value="Intergovernmental Agreement"/>
          <xsd:enumeration value="Interagency/Interlocal"/>
          <xsd:enumeration value="Interlocal Agreement"/>
          <xsd:enumeration value="Interstate Agreement"/>
          <xsd:enumeration value="IT"/>
          <xsd:enumeration value="IT Position"/>
          <xsd:enumeration value="ITPS"/>
          <xsd:enumeration value="Justication"/>
          <xsd:enumeration value="Languages"/>
          <xsd:enumeration value="Layoffs"/>
          <xsd:enumeration value="Leave"/>
          <xsd:enumeration value="Legislative"/>
          <xsd:enumeration value="Media Protocol"/>
          <xsd:enumeration value="Meeting Norms"/>
          <xsd:enumeration value="Meetings"/>
          <xsd:enumeration value="Mobile Device"/>
          <xsd:enumeration value="Orientation"/>
          <xsd:enumeration value="Outside Employment"/>
          <xsd:enumeration value="Parking"/>
          <xsd:enumeration value="Payroll"/>
          <xsd:enumeration value="Performance Evaluations"/>
          <xsd:enumeration value="Personnel Records"/>
          <xsd:enumeration value="Phone"/>
          <xsd:enumeration value="Photo consent"/>
          <xsd:enumeration value="Planning &amp; Risk Assessment"/>
          <xsd:enumeration value="Policy"/>
          <xsd:enumeration value="Print Center"/>
          <xsd:enumeration value="Project Work"/>
          <xsd:enumeration value="Public Records"/>
          <xsd:enumeration value="Publications"/>
          <xsd:enumeration value="Purchasing"/>
          <xsd:enumeration value="Reasonable Accommodations"/>
          <xsd:enumeration value="Records Management"/>
          <xsd:enumeration value="Reduction"/>
          <xsd:enumeration value="Reimbursement"/>
          <xsd:enumeration value="Request for Grant Activity"/>
          <xsd:enumeration value="Request for Proposal"/>
          <xsd:enumeration value="Request for Qualifications"/>
          <xsd:enumeration value="Retirement"/>
          <xsd:enumeration value="Rules Process"/>
          <xsd:enumeration value="Safety"/>
          <xsd:enumeration value="Separating Employees"/>
          <xsd:enumeration value="Shared Leave"/>
          <xsd:enumeration value="Social Media"/>
          <xsd:enumeration value="Sole Source"/>
          <xsd:enumeration value="Technology"/>
          <xsd:enumeration value="Telecommuting"/>
          <xsd:enumeration value="Training"/>
          <xsd:enumeration value="Travel"/>
          <xsd:enumeration value="Tuition Reimbursement"/>
          <xsd:enumeration value="Unemployment"/>
          <xsd:enumeration value="Website"/>
          <xsd:enumeration value="WGS"/>
          <xsd:enumeration value="WiFi"/>
          <xsd:enumeration value="WMS"/>
          <xsd:enumeration value="Workplace"/>
        </xsd:restriction>
      </xsd:simpleType>
    </xsd:element>
    <xsd:element name="File_x0020_Owner" ma:index="5" nillable="true" ma:displayName="File Owner" ma:format="Dropdown" ma:internalName="File_x0020_Owner">
      <xsd:simpleType>
        <xsd:restriction base="dms:Choice">
          <xsd:enumeration value="Agency Support"/>
          <xsd:enumeration value="CISL"/>
          <xsd:enumeration value="Communications"/>
          <xsd:enumeration value="Contracts"/>
          <xsd:enumeration value="Data Management"/>
          <xsd:enumeration value="Executive Services"/>
          <xsd:enumeration value="HR"/>
          <xsd:enumeration value="Financial Policy and Research"/>
          <xsd:enumeration value="Financial Services"/>
          <xsd:enumeration value="Government Relations"/>
          <xsd:enumeration value="Grants Management"/>
          <xsd:enumeration value="IT"/>
          <xsd:enumeration value="Legal Services"/>
          <xsd:enumeration value="Payroll &amp; Leave"/>
          <xsd:enumeration value="Professional Certification"/>
          <xsd:enumeration value="Purchasing"/>
          <xsd:enumeration value="Records Management"/>
          <xsd:enumeration value="Travel"/>
        </xsd:restriction>
      </xsd:simpleType>
    </xsd:element>
    <xsd:element name="Sub-Category" ma:index="6" nillable="true" ma:displayName="Sub-Subject" ma:internalName="Sub_x002d_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obe Acrobat"/>
                        <xsd:enumeration value="Furlough"/>
                        <xsd:enumeration value="Microsoft Office"/>
                        <xsd:enumeration value="Poster"/>
                        <xsd:enumeration value="Social Media"/>
                        <xsd:enumeration value="Website Guid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TaxCatchAll" ma:index="14" nillable="true" ma:displayName="Taxonomy Catch All Column" ma:hidden="true" ma:list="{5b5e1dae-019a-4495-847e-ab804783a221}" ma:internalName="TaxCatchAll" ma:readOnly="false" ma:showField="CatchAllData" ma:web="d0798327-5254-4832-9d6b-dab5c32ea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hidden="true" ma:internalName="SharedWithDetails" ma:readOnly="true">
      <xsd:simpleType>
        <xsd:restriction base="dms:Note"/>
      </xsd:simpleType>
    </xsd:element>
    <xsd:element name="Audience" ma:index="28" nillable="true" ma:displayName="File_Audience" ma:format="Dropdown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ve Support Staff"/>
                    <xsd:enumeration value="Contract Managers"/>
                    <xsd:enumeration value="General"/>
                    <xsd:enumeration value="New Employees"/>
                    <xsd:enumeration value="Program Staff"/>
                    <xsd:enumeration value="Separating Employees"/>
                    <xsd:enumeration value="Supervisor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E8CD39-01C8-448B-93E4-657053375E90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d0798327-5254-4832-9d6b-dab5c32ea1a5"/>
    <ds:schemaRef ds:uri="http://purl.org/dc/dcmitype/"/>
    <ds:schemaRef ds:uri="b0ec0414-397d-427d-ad1c-ae84c9ad31e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8A290AC-00BF-4A5E-95F1-119D50C09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ec0414-397d-427d-ad1c-ae84c9ad31e7"/>
    <ds:schemaRef ds:uri="d0798327-5254-4832-9d6b-dab5c32ea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2E2506-6F46-474D-A8B5-41AA2BE82D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PowerPoint-Template-2021</Template>
  <TotalTime>15743</TotalTime>
  <Words>1532</Words>
  <Application>Microsoft Office PowerPoint</Application>
  <PresentationFormat>Widescreen</PresentationFormat>
  <Paragraphs>126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Lato Bold</vt:lpstr>
      <vt:lpstr>Lato Light</vt:lpstr>
      <vt:lpstr>Segoe UI</vt:lpstr>
      <vt:lpstr>Title Slides</vt:lpstr>
      <vt:lpstr>Content Slides</vt:lpstr>
      <vt:lpstr>Ekphrasis</vt:lpstr>
      <vt:lpstr>Overview</vt:lpstr>
      <vt:lpstr>ELA Anchor Standards for Writing</vt:lpstr>
      <vt:lpstr>Arts Learning Standards</vt:lpstr>
      <vt:lpstr>Definitions</vt:lpstr>
      <vt:lpstr>Background</vt:lpstr>
      <vt:lpstr>Examples of Ekphrasis</vt:lpstr>
      <vt:lpstr>Student Examples of Ekphrasis</vt:lpstr>
      <vt:lpstr>PowerPoint Presentation</vt:lpstr>
      <vt:lpstr>PowerPoint Presentation</vt:lpstr>
      <vt:lpstr>Writing Ekphrastic Poetry: Selecting Art</vt:lpstr>
      <vt:lpstr>Writing Ekphrastic Poetry: Brainstorming</vt:lpstr>
      <vt:lpstr>Writing Ekphrastic Poetry: Drafting</vt:lpstr>
      <vt:lpstr>Writing Ekphrastic Poetry: Peer Response</vt:lpstr>
      <vt:lpstr>Writing Ekphrastic Poetry: Revising</vt:lpstr>
      <vt:lpstr>Ekphrastic Poetry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(Sage)</dc:title>
  <dc:subject>Brand</dc:subject>
  <dc:creator>OSPI</dc:creator>
  <cp:lastModifiedBy>Heidi Aijala</cp:lastModifiedBy>
  <cp:revision>86</cp:revision>
  <dcterms:created xsi:type="dcterms:W3CDTF">2021-04-30T15:22:26Z</dcterms:created>
  <dcterms:modified xsi:type="dcterms:W3CDTF">2023-02-09T22:25:56Z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0x010100BE808EC2322189488F075027D920F1CD</vt:lpwstr>
  </property>
  <property fmtid="{D5CDD505-2E9C-101B-9397-08002B2CF9AE}" pid="3" name="Audience">
    <vt:lpwstr>;#General;#</vt:lpwstr>
  </property>
  <property fmtid="{D5CDD505-2E9C-101B-9397-08002B2CF9AE}" pid="4" name="FileCategory">
    <vt:lpwstr>Template</vt:lpwstr>
  </property>
  <property fmtid="{D5CDD505-2E9C-101B-9397-08002B2CF9AE}" pid="5" name="FileOwner">
    <vt:lpwstr>Communications</vt:lpwstr>
  </property>
  <property fmtid="{D5CDD505-2E9C-101B-9397-08002B2CF9AE}" pid="6" name="Audience0">
    <vt:lpwstr>;#New Employees;#</vt:lpwstr>
  </property>
</Properties>
</file>