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502" y="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B2730F8-B470-491B-9AF7-17C0ECEC0B16}" type="datetimeFigureOut">
              <a:rPr lang="en-US"/>
              <a:pPr>
                <a:defRPr/>
              </a:pPr>
              <a:t>3/5/2023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58D59FF-D159-46CF-AD54-8383329089E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EDB2BC-76F3-4D48-90E7-45894ABC00FC}"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panose="020B0604020202020204" pitchFamily="34" charset="0"/>
              </a:rPr>
              <a:t>Jackson Pollock. </a:t>
            </a:r>
            <a:r>
              <a:rPr lang="en-US" altLang="en-US" i="1" smtClean="0">
                <a:cs typeface="Arial" panose="020B0604020202020204" pitchFamily="34" charset="0"/>
              </a:rPr>
              <a:t>One: Number 31, 1950.</a:t>
            </a:r>
            <a:r>
              <a:rPr lang="en-US" altLang="en-US" smtClean="0">
                <a:cs typeface="Arial" panose="020B0604020202020204" pitchFamily="34" charset="0"/>
              </a:rPr>
              <a:t> 1950</a:t>
            </a:r>
            <a:endParaRPr lang="en-US" altLang="en-US" i="1" smtClean="0">
              <a:latin typeface="Arial Black" panose="020B0A04020102020204" pitchFamily="34" charset="0"/>
            </a:endParaRPr>
          </a:p>
          <a:p>
            <a:pPr eaLnBrk="1" hangingPunct="1">
              <a:spcBef>
                <a:spcPct val="0"/>
              </a:spcBef>
            </a:pPr>
            <a:r>
              <a:rPr lang="en-US" altLang="en-US" smtClean="0"/>
              <a:t>Oil and enamel paint on canvas, 8' 10" x 17' 5 5/8" (269.5 x 530.8 cm). Sidney and Harriet Janis Collection Fund (by exchange). © 2013 Pollock-Krasner Foundation / Artists Rights Society (ARS), New York </a:t>
            </a: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A16163-CF8C-41A8-9C93-B2A046CCD1DC}"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panose="020B0604020202020204" pitchFamily="34" charset="0"/>
              </a:rPr>
              <a:t>Helen Frankenthaler. </a:t>
            </a:r>
            <a:r>
              <a:rPr lang="en-US" altLang="en-US" i="1" smtClean="0">
                <a:cs typeface="Arial" panose="020B0604020202020204" pitchFamily="34" charset="0"/>
              </a:rPr>
              <a:t>Jacob’s Ladder.</a:t>
            </a:r>
            <a:r>
              <a:rPr lang="en-US" altLang="en-US" smtClean="0">
                <a:cs typeface="Arial" panose="020B0604020202020204" pitchFamily="34" charset="0"/>
              </a:rPr>
              <a:t> 1928</a:t>
            </a:r>
            <a:endParaRPr lang="en-US" altLang="en-US" smtClean="0">
              <a:latin typeface="Arial Black" panose="020B0A04020102020204" pitchFamily="34" charset="0"/>
            </a:endParaRPr>
          </a:p>
          <a:p>
            <a:pPr eaLnBrk="1" hangingPunct="1">
              <a:spcBef>
                <a:spcPct val="0"/>
              </a:spcBef>
            </a:pPr>
            <a:r>
              <a:rPr lang="en-US" altLang="en-US" smtClean="0"/>
              <a:t>Oil on canvas, 9' 5 3/8" x 69 7/8" (287.9 x 177.5 cm). Gift of Hyman N. Glickstein. © 2013 Helen Frankenthaler / Artists Rights Society (ARS), New York</a:t>
            </a: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C0E8C1-5FFF-49D7-938C-88FD74746661}"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latin typeface="Verdana" panose="020B0604030504040204" pitchFamily="34" charset="0"/>
              </a:rPr>
              <a:t>Share this information with your students:  </a:t>
            </a:r>
          </a:p>
          <a:p>
            <a:pPr eaLnBrk="1" hangingPunct="1">
              <a:spcBef>
                <a:spcPct val="0"/>
              </a:spcBef>
            </a:pPr>
            <a:endParaRPr lang="en-US" altLang="en-US" smtClean="0"/>
          </a:p>
          <a:p>
            <a:pPr eaLnBrk="1" hangingPunct="1">
              <a:spcBef>
                <a:spcPct val="0"/>
              </a:spcBef>
            </a:pPr>
            <a:r>
              <a:rPr lang="en-US" altLang="en-US" smtClean="0"/>
              <a:t>The dynamic curves and slashes of </a:t>
            </a:r>
            <a:r>
              <a:rPr lang="en-US" altLang="en-US" i="1" smtClean="0"/>
              <a:t>Chief</a:t>
            </a:r>
            <a:r>
              <a:rPr lang="en-US" altLang="en-US" smtClean="0"/>
              <a:t> may seem spontaneous, but this painting, like many of his so-called action paintings, was likely carefully reproduced from a preliminary study. The painting’s title refers to the name of a train that passed through his childhood hometown in Pennsylvania. </a:t>
            </a:r>
          </a:p>
          <a:p>
            <a:pPr eaLnBrk="1" hangingPunct="1">
              <a:spcBef>
                <a:spcPct val="0"/>
              </a:spcBef>
            </a:pPr>
            <a:endParaRPr lang="en-US" altLang="en-US" smtClean="0"/>
          </a:p>
          <a:p>
            <a:pPr eaLnBrk="1" hangingPunct="1">
              <a:spcBef>
                <a:spcPct val="0"/>
              </a:spcBef>
            </a:pPr>
            <a:r>
              <a:rPr lang="en-US" altLang="en-US" smtClean="0"/>
              <a:t>Franz Kline. </a:t>
            </a:r>
            <a:r>
              <a:rPr lang="en-US" altLang="en-US" i="1" smtClean="0"/>
              <a:t>Chief</a:t>
            </a:r>
            <a:r>
              <a:rPr lang="en-US" altLang="en-US" smtClean="0"/>
              <a:t>. 1950</a:t>
            </a:r>
          </a:p>
          <a:p>
            <a:pPr eaLnBrk="1" hangingPunct="1">
              <a:spcBef>
                <a:spcPct val="0"/>
              </a:spcBef>
            </a:pPr>
            <a:r>
              <a:rPr lang="en-US" altLang="en-US" smtClean="0"/>
              <a:t>Oil on canvas, 58 3/8" x 6' 1 1/2" (148.3 x 186.7 cm). Gift of Mr. and Mrs. David M. Solinger. © 2013 The Franz Kline Estate / Artists Rights Society (ARS), New York </a:t>
            </a: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6BAFD2-9A6B-49C9-AE09-B9A5E541AA7B}"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latin typeface="Verdana" panose="020B0604030504040204" pitchFamily="34" charset="0"/>
              </a:rPr>
              <a:t>Share this information with your students:  </a:t>
            </a:r>
          </a:p>
          <a:p>
            <a:pPr eaLnBrk="1" hangingPunct="1">
              <a:spcBef>
                <a:spcPct val="0"/>
              </a:spcBef>
            </a:pPr>
            <a:endParaRPr lang="en-US" altLang="en-US" smtClean="0"/>
          </a:p>
          <a:p>
            <a:pPr eaLnBrk="1" hangingPunct="1">
              <a:spcBef>
                <a:spcPct val="0"/>
              </a:spcBef>
            </a:pPr>
            <a:r>
              <a:rPr lang="en-US" altLang="en-US" smtClean="0"/>
              <a:t>At first glance, </a:t>
            </a:r>
            <a:r>
              <a:rPr lang="en-US" altLang="en-US" i="1" smtClean="0"/>
              <a:t>Abstract Painting</a:t>
            </a:r>
            <a:r>
              <a:rPr lang="en-US" altLang="en-US" smtClean="0"/>
              <a:t> may appear to be a monochromatic black canvas, but it actually consists of a three-by-three grid with squares varying in shades of black. To create the work, Reinhardt mixed black oil paint with small amounts of red, green, or blue, and allowed the paint to sit for several weeks in order to separate the pigment from the solvent. He would then pour out the solvent and use the leftover, concentrated paint in order to apply a completely smooth matte surface that left no trace of the artist’s brush. </a:t>
            </a:r>
          </a:p>
          <a:p>
            <a:pPr eaLnBrk="1" hangingPunct="1">
              <a:spcBef>
                <a:spcPct val="0"/>
              </a:spcBef>
            </a:pPr>
            <a:endParaRPr lang="en-US" altLang="en-US" smtClean="0"/>
          </a:p>
          <a:p>
            <a:pPr eaLnBrk="1" hangingPunct="1">
              <a:spcBef>
                <a:spcPct val="0"/>
              </a:spcBef>
            </a:pPr>
            <a:r>
              <a:rPr lang="en-US" altLang="en-US" smtClean="0"/>
              <a:t>Ad Reinhardt. </a:t>
            </a:r>
            <a:r>
              <a:rPr lang="en-US" altLang="en-US" i="1" smtClean="0"/>
              <a:t>Abstract Painting</a:t>
            </a:r>
            <a:r>
              <a:rPr lang="en-US" altLang="en-US" smtClean="0"/>
              <a:t>. 1963</a:t>
            </a:r>
          </a:p>
          <a:p>
            <a:pPr eaLnBrk="1" hangingPunct="1">
              <a:spcBef>
                <a:spcPct val="0"/>
              </a:spcBef>
            </a:pPr>
            <a:r>
              <a:rPr lang="en-US" altLang="en-US" smtClean="0"/>
              <a:t>Oil on canvas, 60 x 60" (152.4 x 152.4 cm). Gift of Mrs. Morton J. Hornick. © 2013 Estate of Ad Reinhardt / Artists Rights Society (ARS), New York </a:t>
            </a: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6E7DFF-7039-4F1B-8B86-230A4FAA8367}"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Willem De Kooning. </a:t>
            </a:r>
            <a:r>
              <a:rPr lang="en-US" altLang="en-US" i="1" smtClean="0"/>
              <a:t>Woman, I</a:t>
            </a:r>
            <a:r>
              <a:rPr lang="en-US" altLang="en-US" smtClean="0"/>
              <a:t>. 1950 – 52</a:t>
            </a:r>
          </a:p>
          <a:p>
            <a:pPr eaLnBrk="1" hangingPunct="1">
              <a:spcBef>
                <a:spcPct val="0"/>
              </a:spcBef>
            </a:pPr>
            <a:r>
              <a:rPr lang="en-US" altLang="en-US" smtClean="0"/>
              <a:t>Oil on canvas, 6' 3 7/8" x 58" (192.7 x 147.3 cm). Purchase. © 2013 The Willem de Kooning Foundation / Artists Rights Society (ARS), New York </a:t>
            </a: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752FE7-A23A-4891-8075-F33C4B55B28E}"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latin typeface="Verdana" panose="020B0604030504040204" pitchFamily="34" charset="0"/>
              </a:rPr>
              <a:t>Share this information with your students:  </a:t>
            </a:r>
          </a:p>
          <a:p>
            <a:pPr eaLnBrk="1" hangingPunct="1">
              <a:spcBef>
                <a:spcPct val="0"/>
              </a:spcBef>
            </a:pPr>
            <a:endParaRPr lang="en-US" altLang="en-US" b="1" smtClean="0">
              <a:latin typeface="Verdana" panose="020B0604030504040204" pitchFamily="34" charset="0"/>
            </a:endParaRPr>
          </a:p>
          <a:p>
            <a:pPr eaLnBrk="1" hangingPunct="1">
              <a:spcBef>
                <a:spcPct val="0"/>
              </a:spcBef>
            </a:pPr>
            <a:r>
              <a:rPr lang="en-US" altLang="en-US" smtClean="0"/>
              <a:t>Barnett Newman is best known for painting vast fields of solid color interrupted by “zips,” or thin, vertical stripes. To create the painting, Newman applied an thin, even layer of egg tempera and enamel and then used masking tape to delineate the edges of the zips. Newman intended for his paintings to be viewed from only a few feet away, allowing for the monumental scale of the canvas to engulf the viewer.</a:t>
            </a:r>
            <a:endParaRPr lang="en-US" altLang="en-US" b="1" smtClean="0">
              <a:latin typeface="Verdana" panose="020B0604030504040204" pitchFamily="34" charset="0"/>
            </a:endParaRPr>
          </a:p>
          <a:p>
            <a:pPr eaLnBrk="1" hangingPunct="1">
              <a:spcBef>
                <a:spcPct val="0"/>
              </a:spcBef>
            </a:pPr>
            <a:endParaRPr lang="en-US" altLang="en-US" smtClean="0"/>
          </a:p>
          <a:p>
            <a:pPr eaLnBrk="1" hangingPunct="1">
              <a:spcBef>
                <a:spcPct val="0"/>
              </a:spcBef>
            </a:pPr>
            <a:r>
              <a:rPr lang="en-US" altLang="en-US" smtClean="0"/>
              <a:t>Barnett Newman. </a:t>
            </a:r>
            <a:r>
              <a:rPr lang="en-US" altLang="en-US" i="1" smtClean="0"/>
              <a:t>The Voice</a:t>
            </a:r>
            <a:r>
              <a:rPr lang="en-US" altLang="en-US" smtClean="0"/>
              <a:t>. 1950 </a:t>
            </a:r>
          </a:p>
          <a:p>
            <a:pPr eaLnBrk="1" hangingPunct="1">
              <a:spcBef>
                <a:spcPct val="0"/>
              </a:spcBef>
            </a:pPr>
            <a:r>
              <a:rPr lang="en-US" altLang="en-US" smtClean="0"/>
              <a:t>Egg tempera and enamel on canvas, 8' 1/8" x 8' 9 1/2" (244.1 x 268 cm). The Sidney and Harriet Janis Collection. © 2013 Barnett Newman Foundation / Artists Rights Society (ARS), New York </a:t>
            </a: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B9C7EC-0440-4AC0-A44B-3DB39CCC04FC}"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A657E2-B7D6-4707-BD75-FFD16FC5B6C1}"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latin typeface="Verdana" panose="020B0604030504040204" pitchFamily="34" charset="0"/>
              </a:rPr>
              <a:t>Share this information with your students:  </a:t>
            </a:r>
          </a:p>
          <a:p>
            <a:pPr eaLnBrk="1" hangingPunct="1">
              <a:spcBef>
                <a:spcPct val="0"/>
              </a:spcBef>
            </a:pPr>
            <a:endParaRPr lang="en-US" altLang="en-US" smtClean="0"/>
          </a:p>
          <a:p>
            <a:pPr eaLnBrk="1" hangingPunct="1">
              <a:spcBef>
                <a:spcPct val="0"/>
              </a:spcBef>
            </a:pPr>
            <a:r>
              <a:rPr lang="en-US" altLang="en-US" smtClean="0">
                <a:cs typeface="Arial" panose="020B0604020202020204" pitchFamily="34" charset="0"/>
              </a:rPr>
              <a:t>Why might an artist choose to paint abstractly instead of </a:t>
            </a:r>
            <a:br>
              <a:rPr lang="en-US" altLang="en-US" smtClean="0">
                <a:cs typeface="Arial" panose="020B0604020202020204" pitchFamily="34" charset="0"/>
              </a:rPr>
            </a:br>
            <a:r>
              <a:rPr lang="en-US" altLang="en-US" smtClean="0">
                <a:cs typeface="Arial" panose="020B0604020202020204" pitchFamily="34" charset="0"/>
              </a:rPr>
              <a:t>representationally—depicting figures, shapes, objects, or scenes?</a:t>
            </a:r>
          </a:p>
          <a:p>
            <a:pPr eaLnBrk="1" hangingPunct="1">
              <a:spcBef>
                <a:spcPct val="0"/>
              </a:spcBef>
            </a:pPr>
            <a:endParaRPr lang="en-US" altLang="en-US" smtClean="0">
              <a:cs typeface="Arial" panose="020B0604020202020204" pitchFamily="34" charset="0"/>
            </a:endParaRPr>
          </a:p>
          <a:p>
            <a:pPr eaLnBrk="1" hangingPunct="1">
              <a:spcBef>
                <a:spcPct val="0"/>
              </a:spcBef>
            </a:pPr>
            <a:r>
              <a:rPr lang="en-US" altLang="en-US" smtClean="0">
                <a:cs typeface="Arial" panose="020B0604020202020204" pitchFamily="34" charset="0"/>
              </a:rPr>
              <a:t>What kinds of choices do artists make when painting?</a:t>
            </a:r>
          </a:p>
          <a:p>
            <a:pPr eaLnBrk="1" hangingPunct="1">
              <a:spcBef>
                <a:spcPct val="0"/>
              </a:spcBef>
            </a:pPr>
            <a:endParaRPr lang="en-US" altLang="en-US" smtClean="0">
              <a:cs typeface="Arial" panose="020B0604020202020204" pitchFamily="34" charset="0"/>
            </a:endParaRPr>
          </a:p>
          <a:p>
            <a:pPr eaLnBrk="1" hangingPunct="1">
              <a:spcBef>
                <a:spcPct val="0"/>
              </a:spcBef>
            </a:pPr>
            <a:r>
              <a:rPr lang="en-US" altLang="en-US" smtClean="0">
                <a:cs typeface="Arial" panose="020B0604020202020204" pitchFamily="34" charset="0"/>
              </a:rPr>
              <a:t>What kinds of materials and techniques does a painter use?</a:t>
            </a:r>
          </a:p>
          <a:p>
            <a:pPr eaLnBrk="1" hangingPunct="1">
              <a:spcBef>
                <a:spcPct val="0"/>
              </a:spcBef>
            </a:pPr>
            <a:endParaRPr lang="en-US" altLang="en-US" smtClean="0"/>
          </a:p>
          <a:p>
            <a:pPr eaLnBrk="1" hangingPunct="1">
              <a:spcBef>
                <a:spcPct val="0"/>
              </a:spcBef>
            </a:pPr>
            <a:r>
              <a:rPr lang="en-US" altLang="en-US" smtClean="0"/>
              <a:t>Abstract Expressionist painters explored new ways of creating art, reinvigorating and reinventing the medium. They changed the nature of painting with their large, abstract canvases, energetic and gestural lines, and new artistic processes. </a:t>
            </a: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ADEB05-5434-42C0-8B91-AA6D2608A880}"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latin typeface="Verdana" panose="020B0604030504040204" pitchFamily="34" charset="0"/>
              </a:rPr>
              <a:t>Share this information with your students:  </a:t>
            </a:r>
          </a:p>
          <a:p>
            <a:pPr eaLnBrk="1" hangingPunct="1">
              <a:spcBef>
                <a:spcPct val="0"/>
              </a:spcBef>
            </a:pPr>
            <a:endParaRPr lang="en-US" altLang="en-US" b="1" smtClean="0">
              <a:latin typeface="Verdana" panose="020B0604030504040204" pitchFamily="34" charset="0"/>
            </a:endParaRPr>
          </a:p>
          <a:p>
            <a:pPr eaLnBrk="1" hangingPunct="1">
              <a:spcBef>
                <a:spcPct val="0"/>
              </a:spcBef>
            </a:pPr>
            <a:r>
              <a:rPr lang="en-US" altLang="en-US" smtClean="0">
                <a:cs typeface="Arial" panose="020B0604020202020204" pitchFamily="34" charset="0"/>
              </a:rPr>
              <a:t>What words would you describe this painting?</a:t>
            </a:r>
          </a:p>
          <a:p>
            <a:pPr eaLnBrk="1" hangingPunct="1">
              <a:spcBef>
                <a:spcPct val="0"/>
              </a:spcBef>
            </a:pPr>
            <a:endParaRPr lang="en-US" altLang="en-US" smtClean="0">
              <a:cs typeface="Arial" panose="020B0604020202020204" pitchFamily="34" charset="0"/>
            </a:endParaRPr>
          </a:p>
          <a:p>
            <a:pPr eaLnBrk="1" hangingPunct="1">
              <a:spcBef>
                <a:spcPct val="0"/>
              </a:spcBef>
            </a:pPr>
            <a:r>
              <a:rPr lang="en-US" altLang="en-US" smtClean="0">
                <a:cs typeface="Arial" panose="020B0604020202020204" pitchFamily="34" charset="0"/>
              </a:rPr>
              <a:t>How would you describe the lines in the painting?</a:t>
            </a:r>
          </a:p>
          <a:p>
            <a:pPr eaLnBrk="1" hangingPunct="1">
              <a:spcBef>
                <a:spcPct val="0"/>
              </a:spcBef>
              <a:buFontTx/>
              <a:buChar char="•"/>
            </a:pPr>
            <a:endParaRPr lang="en-US" altLang="en-US" smtClean="0">
              <a:cs typeface="Arial" panose="020B0604020202020204" pitchFamily="34" charset="0"/>
            </a:endParaRPr>
          </a:p>
          <a:p>
            <a:pPr eaLnBrk="1" hangingPunct="1">
              <a:spcBef>
                <a:spcPct val="0"/>
              </a:spcBef>
            </a:pPr>
            <a:r>
              <a:rPr lang="en-US" altLang="en-US" smtClean="0">
                <a:cs typeface="Arial" panose="020B0604020202020204" pitchFamily="34" charset="0"/>
              </a:rPr>
              <a:t>What kind of gestures or movements do you think Pollock made to make this painting? What do you see that makes you think that?</a:t>
            </a:r>
          </a:p>
          <a:p>
            <a:pPr eaLnBrk="1" hangingPunct="1">
              <a:spcBef>
                <a:spcPct val="0"/>
              </a:spcBef>
            </a:pPr>
            <a:endParaRPr lang="en-US" altLang="en-US" smtClean="0"/>
          </a:p>
          <a:p>
            <a:pPr eaLnBrk="1" hangingPunct="1">
              <a:spcBef>
                <a:spcPct val="0"/>
              </a:spcBef>
            </a:pPr>
            <a:r>
              <a:rPr lang="en-US" altLang="en-US" smtClean="0">
                <a:solidFill>
                  <a:srgbClr val="FFFF00"/>
                </a:solidFill>
              </a:rPr>
              <a:t>Pollock experimented with nontraditional materials, using commercial paints and housepainter’s brushes. He also moved the canvas from the easel to the floor and worked on unstretched and unprimed canvas. </a:t>
            </a:r>
            <a:r>
              <a:rPr lang="en-US" altLang="en-US" smtClean="0">
                <a:latin typeface="Verdana" panose="020B0604030504040204" pitchFamily="34" charset="0"/>
              </a:rPr>
              <a:t>To do this, </a:t>
            </a:r>
            <a:r>
              <a:rPr lang="en-US" altLang="en-US" smtClean="0"/>
              <a:t>Pollock poured, dribbled, and flicked enamel paint onto the surface, sometimes straight from the can, or using sticks and stiffened brushes. He put holes in the bottom of paint cans, squeezed paint from a tube, and even used a turkey baster or stiff brush. </a:t>
            </a:r>
          </a:p>
          <a:p>
            <a:pPr eaLnBrk="1" hangingPunct="1">
              <a:spcBef>
                <a:spcPct val="0"/>
              </a:spcBef>
            </a:pPr>
            <a:endParaRPr lang="en-US" altLang="en-US" smtClean="0"/>
          </a:p>
          <a:p>
            <a:pPr eaLnBrk="1" hangingPunct="1">
              <a:spcBef>
                <a:spcPct val="0"/>
              </a:spcBef>
            </a:pPr>
            <a:r>
              <a:rPr lang="en-US" altLang="en-US" smtClean="0"/>
              <a:t>Pollock once described his process: "My painting does not come from the easel…I prefer to tack the unstretched canvas to the hard wall or floor...On the floor, I am more at ease. I feel nearer, more a part of the painting, since this way I can walk around it, work from the four sides and literally be </a:t>
            </a:r>
            <a:r>
              <a:rPr lang="en-US" altLang="en-US" i="1" smtClean="0"/>
              <a:t>in</a:t>
            </a:r>
            <a:r>
              <a:rPr lang="en-US" altLang="en-US" smtClean="0"/>
              <a:t> the painting. I prefer sticks, trowels, knives and dripping fluid paint…When I am in my painting, I'm not aware of what I'm doing. It is only when I lose contact with the painting that the result is a mess. Otherwise there is pure harmony, an easy give and take, and the painting comes out well.“ (Jackson Pollock, “My Painting,” </a:t>
            </a:r>
            <a:r>
              <a:rPr lang="en-US" altLang="en-US" i="1" smtClean="0"/>
              <a:t>Possibilities I </a:t>
            </a:r>
            <a:r>
              <a:rPr lang="en-US" altLang="en-US" smtClean="0"/>
              <a:t>(Winter 1947–48), 78–83.)</a:t>
            </a:r>
          </a:p>
          <a:p>
            <a:pPr eaLnBrk="1" hangingPunct="1">
              <a:spcBef>
                <a:spcPct val="0"/>
              </a:spcBef>
            </a:pPr>
            <a:endParaRPr lang="en-US" altLang="en-US" smtClean="0">
              <a:latin typeface="Verdana" panose="020B0604030504040204" pitchFamily="34" charset="0"/>
            </a:endParaRPr>
          </a:p>
          <a:p>
            <a:pPr eaLnBrk="1" hangingPunct="1">
              <a:spcBef>
                <a:spcPct val="0"/>
              </a:spcBef>
            </a:pPr>
            <a:endParaRPr lang="en-US" altLang="en-US" smtClean="0">
              <a:latin typeface="Verdana" panose="020B0604030504040204" pitchFamily="34" charset="0"/>
            </a:endParaRPr>
          </a:p>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ACF2BD-7458-4972-9E5C-6D751AD46CAD}"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p:txBody>
          <a:bodyPr/>
          <a:lstStyle/>
          <a:p>
            <a:pPr eaLnBrk="1" fontAlgn="auto" hangingPunct="1">
              <a:spcBef>
                <a:spcPts val="0"/>
              </a:spcBef>
              <a:spcAft>
                <a:spcPts val="0"/>
              </a:spcAft>
              <a:defRPr/>
            </a:pPr>
            <a:r>
              <a:rPr lang="en-US" b="1" dirty="0" smtClean="0">
                <a:latin typeface="Verdana" charset="0"/>
              </a:rPr>
              <a:t>Share this information with your students:  </a:t>
            </a:r>
          </a:p>
          <a:p>
            <a:pPr eaLnBrk="1" fontAlgn="auto" hangingPunct="1">
              <a:spcBef>
                <a:spcPts val="0"/>
              </a:spcBef>
              <a:spcAft>
                <a:spcPts val="0"/>
              </a:spcAft>
              <a:defRPr/>
            </a:pPr>
            <a:endParaRPr lang="en-US" dirty="0" smtClean="0"/>
          </a:p>
          <a:p>
            <a:pPr indent="-182563" eaLnBrk="1" fontAlgn="auto" hangingPunct="1">
              <a:spcBef>
                <a:spcPts val="0"/>
              </a:spcBef>
              <a:spcAft>
                <a:spcPts val="0"/>
              </a:spcAft>
              <a:buFont typeface="Arial" charset="0"/>
              <a:buNone/>
              <a:defRPr/>
            </a:pPr>
            <a:r>
              <a:rPr lang="en-US" dirty="0" smtClean="0">
                <a:cs typeface="Arial" charset="0"/>
              </a:rPr>
              <a:t>What kinds of shapes do you see in her work?</a:t>
            </a:r>
          </a:p>
          <a:p>
            <a:pPr indent="-182563" eaLnBrk="1" fontAlgn="auto" hangingPunct="1">
              <a:spcBef>
                <a:spcPts val="0"/>
              </a:spcBef>
              <a:spcAft>
                <a:spcPts val="0"/>
              </a:spcAft>
              <a:buFont typeface="Arial" charset="0"/>
              <a:buNone/>
              <a:defRPr/>
            </a:pPr>
            <a:endParaRPr lang="en-US" dirty="0" smtClean="0">
              <a:cs typeface="Arial" charset="0"/>
            </a:endParaRPr>
          </a:p>
          <a:p>
            <a:pPr indent="-182563" eaLnBrk="1" fontAlgn="auto" hangingPunct="1">
              <a:spcBef>
                <a:spcPts val="0"/>
              </a:spcBef>
              <a:spcAft>
                <a:spcPts val="0"/>
              </a:spcAft>
              <a:buFont typeface="Arial" charset="0"/>
              <a:buNone/>
              <a:defRPr/>
            </a:pPr>
            <a:r>
              <a:rPr lang="en-US" dirty="0" smtClean="0">
                <a:cs typeface="Arial" charset="0"/>
              </a:rPr>
              <a:t>Based on what you see, what gestures or movements do you think Frankenthaler made when making this painting?</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Frankenthaler developed a painting technique in which she thinned pigments with turpentine so that they soaked through and stained the unprimed canvas rather than resting on the surface.</a:t>
            </a:r>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2FC836-6726-44A2-9728-2D62BD6B84D8}"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DA0F9F-9E3D-4787-9CB4-26298408C9AC}"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latin typeface="Verdana" panose="020B0604030504040204" pitchFamily="34" charset="0"/>
              </a:rPr>
              <a:t>Share this information with your students:  </a:t>
            </a:r>
          </a:p>
          <a:p>
            <a:pPr eaLnBrk="1" hangingPunct="1">
              <a:spcBef>
                <a:spcPct val="0"/>
              </a:spcBef>
            </a:pPr>
            <a:endParaRPr lang="en-US" altLang="en-US" b="1" smtClean="0">
              <a:latin typeface="Verdana" panose="020B0604030504040204" pitchFamily="34" charset="0"/>
            </a:endParaRPr>
          </a:p>
          <a:p>
            <a:pPr eaLnBrk="1" hangingPunct="1">
              <a:spcBef>
                <a:spcPct val="0"/>
              </a:spcBef>
            </a:pPr>
            <a:r>
              <a:rPr lang="en-US" altLang="en-US" smtClean="0">
                <a:cs typeface="Arial" panose="020B0604020202020204" pitchFamily="34" charset="0"/>
              </a:rPr>
              <a:t>Frankenthaler has spoken about opposites in her work—about a combination of freedom and restraint; accident and control. </a:t>
            </a:r>
          </a:p>
          <a:p>
            <a:pPr eaLnBrk="1" hangingPunct="1">
              <a:spcBef>
                <a:spcPct val="0"/>
              </a:spcBef>
            </a:pPr>
            <a:endParaRPr lang="en-US" altLang="en-US" smtClean="0">
              <a:cs typeface="Arial" panose="020B0604020202020204" pitchFamily="34" charset="0"/>
            </a:endParaRPr>
          </a:p>
          <a:p>
            <a:pPr eaLnBrk="1" hangingPunct="1">
              <a:spcBef>
                <a:spcPct val="0"/>
              </a:spcBef>
            </a:pPr>
            <a:r>
              <a:rPr lang="en-US" altLang="en-US" smtClean="0">
                <a:cs typeface="Arial" panose="020B0604020202020204" pitchFamily="34" charset="0"/>
              </a:rPr>
              <a:t>Do you think Frankenthaler and Pollock’s paintings are governed by chaos or control?</a:t>
            </a:r>
          </a:p>
          <a:p>
            <a:pPr eaLnBrk="1" hangingPunct="1">
              <a:spcBef>
                <a:spcPct val="0"/>
              </a:spcBef>
            </a:pPr>
            <a:endParaRPr lang="en-US" altLang="en-US" b="1" smtClean="0">
              <a:latin typeface="Verdana" panose="020B0604030504040204" pitchFamily="34" charset="0"/>
            </a:endParaRPr>
          </a:p>
          <a:p>
            <a:pPr eaLnBrk="1" hangingPunct="1">
              <a:spcBef>
                <a:spcPct val="0"/>
              </a:spcBef>
            </a:pPr>
            <a:r>
              <a:rPr lang="en-US" altLang="en-US" smtClean="0"/>
              <a:t>Despite the seemingly spontaneous appearance of his paintings, Pollock rejected the interpretation that his paintings were chaotic. A critic once wrote of Pollock’s work, “It is easy to detect the following things in all of his paintings: Chaos. Absolute lack of harmony. Complete lack of structural organization. Total absence of technique, however rudimentary. Once again, chaos,” to which the artist replied, “No chaos, damn it.” (Jackson Pollock, quoted in Kirk Varnedoe, </a:t>
            </a:r>
            <a:r>
              <a:rPr lang="en-US" altLang="en-US" i="1" smtClean="0"/>
              <a:t>Jackson Pollock </a:t>
            </a:r>
            <a:r>
              <a:rPr lang="en-US" altLang="en-US" smtClean="0"/>
              <a:t>(New York: The Museum of Modern Art, 1998), 70.)</a:t>
            </a:r>
          </a:p>
          <a:p>
            <a:pPr eaLnBrk="1" hangingPunct="1">
              <a:spcBef>
                <a:spcPct val="0"/>
              </a:spcBef>
            </a:pPr>
            <a:endParaRPr lang="en-US" altLang="en-US" b="1" smtClean="0">
              <a:latin typeface="Verdana" panose="020B0604030504040204" pitchFamily="34" charset="0"/>
            </a:endParaRPr>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77FBA8-A52B-4A21-B455-045E19E14D93}"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latin typeface="Verdana" panose="020B0604030504040204" pitchFamily="34" charset="0"/>
              </a:rPr>
              <a:t>Share this information with your students:</a:t>
            </a:r>
          </a:p>
          <a:p>
            <a:pPr eaLnBrk="1" hangingPunct="1">
              <a:spcBef>
                <a:spcPct val="0"/>
              </a:spcBef>
            </a:pPr>
            <a:endParaRPr lang="en-US" altLang="en-US" smtClean="0"/>
          </a:p>
          <a:p>
            <a:pPr eaLnBrk="1" hangingPunct="1">
              <a:spcBef>
                <a:spcPct val="0"/>
              </a:spcBef>
            </a:pPr>
            <a:r>
              <a:rPr lang="en-US" altLang="en-US" smtClean="0"/>
              <a:t>Willem de Kooning spent almost two years working intermittently on </a:t>
            </a:r>
            <a:r>
              <a:rPr lang="en-US" altLang="en-US" i="1" smtClean="0"/>
              <a:t>Woman, I</a:t>
            </a:r>
            <a:r>
              <a:rPr lang="en-US" altLang="en-US" smtClean="0"/>
              <a:t>, making numerous preliminary studies. He reworked the painting repeatedly, scratching the image, sanding it down, and painting over what he had worked on the day before. </a:t>
            </a:r>
          </a:p>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B7BD29-4FBF-4F55-958C-A97178E66602}"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latin typeface="Verdana" panose="020B0604030504040204" pitchFamily="34" charset="0"/>
              </a:rPr>
              <a:t>Share this information with your students:</a:t>
            </a:r>
          </a:p>
          <a:p>
            <a:pPr eaLnBrk="1" hangingPunct="1">
              <a:spcBef>
                <a:spcPct val="0"/>
              </a:spcBef>
            </a:pPr>
            <a:endParaRPr lang="en-US" altLang="en-US" smtClean="0"/>
          </a:p>
          <a:p>
            <a:pPr eaLnBrk="1" hangingPunct="1">
              <a:spcBef>
                <a:spcPct val="0"/>
              </a:spcBef>
            </a:pPr>
            <a:r>
              <a:rPr lang="en-US" altLang="en-US" smtClean="0"/>
              <a:t>The hulking, wild-eyed subject draws upon an amalgam of female archetypes, from Paleolithic fertility goddesses to contemporary pin-up girls. Her stare and ferocious grin are heightened by de Kooning’s aggressive brushwork and frantic paint application. Combining voluptuousness and menace, </a:t>
            </a:r>
            <a:r>
              <a:rPr lang="en-US" altLang="en-US" i="1" smtClean="0"/>
              <a:t>Woman, I</a:t>
            </a:r>
            <a:r>
              <a:rPr lang="en-US" altLang="en-US" smtClean="0"/>
              <a:t> might reflect the age-old cultural ambivalence between reverence for and fear of the power of the feminine. Others have critiqued de Kooning’s representation of women as ugly and crude, treating the female body as an object.</a:t>
            </a:r>
          </a:p>
          <a:p>
            <a:pPr eaLnBrk="1" hangingPunct="1">
              <a:spcBef>
                <a:spcPct val="0"/>
              </a:spcBef>
            </a:pPr>
            <a:endParaRPr lang="en-US" altLang="en-US" smtClean="0"/>
          </a:p>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4F9AC9-6AEA-4D7C-8C90-099C9DD7546E}"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9523F78-76FF-42EF-A9A0-8E5A0B335246}" type="datetimeFigureOut">
              <a:rPr lang="en-US"/>
              <a:pPr>
                <a:defRPr/>
              </a:pPr>
              <a:t>3/5/2023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696B7ED-0DFD-468B-AF9B-45D3C9DB2329}" type="slidenum">
              <a:rPr lang="en-US" altLang="en-US"/>
              <a:pPr/>
              <a:t>‹#›</a:t>
            </a:fld>
            <a:endParaRPr lang="en-US" altLang="en-US"/>
          </a:p>
        </p:txBody>
      </p:sp>
    </p:spTree>
    <p:extLst>
      <p:ext uri="{BB962C8B-B14F-4D97-AF65-F5344CB8AC3E}">
        <p14:creationId xmlns:p14="http://schemas.microsoft.com/office/powerpoint/2010/main" val="2677666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8CFC3A-AD0F-4C3B-A8D2-BF911E0936A6}" type="datetimeFigureOut">
              <a:rPr lang="en-US"/>
              <a:pPr>
                <a:defRPr/>
              </a:pPr>
              <a:t>3/5/2023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C68BF4-7388-4D51-A72D-FCA2C0D7F47A}" type="slidenum">
              <a:rPr lang="en-US" altLang="en-US"/>
              <a:pPr/>
              <a:t>‹#›</a:t>
            </a:fld>
            <a:endParaRPr lang="en-US" altLang="en-US"/>
          </a:p>
        </p:txBody>
      </p:sp>
    </p:spTree>
    <p:extLst>
      <p:ext uri="{BB962C8B-B14F-4D97-AF65-F5344CB8AC3E}">
        <p14:creationId xmlns:p14="http://schemas.microsoft.com/office/powerpoint/2010/main" val="20868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5A19DA-81E8-4EE3-ABB5-09FB466BD277}" type="datetimeFigureOut">
              <a:rPr lang="en-US"/>
              <a:pPr>
                <a:defRPr/>
              </a:pPr>
              <a:t>3/5/2023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B0E0B3-F5BB-4709-B06B-ADB3C2EAE591}" type="slidenum">
              <a:rPr lang="en-US" altLang="en-US"/>
              <a:pPr/>
              <a:t>‹#›</a:t>
            </a:fld>
            <a:endParaRPr lang="en-US" altLang="en-US"/>
          </a:p>
        </p:txBody>
      </p:sp>
    </p:spTree>
    <p:extLst>
      <p:ext uri="{BB962C8B-B14F-4D97-AF65-F5344CB8AC3E}">
        <p14:creationId xmlns:p14="http://schemas.microsoft.com/office/powerpoint/2010/main" val="263948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7BD60E-2B3F-4932-99EE-01B133D166B9}" type="datetimeFigureOut">
              <a:rPr lang="en-US"/>
              <a:pPr>
                <a:defRPr/>
              </a:pPr>
              <a:t>3/5/2023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08B3188-38D2-412C-AC5A-D16193EFBF1F}" type="slidenum">
              <a:rPr lang="en-US" altLang="en-US"/>
              <a:pPr/>
              <a:t>‹#›</a:t>
            </a:fld>
            <a:endParaRPr lang="en-US" altLang="en-US"/>
          </a:p>
        </p:txBody>
      </p:sp>
    </p:spTree>
    <p:extLst>
      <p:ext uri="{BB962C8B-B14F-4D97-AF65-F5344CB8AC3E}">
        <p14:creationId xmlns:p14="http://schemas.microsoft.com/office/powerpoint/2010/main" val="293407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60AFD1-66DE-4897-99B7-9DCB055C7179}" type="datetimeFigureOut">
              <a:rPr lang="en-US"/>
              <a:pPr>
                <a:defRPr/>
              </a:pPr>
              <a:t>3/5/2023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523A174-ACB2-40F9-AEF3-4061B25D1945}" type="slidenum">
              <a:rPr lang="en-US" altLang="en-US"/>
              <a:pPr/>
              <a:t>‹#›</a:t>
            </a:fld>
            <a:endParaRPr lang="en-US" altLang="en-US"/>
          </a:p>
        </p:txBody>
      </p:sp>
    </p:spTree>
    <p:extLst>
      <p:ext uri="{BB962C8B-B14F-4D97-AF65-F5344CB8AC3E}">
        <p14:creationId xmlns:p14="http://schemas.microsoft.com/office/powerpoint/2010/main" val="321484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45C813-1292-4368-B493-B8278F9F1B35}" type="datetimeFigureOut">
              <a:rPr lang="en-US"/>
              <a:pPr>
                <a:defRPr/>
              </a:pPr>
              <a:t>3/5/2023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8D55F-3B8F-4FC2-9EC6-8196C54F32AE}" type="slidenum">
              <a:rPr lang="en-US" altLang="en-US"/>
              <a:pPr/>
              <a:t>‹#›</a:t>
            </a:fld>
            <a:endParaRPr lang="en-US" altLang="en-US"/>
          </a:p>
        </p:txBody>
      </p:sp>
    </p:spTree>
    <p:extLst>
      <p:ext uri="{BB962C8B-B14F-4D97-AF65-F5344CB8AC3E}">
        <p14:creationId xmlns:p14="http://schemas.microsoft.com/office/powerpoint/2010/main" val="1953221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244AB8-C7ED-41C8-949C-70F3EB6A03C1}" type="datetimeFigureOut">
              <a:rPr lang="en-US"/>
              <a:pPr>
                <a:defRPr/>
              </a:pPr>
              <a:t>3/5/2023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2DEECD0-AD72-46CC-91AE-1C195FF6E5C0}" type="slidenum">
              <a:rPr lang="en-US" altLang="en-US"/>
              <a:pPr/>
              <a:t>‹#›</a:t>
            </a:fld>
            <a:endParaRPr lang="en-US" altLang="en-US"/>
          </a:p>
        </p:txBody>
      </p:sp>
    </p:spTree>
    <p:extLst>
      <p:ext uri="{BB962C8B-B14F-4D97-AF65-F5344CB8AC3E}">
        <p14:creationId xmlns:p14="http://schemas.microsoft.com/office/powerpoint/2010/main" val="75961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720251-4552-4DD4-B71D-DB0FB2880B08}" type="datetimeFigureOut">
              <a:rPr lang="en-US"/>
              <a:pPr>
                <a:defRPr/>
              </a:pPr>
              <a:t>3/5/2023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B0F0979-AFD3-4063-8EAD-BA0E9068A895}" type="slidenum">
              <a:rPr lang="en-US" altLang="en-US"/>
              <a:pPr/>
              <a:t>‹#›</a:t>
            </a:fld>
            <a:endParaRPr lang="en-US" altLang="en-US"/>
          </a:p>
        </p:txBody>
      </p:sp>
    </p:spTree>
    <p:extLst>
      <p:ext uri="{BB962C8B-B14F-4D97-AF65-F5344CB8AC3E}">
        <p14:creationId xmlns:p14="http://schemas.microsoft.com/office/powerpoint/2010/main" val="114654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EC153A-2094-4E87-AFC7-AECED18028F3}" type="datetimeFigureOut">
              <a:rPr lang="en-US"/>
              <a:pPr>
                <a:defRPr/>
              </a:pPr>
              <a:t>3/5/2023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4736BFC-055E-4B9E-851B-89EAD9E4E34E}" type="slidenum">
              <a:rPr lang="en-US" altLang="en-US"/>
              <a:pPr/>
              <a:t>‹#›</a:t>
            </a:fld>
            <a:endParaRPr lang="en-US" altLang="en-US"/>
          </a:p>
        </p:txBody>
      </p:sp>
    </p:spTree>
    <p:extLst>
      <p:ext uri="{BB962C8B-B14F-4D97-AF65-F5344CB8AC3E}">
        <p14:creationId xmlns:p14="http://schemas.microsoft.com/office/powerpoint/2010/main" val="103328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A3B16A-696D-40B9-A15E-C3A09C53F214}" type="datetimeFigureOut">
              <a:rPr lang="en-US"/>
              <a:pPr>
                <a:defRPr/>
              </a:pPr>
              <a:t>3/5/2023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A3DCF69-DD84-4370-A887-9B036ABD551B}" type="slidenum">
              <a:rPr lang="en-US" altLang="en-US"/>
              <a:pPr/>
              <a:t>‹#›</a:t>
            </a:fld>
            <a:endParaRPr lang="en-US" altLang="en-US"/>
          </a:p>
        </p:txBody>
      </p:sp>
    </p:spTree>
    <p:extLst>
      <p:ext uri="{BB962C8B-B14F-4D97-AF65-F5344CB8AC3E}">
        <p14:creationId xmlns:p14="http://schemas.microsoft.com/office/powerpoint/2010/main" val="316774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DF7324-4F6C-462A-A1DA-2E6231E5EE95}" type="datetimeFigureOut">
              <a:rPr lang="en-US"/>
              <a:pPr>
                <a:defRPr/>
              </a:pPr>
              <a:t>3/5/2023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EDA494C-149D-498D-82FB-DB1602078DAE}" type="slidenum">
              <a:rPr lang="en-US" altLang="en-US"/>
              <a:pPr/>
              <a:t>‹#›</a:t>
            </a:fld>
            <a:endParaRPr lang="en-US" altLang="en-US"/>
          </a:p>
        </p:txBody>
      </p:sp>
    </p:spTree>
    <p:extLst>
      <p:ext uri="{BB962C8B-B14F-4D97-AF65-F5344CB8AC3E}">
        <p14:creationId xmlns:p14="http://schemas.microsoft.com/office/powerpoint/2010/main" val="204133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030EF3D-C8ED-4C54-A95B-6CE86C281F05}" type="datetimeFigureOut">
              <a:rPr lang="en-US"/>
              <a:pPr>
                <a:defRPr/>
              </a:pPr>
              <a:t>3/5/2023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211EC22-E726-4270-8477-EFA6BA23F74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5"/>
          <p:cNvSpPr>
            <a:spLocks noChangeArrowheads="1"/>
          </p:cNvSpPr>
          <p:nvPr/>
        </p:nvSpPr>
        <p:spPr bwMode="auto">
          <a:xfrm>
            <a:off x="0" y="0"/>
            <a:ext cx="9144000" cy="7315200"/>
          </a:xfrm>
          <a:prstGeom prst="rect">
            <a:avLst/>
          </a:prstGeom>
          <a:solidFill>
            <a:schemeClr val="bg1"/>
          </a:solidFill>
          <a:ln w="9525">
            <a:solidFill>
              <a:schemeClr val="bg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2051" name="Rectangle 11"/>
          <p:cNvSpPr>
            <a:spLocks noChangeArrowheads="1"/>
          </p:cNvSpPr>
          <p:nvPr/>
        </p:nvSpPr>
        <p:spPr bwMode="auto">
          <a:xfrm>
            <a:off x="0" y="1981200"/>
            <a:ext cx="8026400" cy="5346700"/>
          </a:xfrm>
          <a:prstGeom prst="rect">
            <a:avLst/>
          </a:pr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2052" name="Rectangle 5"/>
          <p:cNvSpPr>
            <a:spLocks noChangeArrowheads="1"/>
          </p:cNvSpPr>
          <p:nvPr/>
        </p:nvSpPr>
        <p:spPr bwMode="auto">
          <a:xfrm>
            <a:off x="0" y="0"/>
            <a:ext cx="80121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n-US" altLang="en-US" sz="3000">
                <a:latin typeface="Arial Black" panose="020B0A04020102020204" pitchFamily="34" charset="0"/>
              </a:rPr>
              <a:t>Abstract Expressionism</a:t>
            </a:r>
          </a:p>
        </p:txBody>
      </p:sp>
      <p:pic>
        <p:nvPicPr>
          <p:cNvPr id="2053" name="Picture 6" descr="Mo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3700" y="0"/>
            <a:ext cx="11430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1267" name="Text Box 2"/>
          <p:cNvSpPr txBox="1">
            <a:spLocks noChangeArrowheads="1"/>
          </p:cNvSpPr>
          <p:nvPr/>
        </p:nvSpPr>
        <p:spPr bwMode="auto">
          <a:xfrm>
            <a:off x="457200" y="5108575"/>
            <a:ext cx="37496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cs typeface="Arial" panose="020B0604020202020204" pitchFamily="34" charset="0"/>
              </a:rPr>
              <a:t>Jackson Pollock. </a:t>
            </a:r>
            <a:r>
              <a:rPr lang="en-US" altLang="en-US" sz="1400" i="1">
                <a:cs typeface="Arial" panose="020B0604020202020204" pitchFamily="34" charset="0"/>
              </a:rPr>
              <a:t>One: Number 31, 1950.</a:t>
            </a:r>
            <a:r>
              <a:rPr lang="en-US" altLang="en-US" sz="1400">
                <a:cs typeface="Arial" panose="020B0604020202020204" pitchFamily="34" charset="0"/>
              </a:rPr>
              <a:t> 1950</a:t>
            </a:r>
            <a:endParaRPr lang="en-US" altLang="en-US" sz="1400" i="1">
              <a:cs typeface="Arial" panose="020B0604020202020204" pitchFamily="34" charset="0"/>
            </a:endParaRPr>
          </a:p>
        </p:txBody>
      </p:sp>
      <p:cxnSp>
        <p:nvCxnSpPr>
          <p:cNvPr id="11268"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11269" name="Picture 9" descr="7_1968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81534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4"/>
          <p:cNvSpPr txBox="1">
            <a:spLocks noChangeArrowheads="1"/>
          </p:cNvSpPr>
          <p:nvPr/>
        </p:nvSpPr>
        <p:spPr bwMode="auto">
          <a:xfrm>
            <a:off x="396875" y="6426200"/>
            <a:ext cx="40989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cs typeface="Arial" panose="020B0604020202020204" pitchFamily="34" charset="0"/>
              </a:rPr>
              <a:t>MoMA Abstract Expressionism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cxnSp>
        <p:nvCxnSpPr>
          <p:cNvPr id="12291"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292" name="Text Box 2"/>
          <p:cNvSpPr txBox="1">
            <a:spLocks noChangeArrowheads="1"/>
          </p:cNvSpPr>
          <p:nvPr/>
        </p:nvSpPr>
        <p:spPr bwMode="auto">
          <a:xfrm>
            <a:off x="2895600" y="5808663"/>
            <a:ext cx="35052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cs typeface="Arial" panose="020B0604020202020204" pitchFamily="34" charset="0"/>
              </a:rPr>
              <a:t>Helen Frankenthaler. </a:t>
            </a:r>
            <a:r>
              <a:rPr lang="en-US" altLang="en-US" sz="1400" i="1">
                <a:cs typeface="Arial" panose="020B0604020202020204" pitchFamily="34" charset="0"/>
              </a:rPr>
              <a:t>Jacob’s Ladder.</a:t>
            </a:r>
            <a:r>
              <a:rPr lang="en-US" altLang="en-US" sz="1400">
                <a:cs typeface="Arial" panose="020B0604020202020204" pitchFamily="34" charset="0"/>
              </a:rPr>
              <a:t> 1928</a:t>
            </a:r>
          </a:p>
        </p:txBody>
      </p:sp>
      <p:pic>
        <p:nvPicPr>
          <p:cNvPr id="12293" name="Picture 7" descr="82_1960_CCCR (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61938"/>
            <a:ext cx="3352800"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4"/>
          <p:cNvSpPr txBox="1">
            <a:spLocks noChangeArrowheads="1"/>
          </p:cNvSpPr>
          <p:nvPr/>
        </p:nvSpPr>
        <p:spPr bwMode="auto">
          <a:xfrm>
            <a:off x="396875" y="6426200"/>
            <a:ext cx="40989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cs typeface="Arial" panose="020B0604020202020204" pitchFamily="34" charset="0"/>
              </a:rPr>
              <a:t>MoMA Abstract Expressionism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cxnSp>
        <p:nvCxnSpPr>
          <p:cNvPr id="13315"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316" name="Text Box 2"/>
          <p:cNvSpPr txBox="1">
            <a:spLocks noChangeArrowheads="1"/>
          </p:cNvSpPr>
          <p:nvPr/>
        </p:nvSpPr>
        <p:spPr bwMode="auto">
          <a:xfrm>
            <a:off x="1231900" y="5808663"/>
            <a:ext cx="35052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marL="1600200" indent="-1600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cs typeface="Arial" panose="020B0604020202020204" pitchFamily="34" charset="0"/>
              </a:rPr>
              <a:t>Franz Kline. </a:t>
            </a:r>
            <a:r>
              <a:rPr lang="en-US" altLang="en-US" sz="1400" i="1">
                <a:cs typeface="Arial" panose="020B0604020202020204" pitchFamily="34" charset="0"/>
              </a:rPr>
              <a:t>Chief</a:t>
            </a:r>
            <a:r>
              <a:rPr lang="en-US" altLang="en-US" sz="1400">
                <a:cs typeface="Arial" panose="020B0604020202020204" pitchFamily="34" charset="0"/>
              </a:rPr>
              <a:t>. 1950</a:t>
            </a:r>
          </a:p>
        </p:txBody>
      </p:sp>
      <p:pic>
        <p:nvPicPr>
          <p:cNvPr id="13317" name="Picture 6" descr="2_1952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358775"/>
            <a:ext cx="66929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4"/>
          <p:cNvSpPr txBox="1">
            <a:spLocks noChangeArrowheads="1"/>
          </p:cNvSpPr>
          <p:nvPr/>
        </p:nvSpPr>
        <p:spPr bwMode="auto">
          <a:xfrm>
            <a:off x="396875" y="6426200"/>
            <a:ext cx="40989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cs typeface="Arial" panose="020B0604020202020204" pitchFamily="34" charset="0"/>
              </a:rPr>
              <a:t>MoMA Abstract Expressionism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cxnSp>
        <p:nvCxnSpPr>
          <p:cNvPr id="14339"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340" name="Text Box 2"/>
          <p:cNvSpPr txBox="1">
            <a:spLocks noChangeArrowheads="1"/>
          </p:cNvSpPr>
          <p:nvPr/>
        </p:nvSpPr>
        <p:spPr bwMode="auto">
          <a:xfrm>
            <a:off x="1828800" y="5808663"/>
            <a:ext cx="35052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cs typeface="Arial" panose="020B0604020202020204" pitchFamily="34" charset="0"/>
              </a:rPr>
              <a:t>Ad Reinhardt. </a:t>
            </a:r>
            <a:r>
              <a:rPr lang="en-US" altLang="en-US" sz="1400" i="1">
                <a:cs typeface="Arial" panose="020B0604020202020204" pitchFamily="34" charset="0"/>
              </a:rPr>
              <a:t>Abstract Painting</a:t>
            </a:r>
            <a:r>
              <a:rPr lang="en-US" altLang="en-US" sz="1400">
                <a:cs typeface="Arial" panose="020B0604020202020204" pitchFamily="34" charset="0"/>
              </a:rPr>
              <a:t>. 1963</a:t>
            </a:r>
          </a:p>
        </p:txBody>
      </p:sp>
      <p:pic>
        <p:nvPicPr>
          <p:cNvPr id="14341" name="Picture 9" descr="143_1977_CC (01).JPG"/>
          <p:cNvPicPr>
            <a:picLocks noChangeAspect="1"/>
          </p:cNvPicPr>
          <p:nvPr/>
        </p:nvPicPr>
        <p:blipFill>
          <a:blip r:embed="rId3">
            <a:extLst>
              <a:ext uri="{28A0092B-C50C-407E-A947-70E740481C1C}">
                <a14:useLocalDpi xmlns:a14="http://schemas.microsoft.com/office/drawing/2010/main" val="0"/>
              </a:ext>
            </a:extLst>
          </a:blip>
          <a:srcRect b="12685"/>
          <a:stretch>
            <a:fillRect/>
          </a:stretch>
        </p:blipFill>
        <p:spPr bwMode="auto">
          <a:xfrm>
            <a:off x="1828800" y="293688"/>
            <a:ext cx="5334000"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4"/>
          <p:cNvSpPr txBox="1">
            <a:spLocks noChangeArrowheads="1"/>
          </p:cNvSpPr>
          <p:nvPr/>
        </p:nvSpPr>
        <p:spPr bwMode="auto">
          <a:xfrm>
            <a:off x="396875" y="6426200"/>
            <a:ext cx="40989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cs typeface="Arial" panose="020B0604020202020204" pitchFamily="34" charset="0"/>
              </a:rPr>
              <a:t>MoMA Abstract Expressionism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cxnSp>
        <p:nvCxnSpPr>
          <p:cNvPr id="15363"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364" name="Text Box 2"/>
          <p:cNvSpPr txBox="1">
            <a:spLocks noChangeArrowheads="1"/>
          </p:cNvSpPr>
          <p:nvPr/>
        </p:nvSpPr>
        <p:spPr bwMode="auto">
          <a:xfrm>
            <a:off x="2438400" y="5808663"/>
            <a:ext cx="35052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cs typeface="Arial" panose="020B0604020202020204" pitchFamily="34" charset="0"/>
              </a:rPr>
              <a:t>Willem De Kooning. </a:t>
            </a:r>
            <a:r>
              <a:rPr lang="en-US" altLang="en-US" sz="1400" i="1">
                <a:cs typeface="Arial" panose="020B0604020202020204" pitchFamily="34" charset="0"/>
              </a:rPr>
              <a:t>Woman, I</a:t>
            </a:r>
            <a:r>
              <a:rPr lang="en-US" altLang="en-US" sz="1400">
                <a:cs typeface="Arial" panose="020B0604020202020204" pitchFamily="34" charset="0"/>
              </a:rPr>
              <a:t>. 1950 – 52</a:t>
            </a:r>
          </a:p>
        </p:txBody>
      </p:sp>
      <p:pic>
        <p:nvPicPr>
          <p:cNvPr id="15365" name="Picture 7" descr="478_1953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04800"/>
            <a:ext cx="41148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4"/>
          <p:cNvSpPr txBox="1">
            <a:spLocks noChangeArrowheads="1"/>
          </p:cNvSpPr>
          <p:nvPr/>
        </p:nvSpPr>
        <p:spPr bwMode="auto">
          <a:xfrm>
            <a:off x="396875" y="6426200"/>
            <a:ext cx="40989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cs typeface="Arial" panose="020B0604020202020204" pitchFamily="34" charset="0"/>
              </a:rPr>
              <a:t>MoMA Abstract Expressionism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cxnSp>
        <p:nvCxnSpPr>
          <p:cNvPr id="16387"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388" name="Text Box 2"/>
          <p:cNvSpPr txBox="1">
            <a:spLocks noChangeArrowheads="1"/>
          </p:cNvSpPr>
          <p:nvPr/>
        </p:nvSpPr>
        <p:spPr bwMode="auto">
          <a:xfrm>
            <a:off x="1684338" y="5808663"/>
            <a:ext cx="35052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cs typeface="Arial" panose="020B0604020202020204" pitchFamily="34" charset="0"/>
              </a:rPr>
              <a:t>Barnett Newman. </a:t>
            </a:r>
            <a:r>
              <a:rPr lang="en-US" altLang="en-US" sz="1400" i="1">
                <a:cs typeface="Arial" panose="020B0604020202020204" pitchFamily="34" charset="0"/>
              </a:rPr>
              <a:t>The Voice</a:t>
            </a:r>
            <a:r>
              <a:rPr lang="en-US" altLang="en-US" sz="1400">
                <a:cs typeface="Arial" panose="020B0604020202020204" pitchFamily="34" charset="0"/>
              </a:rPr>
              <a:t>. 1950 </a:t>
            </a:r>
          </a:p>
        </p:txBody>
      </p:sp>
      <p:pic>
        <p:nvPicPr>
          <p:cNvPr id="16389" name="Picture 6" descr="1_1968_CC (03).JPG"/>
          <p:cNvPicPr>
            <a:picLocks noChangeAspect="1"/>
          </p:cNvPicPr>
          <p:nvPr/>
        </p:nvPicPr>
        <p:blipFill>
          <a:blip r:embed="rId3">
            <a:extLst>
              <a:ext uri="{28A0092B-C50C-407E-A947-70E740481C1C}">
                <a14:useLocalDpi xmlns:a14="http://schemas.microsoft.com/office/drawing/2010/main" val="0"/>
              </a:ext>
            </a:extLst>
          </a:blip>
          <a:srcRect b="13287"/>
          <a:stretch>
            <a:fillRect/>
          </a:stretch>
        </p:blipFill>
        <p:spPr bwMode="auto">
          <a:xfrm>
            <a:off x="1684338" y="381000"/>
            <a:ext cx="57832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4"/>
          <p:cNvSpPr txBox="1">
            <a:spLocks noChangeArrowheads="1"/>
          </p:cNvSpPr>
          <p:nvPr/>
        </p:nvSpPr>
        <p:spPr bwMode="auto">
          <a:xfrm>
            <a:off x="396875" y="6426200"/>
            <a:ext cx="40989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cs typeface="Arial" panose="020B0604020202020204" pitchFamily="34" charset="0"/>
              </a:rPr>
              <a:t>MoMA Abstract Expressionism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57200" y="838200"/>
            <a:ext cx="77374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latin typeface="Arial Black" panose="020B0A04020102020204" pitchFamily="34" charset="0"/>
              </a:rPr>
              <a:t>Processes and Materials of Abstract Expressionist Painting</a:t>
            </a:r>
            <a:endParaRPr lang="en-US" altLang="en-US" sz="3000" dirty="0">
              <a:latin typeface="Arial Black" panose="020B0A04020102020204" pitchFamily="34" charset="0"/>
            </a:endParaRPr>
          </a:p>
        </p:txBody>
      </p:sp>
      <p:sp>
        <p:nvSpPr>
          <p:cNvPr id="3075"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cxnSp>
        <p:nvCxnSpPr>
          <p:cNvPr id="3076"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77"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cs typeface="Arial" panose="020B0604020202020204" pitchFamily="34" charset="0"/>
              </a:rPr>
              <a:t>MoMA Abstract Expressionism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57200" y="838200"/>
            <a:ext cx="77374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000">
                <a:latin typeface="Arial Black" panose="020B0A04020102020204" pitchFamily="34" charset="0"/>
              </a:rPr>
              <a:t>Questions</a:t>
            </a:r>
          </a:p>
        </p:txBody>
      </p:sp>
      <p:sp>
        <p:nvSpPr>
          <p:cNvPr id="4099"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4100" name="TextBox 4"/>
          <p:cNvSpPr txBox="1">
            <a:spLocks noChangeArrowheads="1"/>
          </p:cNvSpPr>
          <p:nvPr/>
        </p:nvSpPr>
        <p:spPr bwMode="auto">
          <a:xfrm>
            <a:off x="469900" y="2159000"/>
            <a:ext cx="77343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Why might an artist choose to paint abstractly instead of </a:t>
            </a:r>
            <a:br>
              <a:rPr lang="en-US" altLang="en-US">
                <a:cs typeface="Arial" panose="020B0604020202020204" pitchFamily="34" charset="0"/>
              </a:rPr>
            </a:br>
            <a:r>
              <a:rPr lang="en-US" altLang="en-US">
                <a:cs typeface="Arial" panose="020B0604020202020204" pitchFamily="34" charset="0"/>
              </a:rPr>
              <a:t>representationally—depicting figures, shapes, objects, or scenes?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What kinds of choices do artists make when painting?</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What kinds of materials and techniques does a painter use?</a:t>
            </a:r>
          </a:p>
        </p:txBody>
      </p:sp>
      <p:cxnSp>
        <p:nvCxnSpPr>
          <p:cNvPr id="4101"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102" name="TextBox 4"/>
          <p:cNvSpPr txBox="1">
            <a:spLocks noChangeArrowheads="1"/>
          </p:cNvSpPr>
          <p:nvPr/>
        </p:nvSpPr>
        <p:spPr bwMode="auto">
          <a:xfrm>
            <a:off x="384175" y="6362700"/>
            <a:ext cx="25876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cs typeface="Arial" panose="020B0604020202020204" pitchFamily="34" charset="0"/>
              </a:rPr>
              <a:t>MoMA Abstract Expressionism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5123" name="Text Box 2"/>
          <p:cNvSpPr txBox="1">
            <a:spLocks noChangeArrowheads="1"/>
          </p:cNvSpPr>
          <p:nvPr/>
        </p:nvSpPr>
        <p:spPr bwMode="auto">
          <a:xfrm>
            <a:off x="457200" y="838200"/>
            <a:ext cx="773747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000">
                <a:latin typeface="Arial Black" panose="020B0A04020102020204" pitchFamily="34" charset="0"/>
              </a:rPr>
              <a:t>Take a close look at </a:t>
            </a:r>
            <a:r>
              <a:rPr lang="en-US" altLang="en-US" sz="3000" i="1">
                <a:latin typeface="Arial Black" panose="020B0A04020102020204" pitchFamily="34" charset="0"/>
              </a:rPr>
              <a:t>One: Number 31</a:t>
            </a:r>
            <a:r>
              <a:rPr lang="en-US" altLang="en-US" sz="3000">
                <a:latin typeface="Arial Black" panose="020B0A04020102020204" pitchFamily="34" charset="0"/>
              </a:rPr>
              <a:t>, by Jackson Pollock</a:t>
            </a:r>
          </a:p>
        </p:txBody>
      </p:sp>
      <p:sp>
        <p:nvSpPr>
          <p:cNvPr id="5124" name="TextBox 6"/>
          <p:cNvSpPr txBox="1">
            <a:spLocks noChangeArrowheads="1"/>
          </p:cNvSpPr>
          <p:nvPr/>
        </p:nvSpPr>
        <p:spPr bwMode="auto">
          <a:xfrm>
            <a:off x="4435475" y="1981200"/>
            <a:ext cx="3759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a:cs typeface="Arial" panose="020B0604020202020204" pitchFamily="34" charset="0"/>
              </a:rPr>
              <a:t>What words would you use to describe this painting?</a:t>
            </a:r>
          </a:p>
          <a:p>
            <a:pPr eaLnBrk="1" hangingPunct="1"/>
            <a:endParaRPr lang="en-US" altLang="en-US">
              <a:cs typeface="Arial" panose="020B0604020202020204" pitchFamily="34" charset="0"/>
            </a:endParaRPr>
          </a:p>
          <a:p>
            <a:pPr eaLnBrk="1" hangingPunct="1">
              <a:buFont typeface="Arial" panose="020B0604020202020204" pitchFamily="34" charset="0"/>
              <a:buChar char="•"/>
            </a:pPr>
            <a:r>
              <a:rPr lang="en-US" altLang="en-US">
                <a:cs typeface="Arial" panose="020B0604020202020204" pitchFamily="34" charset="0"/>
              </a:rPr>
              <a:t>How would you describe the lines in the painting?</a:t>
            </a:r>
          </a:p>
          <a:p>
            <a:pPr eaLnBrk="1" hangingPunct="1">
              <a:buFont typeface="Arial" panose="020B0604020202020204" pitchFamily="34" charset="0"/>
              <a:buChar char="•"/>
            </a:pPr>
            <a:endParaRPr lang="en-US" altLang="en-US">
              <a:cs typeface="Arial" panose="020B0604020202020204" pitchFamily="34" charset="0"/>
            </a:endParaRPr>
          </a:p>
          <a:p>
            <a:pPr eaLnBrk="1" hangingPunct="1">
              <a:buFont typeface="Arial" panose="020B0604020202020204" pitchFamily="34" charset="0"/>
              <a:buChar char="•"/>
            </a:pPr>
            <a:r>
              <a:rPr lang="en-US" altLang="en-US">
                <a:cs typeface="Arial" panose="020B0604020202020204" pitchFamily="34" charset="0"/>
              </a:rPr>
              <a:t>What kind of gestures or movements do you think Pollock made to make this painting? What do you see that makes you think that?</a:t>
            </a:r>
          </a:p>
          <a:p>
            <a:pPr eaLnBrk="1" hangingPunct="1">
              <a:buFont typeface="Arial" panose="020B0604020202020204" pitchFamily="34" charset="0"/>
              <a:buChar char="•"/>
            </a:pPr>
            <a:endParaRPr lang="en-US" altLang="en-US" b="1">
              <a:cs typeface="Arial" panose="020B0604020202020204" pitchFamily="34" charset="0"/>
            </a:endParaRPr>
          </a:p>
        </p:txBody>
      </p:sp>
      <p:sp>
        <p:nvSpPr>
          <p:cNvPr id="5125" name="Text Box 2"/>
          <p:cNvSpPr txBox="1">
            <a:spLocks noChangeArrowheads="1"/>
          </p:cNvSpPr>
          <p:nvPr/>
        </p:nvSpPr>
        <p:spPr bwMode="auto">
          <a:xfrm>
            <a:off x="469900" y="3949700"/>
            <a:ext cx="37496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cs typeface="Arial" panose="020B0604020202020204" pitchFamily="34" charset="0"/>
              </a:rPr>
              <a:t>Jackson Pollock. </a:t>
            </a:r>
            <a:r>
              <a:rPr lang="en-US" altLang="en-US" sz="1400" i="1">
                <a:cs typeface="Arial" panose="020B0604020202020204" pitchFamily="34" charset="0"/>
              </a:rPr>
              <a:t>One: Number 31. </a:t>
            </a:r>
            <a:r>
              <a:rPr lang="en-US" altLang="en-US" sz="1400">
                <a:cs typeface="Arial" panose="020B0604020202020204" pitchFamily="34" charset="0"/>
              </a:rPr>
              <a:t>1950</a:t>
            </a:r>
          </a:p>
        </p:txBody>
      </p:sp>
      <p:cxnSp>
        <p:nvCxnSpPr>
          <p:cNvPr id="5126" name="Straight Connector 6"/>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127" name="TextBox 4"/>
          <p:cNvSpPr txBox="1">
            <a:spLocks noChangeArrowheads="1"/>
          </p:cNvSpPr>
          <p:nvPr/>
        </p:nvSpPr>
        <p:spPr bwMode="auto">
          <a:xfrm>
            <a:off x="396875" y="6426200"/>
            <a:ext cx="31845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cs typeface="Arial" panose="020B0604020202020204" pitchFamily="34" charset="0"/>
              </a:rPr>
              <a:t>MoMA Abstract Expressionism</a:t>
            </a:r>
          </a:p>
        </p:txBody>
      </p:sp>
      <p:pic>
        <p:nvPicPr>
          <p:cNvPr id="5128" name="Picture 10" descr="7_1968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900" y="2097088"/>
            <a:ext cx="3416300"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6147" name="TextBox 6"/>
          <p:cNvSpPr txBox="1">
            <a:spLocks noChangeArrowheads="1"/>
          </p:cNvSpPr>
          <p:nvPr/>
        </p:nvSpPr>
        <p:spPr bwMode="auto">
          <a:xfrm>
            <a:off x="4435475" y="1981200"/>
            <a:ext cx="3759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a:cs typeface="Arial" panose="020B0604020202020204" pitchFamily="34" charset="0"/>
              </a:rPr>
              <a:t>What kinds of shapes do you see in her work?</a:t>
            </a:r>
          </a:p>
          <a:p>
            <a:pPr eaLnBrk="1" hangingPunct="1"/>
            <a:endParaRPr lang="en-US" altLang="en-US">
              <a:cs typeface="Arial" panose="020B0604020202020204" pitchFamily="34" charset="0"/>
            </a:endParaRPr>
          </a:p>
          <a:p>
            <a:pPr eaLnBrk="1" hangingPunct="1">
              <a:buFont typeface="Arial" panose="020B0604020202020204" pitchFamily="34" charset="0"/>
              <a:buChar char="•"/>
            </a:pPr>
            <a:r>
              <a:rPr lang="en-US" altLang="en-US">
                <a:cs typeface="Arial" panose="020B0604020202020204" pitchFamily="34" charset="0"/>
              </a:rPr>
              <a:t>Based on what you see, what gestures or movements do you think Frankenthaler made?</a:t>
            </a:r>
          </a:p>
        </p:txBody>
      </p:sp>
      <p:sp>
        <p:nvSpPr>
          <p:cNvPr id="6148" name="Text Box 2"/>
          <p:cNvSpPr txBox="1">
            <a:spLocks noChangeArrowheads="1"/>
          </p:cNvSpPr>
          <p:nvPr/>
        </p:nvSpPr>
        <p:spPr bwMode="auto">
          <a:xfrm>
            <a:off x="457200" y="838200"/>
            <a:ext cx="773747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000">
                <a:latin typeface="Arial Black" panose="020B0A04020102020204" pitchFamily="34" charset="0"/>
              </a:rPr>
              <a:t>Let’s look at </a:t>
            </a:r>
            <a:r>
              <a:rPr lang="en-US" altLang="en-US" sz="3000" i="1">
                <a:latin typeface="Arial Black" panose="020B0A04020102020204" pitchFamily="34" charset="0"/>
              </a:rPr>
              <a:t>Jacob’s Ladder</a:t>
            </a:r>
            <a:r>
              <a:rPr lang="en-US" altLang="en-US" sz="3000">
                <a:latin typeface="Arial Black" panose="020B0A04020102020204" pitchFamily="34" charset="0"/>
              </a:rPr>
              <a:t>,</a:t>
            </a:r>
            <a:r>
              <a:rPr lang="en-US" altLang="en-US" sz="3000" i="1">
                <a:latin typeface="Arial Black" panose="020B0A04020102020204" pitchFamily="34" charset="0"/>
              </a:rPr>
              <a:t> </a:t>
            </a:r>
            <a:r>
              <a:rPr lang="en-US" altLang="en-US" sz="3000">
                <a:latin typeface="Arial Black" panose="020B0A04020102020204" pitchFamily="34" charset="0"/>
              </a:rPr>
              <a:t>by </a:t>
            </a:r>
            <a:br>
              <a:rPr lang="en-US" altLang="en-US" sz="3000">
                <a:latin typeface="Arial Black" panose="020B0A04020102020204" pitchFamily="34" charset="0"/>
              </a:rPr>
            </a:br>
            <a:r>
              <a:rPr lang="en-US" altLang="en-US" sz="3000">
                <a:latin typeface="Arial Black" panose="020B0A04020102020204" pitchFamily="34" charset="0"/>
              </a:rPr>
              <a:t>Helen Frankenthaler</a:t>
            </a:r>
          </a:p>
        </p:txBody>
      </p:sp>
      <p:cxnSp>
        <p:nvCxnSpPr>
          <p:cNvPr id="6149" name="Straight Connector 7"/>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50" name="TextBox 4"/>
          <p:cNvSpPr txBox="1">
            <a:spLocks noChangeArrowheads="1"/>
          </p:cNvSpPr>
          <p:nvPr/>
        </p:nvSpPr>
        <p:spPr bwMode="auto">
          <a:xfrm>
            <a:off x="396875" y="6426200"/>
            <a:ext cx="3870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cs typeface="Arial" panose="020B0604020202020204" pitchFamily="34" charset="0"/>
              </a:rPr>
              <a:t>MoMA Abstract Expressionism</a:t>
            </a:r>
          </a:p>
        </p:txBody>
      </p:sp>
      <p:sp>
        <p:nvSpPr>
          <p:cNvPr id="6151" name="Text Box 2"/>
          <p:cNvSpPr txBox="1">
            <a:spLocks noChangeArrowheads="1"/>
          </p:cNvSpPr>
          <p:nvPr/>
        </p:nvSpPr>
        <p:spPr bwMode="auto">
          <a:xfrm>
            <a:off x="1320800" y="5384800"/>
            <a:ext cx="20701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cs typeface="Arial" panose="020B0604020202020204" pitchFamily="34" charset="0"/>
              </a:rPr>
              <a:t>Helen Frankenthaler. </a:t>
            </a:r>
            <a:r>
              <a:rPr lang="en-US" altLang="en-US" sz="1400" i="1">
                <a:cs typeface="Arial" panose="020B0604020202020204" pitchFamily="34" charset="0"/>
              </a:rPr>
              <a:t>Jacob’s Ladder. </a:t>
            </a:r>
            <a:r>
              <a:rPr lang="en-US" altLang="en-US" sz="1400">
                <a:cs typeface="Arial" panose="020B0604020202020204" pitchFamily="34" charset="0"/>
              </a:rPr>
              <a:t>1928</a:t>
            </a:r>
          </a:p>
        </p:txBody>
      </p:sp>
      <p:pic>
        <p:nvPicPr>
          <p:cNvPr id="6152" name="Picture 11" descr="82_1960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1275" y="1981200"/>
            <a:ext cx="20447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7171" name="TextBox 6"/>
          <p:cNvSpPr txBox="1">
            <a:spLocks noChangeArrowheads="1"/>
          </p:cNvSpPr>
          <p:nvPr/>
        </p:nvSpPr>
        <p:spPr bwMode="auto">
          <a:xfrm>
            <a:off x="447675" y="5638800"/>
            <a:ext cx="63341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a:cs typeface="Arial" panose="020B0604020202020204" pitchFamily="34" charset="0"/>
              </a:rPr>
              <a:t>How are these paintings similar? How are they different?</a:t>
            </a:r>
          </a:p>
        </p:txBody>
      </p:sp>
      <p:sp>
        <p:nvSpPr>
          <p:cNvPr id="7172" name="Text Box 2"/>
          <p:cNvSpPr txBox="1">
            <a:spLocks noChangeArrowheads="1"/>
          </p:cNvSpPr>
          <p:nvPr/>
        </p:nvSpPr>
        <p:spPr bwMode="auto">
          <a:xfrm>
            <a:off x="6400800" y="4960938"/>
            <a:ext cx="20701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cs typeface="Arial" panose="020B0604020202020204" pitchFamily="34" charset="0"/>
              </a:rPr>
              <a:t>Helen Frankenthaler. </a:t>
            </a:r>
            <a:r>
              <a:rPr lang="en-US" altLang="en-US" sz="1400" i="1">
                <a:cs typeface="Arial" panose="020B0604020202020204" pitchFamily="34" charset="0"/>
              </a:rPr>
              <a:t>Jacob’s Ladder. </a:t>
            </a:r>
            <a:r>
              <a:rPr lang="en-US" altLang="en-US" sz="1400">
                <a:cs typeface="Arial" panose="020B0604020202020204" pitchFamily="34" charset="0"/>
              </a:rPr>
              <a:t>1928</a:t>
            </a:r>
          </a:p>
        </p:txBody>
      </p:sp>
      <p:sp>
        <p:nvSpPr>
          <p:cNvPr id="7173" name="Text Box 2"/>
          <p:cNvSpPr txBox="1">
            <a:spLocks noChangeArrowheads="1"/>
          </p:cNvSpPr>
          <p:nvPr/>
        </p:nvSpPr>
        <p:spPr bwMode="auto">
          <a:xfrm>
            <a:off x="457200" y="4960938"/>
            <a:ext cx="37496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cs typeface="Arial" panose="020B0604020202020204" pitchFamily="34" charset="0"/>
              </a:rPr>
              <a:t>Jackson Pollock. </a:t>
            </a:r>
            <a:r>
              <a:rPr lang="en-US" altLang="en-US" sz="1400" i="1">
                <a:cs typeface="Arial" panose="020B0604020202020204" pitchFamily="34" charset="0"/>
              </a:rPr>
              <a:t>One: Number 31. </a:t>
            </a:r>
            <a:r>
              <a:rPr lang="en-US" altLang="en-US" sz="1400">
                <a:cs typeface="Arial" panose="020B0604020202020204" pitchFamily="34" charset="0"/>
              </a:rPr>
              <a:t>1950</a:t>
            </a:r>
          </a:p>
        </p:txBody>
      </p:sp>
      <p:sp>
        <p:nvSpPr>
          <p:cNvPr id="7174" name="Text Box 2"/>
          <p:cNvSpPr txBox="1">
            <a:spLocks noChangeArrowheads="1"/>
          </p:cNvSpPr>
          <p:nvPr/>
        </p:nvSpPr>
        <p:spPr bwMode="auto">
          <a:xfrm>
            <a:off x="457200" y="838200"/>
            <a:ext cx="773747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000">
                <a:latin typeface="Arial Black" panose="020B0A04020102020204" pitchFamily="34" charset="0"/>
              </a:rPr>
              <a:t>Let’s compare works by Pollock and Frankenthaler</a:t>
            </a:r>
          </a:p>
        </p:txBody>
      </p:sp>
      <p:cxnSp>
        <p:nvCxnSpPr>
          <p:cNvPr id="7175" name="Straight Connector 8"/>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176" name="TextBox 4"/>
          <p:cNvSpPr txBox="1">
            <a:spLocks noChangeArrowheads="1"/>
          </p:cNvSpPr>
          <p:nvPr/>
        </p:nvSpPr>
        <p:spPr bwMode="auto">
          <a:xfrm>
            <a:off x="396875" y="6426200"/>
            <a:ext cx="3489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cs typeface="Arial" panose="020B0604020202020204" pitchFamily="34" charset="0"/>
              </a:rPr>
              <a:t>MoMA Abstract Expressionism</a:t>
            </a:r>
          </a:p>
          <a:p>
            <a:pPr eaLnBrk="1" hangingPunct="1"/>
            <a:endParaRPr lang="en-US" altLang="en-US" sz="1000">
              <a:cs typeface="Arial" panose="020B0604020202020204" pitchFamily="34" charset="0"/>
            </a:endParaRPr>
          </a:p>
        </p:txBody>
      </p:sp>
      <p:pic>
        <p:nvPicPr>
          <p:cNvPr id="7177" name="Picture 10" descr="7_1968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68500"/>
            <a:ext cx="5630863"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1" descr="82_1960_CCC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957388"/>
            <a:ext cx="1793875"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8195"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8196" name="TextBox 6"/>
          <p:cNvSpPr txBox="1">
            <a:spLocks noChangeArrowheads="1"/>
          </p:cNvSpPr>
          <p:nvPr/>
        </p:nvSpPr>
        <p:spPr bwMode="auto">
          <a:xfrm>
            <a:off x="473075" y="952500"/>
            <a:ext cx="3759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Frankenthaler has spoken about opposites in her work—about a combination of freedom and restraint; accident and control. </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Do you think Frankenthaler’s and Pollock’s paintings are governed by chaos or control?</a:t>
            </a:r>
          </a:p>
          <a:p>
            <a:pPr eaLnBrk="1" hangingPunct="1"/>
            <a:endParaRPr lang="en-US" altLang="en-US">
              <a:cs typeface="Arial" panose="020B0604020202020204" pitchFamily="34" charset="0"/>
            </a:endParaRPr>
          </a:p>
          <a:p>
            <a:pPr eaLnBrk="1" hangingPunct="1"/>
            <a:endParaRPr lang="en-US" altLang="en-US">
              <a:cs typeface="Arial" panose="020B0604020202020204" pitchFamily="34" charset="0"/>
            </a:endParaRPr>
          </a:p>
          <a:p>
            <a:pPr eaLnBrk="1" hangingPunct="1"/>
            <a:endParaRPr lang="en-US" altLang="en-US">
              <a:cs typeface="Arial" panose="020B0604020202020204" pitchFamily="34" charset="0"/>
            </a:endParaRPr>
          </a:p>
          <a:p>
            <a:pPr eaLnBrk="1" hangingPunct="1"/>
            <a:endParaRPr lang="en-US" altLang="en-US">
              <a:cs typeface="Arial" panose="020B0604020202020204" pitchFamily="34" charset="0"/>
            </a:endParaRPr>
          </a:p>
          <a:p>
            <a:pPr eaLnBrk="1" hangingPunct="1"/>
            <a:endParaRPr lang="en-US" altLang="en-US" sz="1400">
              <a:cs typeface="Arial" panose="020B0604020202020204" pitchFamily="34" charset="0"/>
            </a:endParaRPr>
          </a:p>
        </p:txBody>
      </p:sp>
      <p:sp>
        <p:nvSpPr>
          <p:cNvPr id="8197" name="Text Box 2"/>
          <p:cNvSpPr txBox="1">
            <a:spLocks noChangeArrowheads="1"/>
          </p:cNvSpPr>
          <p:nvPr/>
        </p:nvSpPr>
        <p:spPr bwMode="auto">
          <a:xfrm>
            <a:off x="5118100" y="4953000"/>
            <a:ext cx="20701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cs typeface="Arial" panose="020B0604020202020204" pitchFamily="34" charset="0"/>
              </a:rPr>
              <a:t>Helen Frankenthaler. </a:t>
            </a:r>
            <a:r>
              <a:rPr lang="en-US" altLang="en-US" sz="1400" i="1">
                <a:cs typeface="Arial" panose="020B0604020202020204" pitchFamily="34" charset="0"/>
              </a:rPr>
              <a:t>Jacob’s Ladder</a:t>
            </a:r>
            <a:r>
              <a:rPr lang="en-US" altLang="en-US" sz="1400">
                <a:cs typeface="Arial" panose="020B0604020202020204" pitchFamily="34" charset="0"/>
              </a:rPr>
              <a:t>. 1928</a:t>
            </a:r>
          </a:p>
        </p:txBody>
      </p:sp>
      <p:cxnSp>
        <p:nvCxnSpPr>
          <p:cNvPr id="8198" name="Straight Connector 6"/>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199" name="TextBox 4"/>
          <p:cNvSpPr txBox="1">
            <a:spLocks noChangeArrowheads="1"/>
          </p:cNvSpPr>
          <p:nvPr/>
        </p:nvSpPr>
        <p:spPr bwMode="auto">
          <a:xfrm>
            <a:off x="396875" y="6426200"/>
            <a:ext cx="40989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cs typeface="Arial" panose="020B0604020202020204" pitchFamily="34" charset="0"/>
              </a:rPr>
              <a:t>MoMA Abstract Expressionism</a:t>
            </a:r>
          </a:p>
        </p:txBody>
      </p:sp>
      <p:pic>
        <p:nvPicPr>
          <p:cNvPr id="8200" name="Picture 8" descr="82_1960_CCCR (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8100" y="973138"/>
            <a:ext cx="2400300"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1747" name="TextBox 6"/>
          <p:cNvSpPr txBox="1">
            <a:spLocks noChangeArrowheads="1"/>
          </p:cNvSpPr>
          <p:nvPr/>
        </p:nvSpPr>
        <p:spPr bwMode="auto">
          <a:xfrm>
            <a:off x="4800600" y="1981200"/>
            <a:ext cx="3759200" cy="3632200"/>
          </a:xfrm>
          <a:prstGeom prst="rect">
            <a:avLst/>
          </a:prstGeom>
          <a:noFill/>
          <a:ln w="9525">
            <a:noFill/>
            <a:miter lim="800000"/>
            <a:headEnd/>
            <a:tailEnd/>
          </a:ln>
        </p:spPr>
        <p:txBody>
          <a:bodyPr/>
          <a:lstStyle/>
          <a:p>
            <a:pPr marL="182880" indent="-182880" fontAlgn="auto">
              <a:spcBef>
                <a:spcPts val="0"/>
              </a:spcBef>
              <a:spcAft>
                <a:spcPts val="0"/>
              </a:spcAft>
              <a:buFont typeface="Arial" pitchFamily="34" charset="0"/>
              <a:buChar char="•"/>
              <a:defRPr/>
            </a:pPr>
            <a:r>
              <a:rPr lang="en-US" dirty="0">
                <a:cs typeface="Arial" pitchFamily="34" charset="0"/>
              </a:rPr>
              <a:t>What words would you use to describe this painting?</a:t>
            </a:r>
          </a:p>
          <a:p>
            <a:pPr marL="182880" indent="-182880" fontAlgn="auto">
              <a:spcBef>
                <a:spcPts val="0"/>
              </a:spcBef>
              <a:spcAft>
                <a:spcPts val="0"/>
              </a:spcAft>
              <a:buFont typeface="Arial" pitchFamily="34" charset="0"/>
              <a:buChar char="•"/>
              <a:defRPr/>
            </a:pPr>
            <a:endParaRPr lang="en-US" dirty="0">
              <a:cs typeface="Arial" pitchFamily="34" charset="0"/>
            </a:endParaRPr>
          </a:p>
          <a:p>
            <a:pPr marL="182880" indent="-182880" fontAlgn="auto">
              <a:spcBef>
                <a:spcPts val="0"/>
              </a:spcBef>
              <a:spcAft>
                <a:spcPts val="0"/>
              </a:spcAft>
              <a:buFont typeface="Arial" pitchFamily="34" charset="0"/>
              <a:buChar char="•"/>
              <a:defRPr/>
            </a:pPr>
            <a:r>
              <a:rPr lang="en-US" dirty="0">
                <a:cs typeface="Arial" pitchFamily="34" charset="0"/>
              </a:rPr>
              <a:t>How has de </a:t>
            </a:r>
            <a:r>
              <a:rPr lang="en-US" dirty="0" err="1">
                <a:cs typeface="Arial" pitchFamily="34" charset="0"/>
              </a:rPr>
              <a:t>Kooning</a:t>
            </a:r>
            <a:r>
              <a:rPr lang="en-US" dirty="0">
                <a:cs typeface="Arial" pitchFamily="34" charset="0"/>
              </a:rPr>
              <a:t> chosen to represent this woman?</a:t>
            </a:r>
          </a:p>
          <a:p>
            <a:pPr fontAlgn="auto">
              <a:spcBef>
                <a:spcPts val="0"/>
              </a:spcBef>
              <a:spcAft>
                <a:spcPts val="0"/>
              </a:spcAft>
              <a:defRPr/>
            </a:pPr>
            <a:r>
              <a:rPr lang="en-US" sz="1600" dirty="0">
                <a:cs typeface="Arial" pitchFamily="34" charset="0"/>
              </a:rPr>
              <a:t> </a:t>
            </a:r>
          </a:p>
          <a:p>
            <a:pPr fontAlgn="auto">
              <a:spcBef>
                <a:spcPts val="0"/>
              </a:spcBef>
              <a:spcAft>
                <a:spcPts val="0"/>
              </a:spcAft>
              <a:defRPr/>
            </a:pPr>
            <a:endParaRPr lang="en-US" sz="1600" dirty="0">
              <a:cs typeface="Arial" pitchFamily="34" charset="0"/>
            </a:endParaRPr>
          </a:p>
          <a:p>
            <a:pPr fontAlgn="auto">
              <a:spcBef>
                <a:spcPts val="0"/>
              </a:spcBef>
              <a:spcAft>
                <a:spcPts val="0"/>
              </a:spcAft>
              <a:defRPr/>
            </a:pPr>
            <a:endParaRPr lang="en-US" dirty="0">
              <a:cs typeface="Arial" pitchFamily="34" charset="0"/>
            </a:endParaRPr>
          </a:p>
        </p:txBody>
      </p:sp>
      <p:cxnSp>
        <p:nvCxnSpPr>
          <p:cNvPr id="9220" name="Straight Connector 6"/>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221" name="TextBox 4"/>
          <p:cNvSpPr txBox="1">
            <a:spLocks noChangeArrowheads="1"/>
          </p:cNvSpPr>
          <p:nvPr/>
        </p:nvSpPr>
        <p:spPr bwMode="auto">
          <a:xfrm>
            <a:off x="396875" y="6426200"/>
            <a:ext cx="42640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cs typeface="Arial" panose="020B0604020202020204" pitchFamily="34" charset="0"/>
              </a:rPr>
              <a:t>MoMA Abstract Expressionism</a:t>
            </a:r>
          </a:p>
        </p:txBody>
      </p:sp>
      <p:sp>
        <p:nvSpPr>
          <p:cNvPr id="9222" name="Text Box 2"/>
          <p:cNvSpPr txBox="1">
            <a:spLocks noChangeArrowheads="1"/>
          </p:cNvSpPr>
          <p:nvPr/>
        </p:nvSpPr>
        <p:spPr bwMode="auto">
          <a:xfrm>
            <a:off x="457200" y="838200"/>
            <a:ext cx="773747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000">
                <a:latin typeface="Arial Black" panose="020B0A04020102020204" pitchFamily="34" charset="0"/>
              </a:rPr>
              <a:t>Take a close look at </a:t>
            </a:r>
            <a:r>
              <a:rPr lang="en-US" altLang="en-US" sz="3000" i="1">
                <a:latin typeface="Arial Black" panose="020B0A04020102020204" pitchFamily="34" charset="0"/>
              </a:rPr>
              <a:t>Woman, I</a:t>
            </a:r>
            <a:r>
              <a:rPr lang="en-US" altLang="en-US" sz="3000">
                <a:latin typeface="Arial Black" panose="020B0A04020102020204" pitchFamily="34" charset="0"/>
              </a:rPr>
              <a:t>, by Willem de Kooning…</a:t>
            </a:r>
          </a:p>
        </p:txBody>
      </p:sp>
      <p:sp>
        <p:nvSpPr>
          <p:cNvPr id="9223" name="Text Box 2"/>
          <p:cNvSpPr txBox="1">
            <a:spLocks noChangeArrowheads="1"/>
          </p:cNvSpPr>
          <p:nvPr/>
        </p:nvSpPr>
        <p:spPr bwMode="auto">
          <a:xfrm>
            <a:off x="1143000" y="5384800"/>
            <a:ext cx="25241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cs typeface="Arial" panose="020B0604020202020204" pitchFamily="34" charset="0"/>
              </a:rPr>
              <a:t>Willem De Kooning. </a:t>
            </a:r>
            <a:r>
              <a:rPr lang="en-US" altLang="en-US" sz="1400" i="1">
                <a:cs typeface="Arial" panose="020B0604020202020204" pitchFamily="34" charset="0"/>
              </a:rPr>
              <a:t>Woman, I</a:t>
            </a:r>
            <a:r>
              <a:rPr lang="en-US" altLang="en-US" sz="1400">
                <a:cs typeface="Arial" panose="020B0604020202020204" pitchFamily="34" charset="0"/>
              </a:rPr>
              <a:t>. 1950 – 52</a:t>
            </a:r>
          </a:p>
        </p:txBody>
      </p:sp>
      <p:pic>
        <p:nvPicPr>
          <p:cNvPr id="9224" name="Picture 4" descr="DE_KOONIN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81200"/>
            <a:ext cx="2524125"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cxnSp>
        <p:nvCxnSpPr>
          <p:cNvPr id="10243" name="Straight Connector 6"/>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244" name="TextBox 4"/>
          <p:cNvSpPr txBox="1">
            <a:spLocks noChangeArrowheads="1"/>
          </p:cNvSpPr>
          <p:nvPr/>
        </p:nvSpPr>
        <p:spPr bwMode="auto">
          <a:xfrm>
            <a:off x="396875" y="6426200"/>
            <a:ext cx="42640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cs typeface="Arial" panose="020B0604020202020204" pitchFamily="34" charset="0"/>
              </a:rPr>
              <a:t>MoMA Abstract Expressionism</a:t>
            </a:r>
          </a:p>
        </p:txBody>
      </p:sp>
      <p:sp>
        <p:nvSpPr>
          <p:cNvPr id="10245" name="Text Box 2"/>
          <p:cNvSpPr txBox="1">
            <a:spLocks noChangeArrowheads="1"/>
          </p:cNvSpPr>
          <p:nvPr/>
        </p:nvSpPr>
        <p:spPr bwMode="auto">
          <a:xfrm>
            <a:off x="457200" y="457200"/>
            <a:ext cx="77374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000">
                <a:latin typeface="Arial Black" panose="020B0A04020102020204" pitchFamily="34" charset="0"/>
              </a:rPr>
              <a:t>How is </a:t>
            </a:r>
            <a:r>
              <a:rPr lang="en-US" altLang="en-US" sz="3000" i="1">
                <a:latin typeface="Arial Black" panose="020B0A04020102020204" pitchFamily="34" charset="0"/>
              </a:rPr>
              <a:t>Woman, I </a:t>
            </a:r>
            <a:r>
              <a:rPr lang="en-US" altLang="en-US" sz="3000">
                <a:latin typeface="Arial Black" panose="020B0A04020102020204" pitchFamily="34" charset="0"/>
              </a:rPr>
              <a:t>similar to or different from these other representations of women?</a:t>
            </a:r>
          </a:p>
        </p:txBody>
      </p:sp>
      <p:pic>
        <p:nvPicPr>
          <p:cNvPr id="10246" name="Picture 4" descr="Venus_of_Willendor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038" y="1928813"/>
            <a:ext cx="22225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5"/>
          <p:cNvSpPr txBox="1">
            <a:spLocks noChangeArrowheads="1"/>
          </p:cNvSpPr>
          <p:nvPr/>
        </p:nvSpPr>
        <p:spPr bwMode="auto">
          <a:xfrm>
            <a:off x="457200" y="5664200"/>
            <a:ext cx="79851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cs typeface="Arial" panose="020B0604020202020204" pitchFamily="34" charset="0"/>
              </a:rPr>
              <a:t>LEFT TO RIGHT:</a:t>
            </a:r>
          </a:p>
          <a:p>
            <a:pPr eaLnBrk="1" hangingPunct="1"/>
            <a:r>
              <a:rPr lang="en-US" altLang="en-US" sz="900">
                <a:cs typeface="Arial" panose="020B0604020202020204" pitchFamily="34" charset="0"/>
              </a:rPr>
              <a:t>Venus von Willendorf paleolithic sculpture, image protected under Creative Commons by Oke; Willem de Kooning. </a:t>
            </a:r>
            <a:r>
              <a:rPr lang="en-US" altLang="en-US" sz="900" i="1">
                <a:cs typeface="Arial" panose="020B0604020202020204" pitchFamily="34" charset="0"/>
              </a:rPr>
              <a:t>Woman, I</a:t>
            </a:r>
            <a:r>
              <a:rPr lang="en-US" altLang="en-US" sz="900">
                <a:cs typeface="Arial" panose="020B0604020202020204" pitchFamily="34" charset="0"/>
              </a:rPr>
              <a:t>. 1950-52; Pinup Girl image protected under Creative Commons by Tor Kristensen </a:t>
            </a:r>
          </a:p>
        </p:txBody>
      </p:sp>
      <p:pic>
        <p:nvPicPr>
          <p:cNvPr id="10248" name="Picture 6" descr="pinupgir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7588" y="1928813"/>
            <a:ext cx="24368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4" descr="DE_KOONING-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0538" y="1957388"/>
            <a:ext cx="2728912"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1730</Words>
  <Application>Microsoft Office PowerPoint</Application>
  <PresentationFormat>On-screen Show (4:3)</PresentationFormat>
  <Paragraphs>140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Arial Black</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Museum of Modern Art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Desi Gonzalez</dc:creator>
  <cp:lastModifiedBy>Owner</cp:lastModifiedBy>
  <cp:revision>2</cp:revision>
  <dcterms:created xsi:type="dcterms:W3CDTF">2013-03-20T15:42:06Z</dcterms:created>
  <dcterms:modified xsi:type="dcterms:W3CDTF">2023-03-05T16:05:05Z</dcterms:modified>
</cp:coreProperties>
</file>