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8"/>
  </p:notesMasterIdLst>
  <p:sldIdLst>
    <p:sldId id="256" r:id="rId2"/>
    <p:sldId id="520" r:id="rId3"/>
    <p:sldId id="258" r:id="rId4"/>
    <p:sldId id="333" r:id="rId5"/>
    <p:sldId id="334" r:id="rId6"/>
    <p:sldId id="335" r:id="rId7"/>
    <p:sldId id="336" r:id="rId8"/>
    <p:sldId id="337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55" r:id="rId19"/>
    <p:sldId id="348" r:id="rId20"/>
    <p:sldId id="349" r:id="rId21"/>
    <p:sldId id="350" r:id="rId22"/>
    <p:sldId id="351" r:id="rId23"/>
    <p:sldId id="352" r:id="rId24"/>
    <p:sldId id="353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300" r:id="rId34"/>
    <p:sldId id="356" r:id="rId35"/>
    <p:sldId id="259" r:id="rId36"/>
    <p:sldId id="260" r:id="rId37"/>
    <p:sldId id="261" r:id="rId38"/>
    <p:sldId id="262" r:id="rId39"/>
    <p:sldId id="515" r:id="rId40"/>
    <p:sldId id="263" r:id="rId41"/>
    <p:sldId id="264" r:id="rId42"/>
    <p:sldId id="409" r:id="rId43"/>
    <p:sldId id="265" r:id="rId44"/>
    <p:sldId id="277" r:id="rId45"/>
    <p:sldId id="278" r:id="rId46"/>
    <p:sldId id="486" r:id="rId47"/>
    <p:sldId id="272" r:id="rId48"/>
    <p:sldId id="311" r:id="rId49"/>
    <p:sldId id="312" r:id="rId50"/>
    <p:sldId id="313" r:id="rId51"/>
    <p:sldId id="314" r:id="rId52"/>
    <p:sldId id="315" r:id="rId53"/>
    <p:sldId id="523" r:id="rId54"/>
    <p:sldId id="516" r:id="rId55"/>
    <p:sldId id="517" r:id="rId56"/>
    <p:sldId id="518" r:id="rId57"/>
    <p:sldId id="519" r:id="rId58"/>
    <p:sldId id="306" r:id="rId59"/>
    <p:sldId id="279" r:id="rId60"/>
    <p:sldId id="498" r:id="rId61"/>
    <p:sldId id="527" r:id="rId62"/>
    <p:sldId id="431" r:id="rId63"/>
    <p:sldId id="432" r:id="rId64"/>
    <p:sldId id="525" r:id="rId65"/>
    <p:sldId id="526" r:id="rId66"/>
    <p:sldId id="507" r:id="rId67"/>
    <p:sldId id="499" r:id="rId68"/>
    <p:sldId id="413" r:id="rId69"/>
    <p:sldId id="357" r:id="rId70"/>
    <p:sldId id="358" r:id="rId71"/>
    <p:sldId id="359" r:id="rId72"/>
    <p:sldId id="435" r:id="rId73"/>
    <p:sldId id="436" r:id="rId74"/>
    <p:sldId id="442" r:id="rId75"/>
    <p:sldId id="438" r:id="rId76"/>
    <p:sldId id="439" r:id="rId77"/>
    <p:sldId id="440" r:id="rId78"/>
    <p:sldId id="521" r:id="rId79"/>
    <p:sldId id="522" r:id="rId80"/>
    <p:sldId id="504" r:id="rId81"/>
    <p:sldId id="505" r:id="rId82"/>
    <p:sldId id="500" r:id="rId83"/>
    <p:sldId id="393" r:id="rId84"/>
    <p:sldId id="369" r:id="rId85"/>
    <p:sldId id="445" r:id="rId86"/>
    <p:sldId id="370" r:id="rId87"/>
    <p:sldId id="371" r:id="rId88"/>
    <p:sldId id="372" r:id="rId89"/>
    <p:sldId id="374" r:id="rId90"/>
    <p:sldId id="501" r:id="rId91"/>
    <p:sldId id="380" r:id="rId92"/>
    <p:sldId id="446" r:id="rId93"/>
    <p:sldId id="513" r:id="rId94"/>
    <p:sldId id="502" r:id="rId95"/>
    <p:sldId id="524" r:id="rId96"/>
    <p:sldId id="503" r:id="rId9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04" autoAdjust="0"/>
    <p:restoredTop sz="92391" autoAdjust="0"/>
  </p:normalViewPr>
  <p:slideViewPr>
    <p:cSldViewPr snapToGrid="0" snapToObjects="1">
      <p:cViewPr>
        <p:scale>
          <a:sx n="90" d="100"/>
          <a:sy n="90" d="100"/>
        </p:scale>
        <p:origin x="-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viewProps" Target="viewProps.xml"/><Relationship Id="rId102" Type="http://schemas.openxmlformats.org/officeDocument/2006/relationships/theme" Target="theme/theme1.xml"/><Relationship Id="rId10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notesMaster" Target="notesMasters/notesMaster1.xml"/><Relationship Id="rId99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esProps" Target="pres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424A0C-E316-4D53-9F43-3E5415EACD4C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8C605BF-2761-48F6-9829-060FD898DB5D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Reuse</a:t>
          </a:r>
          <a:endParaRPr lang="en-US" dirty="0">
            <a:latin typeface="+mn-lt"/>
          </a:endParaRPr>
        </a:p>
      </dgm:t>
    </dgm:pt>
    <dgm:pt modelId="{42E4D033-60CC-4FA4-BBAC-EA5C4A277422}" type="parTrans" cxnId="{8D5D7CDA-BF4E-4289-8BD1-F50E332F6951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F50E46B8-F113-4BA3-BD44-B45D0FB87B15}" type="sibTrans" cxnId="{8D5D7CDA-BF4E-4289-8BD1-F50E332F6951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80179223-91BD-45D8-8F33-A9C096F8B081}">
      <dgm:prSet phldrT="[Text]"/>
      <dgm:spPr/>
      <dgm:t>
        <a:bodyPr/>
        <a:lstStyle/>
        <a:p>
          <a:r>
            <a:rPr lang="en-US" b="0" i="0" dirty="0" smtClean="0">
              <a:latin typeface="+mn-lt"/>
            </a:rPr>
            <a:t> Use in a wide range of ways</a:t>
          </a:r>
          <a:endParaRPr lang="en-US" dirty="0">
            <a:latin typeface="+mn-lt"/>
          </a:endParaRPr>
        </a:p>
      </dgm:t>
    </dgm:pt>
    <dgm:pt modelId="{2A50688D-89E6-46DC-8AAD-CC31098E430C}" type="parTrans" cxnId="{35E17AF4-D770-4F10-B4DA-4EBF61AD8FE4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17FE0919-CC55-4E28-B4FC-B5D94E0D5B24}" type="sibTrans" cxnId="{35E17AF4-D770-4F10-B4DA-4EBF61AD8FE4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DDFFD8A5-FF62-4C74-B2FA-8D1EC67E887D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Revise</a:t>
          </a:r>
          <a:endParaRPr lang="en-US" dirty="0">
            <a:latin typeface="+mn-lt"/>
          </a:endParaRPr>
        </a:p>
      </dgm:t>
    </dgm:pt>
    <dgm:pt modelId="{6E2FC8A8-7CB1-4571-B999-4BFE53A92BBC}" type="parTrans" cxnId="{4860ACFF-4E04-44CA-824F-D08CDCBA6590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5912D003-1D93-4228-B93E-767B5C4342FE}" type="sibTrans" cxnId="{4860ACFF-4E04-44CA-824F-D08CDCBA6590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11318BFA-5FD8-4444-8862-D47E3B6F0F19}">
      <dgm:prSet phldrT="[Text]"/>
      <dgm:spPr/>
      <dgm:t>
        <a:bodyPr/>
        <a:lstStyle/>
        <a:p>
          <a:r>
            <a:rPr lang="en-US" b="0" i="0" dirty="0" smtClean="0">
              <a:latin typeface="+mn-lt"/>
            </a:rPr>
            <a:t> Adapt, modify, and improve</a:t>
          </a:r>
          <a:endParaRPr lang="en-US" dirty="0">
            <a:latin typeface="+mn-lt"/>
          </a:endParaRPr>
        </a:p>
      </dgm:t>
    </dgm:pt>
    <dgm:pt modelId="{C43D653E-4460-4B2B-901B-18B0FEFB14AE}" type="parTrans" cxnId="{1B57B67B-6E16-4081-B52C-B9AEB3EDB09D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71F9368E-96F6-4E21-9DE9-10C7A74BA0A5}" type="sibTrans" cxnId="{1B57B67B-6E16-4081-B52C-B9AEB3EDB09D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4182E4A9-601F-47C6-B6EC-3DFF505F0FC4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Remix</a:t>
          </a:r>
          <a:endParaRPr lang="en-US" dirty="0">
            <a:latin typeface="+mn-lt"/>
          </a:endParaRPr>
        </a:p>
      </dgm:t>
    </dgm:pt>
    <dgm:pt modelId="{0A70E7EF-26D7-4F14-85EF-A132843D0DE2}" type="parTrans" cxnId="{EBA92BAF-BE34-4D19-852A-36DDE0F4B85F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682ADFE1-03B2-43A4-AF74-EEC83C676A9E}" type="sibTrans" cxnId="{EBA92BAF-BE34-4D19-852A-36DDE0F4B85F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ED4728F0-B3DC-430A-8675-B776C3D74030}">
      <dgm:prSet phldrT="[Text]"/>
      <dgm:spPr/>
      <dgm:t>
        <a:bodyPr/>
        <a:lstStyle/>
        <a:p>
          <a:r>
            <a:rPr lang="en-US" b="0" i="0" dirty="0" smtClean="0">
              <a:latin typeface="+mn-lt"/>
            </a:rPr>
            <a:t> Share with others</a:t>
          </a:r>
          <a:endParaRPr lang="en-US" dirty="0">
            <a:latin typeface="+mn-lt"/>
          </a:endParaRPr>
        </a:p>
      </dgm:t>
    </dgm:pt>
    <dgm:pt modelId="{4AB13548-3771-4E17-A62A-8D16C4583AC3}" type="parTrans" cxnId="{DF5687FB-BEFA-41B7-AE4F-C6B4CFA1CDEC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B32C24AF-A32F-4B8D-986A-972033860BFE}" type="sibTrans" cxnId="{DF5687FB-BEFA-41B7-AE4F-C6B4CFA1CDEC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B00587D3-F31E-44DF-9A25-95A8CC516C0A}">
      <dgm:prSet phldrT="[Text]"/>
      <dgm:spPr/>
      <dgm:t>
        <a:bodyPr/>
        <a:lstStyle/>
        <a:p>
          <a:r>
            <a:rPr lang="en-US" b="0" i="0" dirty="0" smtClean="0">
              <a:latin typeface="+mn-lt"/>
            </a:rPr>
            <a:t> Combine two or more</a:t>
          </a:r>
          <a:endParaRPr lang="en-US" dirty="0">
            <a:latin typeface="+mn-lt"/>
          </a:endParaRPr>
        </a:p>
      </dgm:t>
    </dgm:pt>
    <dgm:pt modelId="{7D00066B-C59A-43E6-BF1D-59A69F87FBE1}" type="parTrans" cxnId="{3F1F8063-8E7E-4FAA-B6FF-8016335E9FEA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7B8C7D6C-A7DC-4C3D-A282-FA6C0BB46DCF}" type="sibTrans" cxnId="{3F1F8063-8E7E-4FAA-B6FF-8016335E9FEA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F532A158-95C0-40F1-92EE-971F234A1A77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Redistribute</a:t>
          </a:r>
          <a:endParaRPr lang="en-US" dirty="0">
            <a:latin typeface="+mn-lt"/>
          </a:endParaRPr>
        </a:p>
      </dgm:t>
    </dgm:pt>
    <dgm:pt modelId="{9B95F59B-7915-4745-89AF-27464E98EA27}" type="parTrans" cxnId="{40C2534D-6415-4424-B43D-2B9D8CE156D3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E6FA1601-AED8-48B8-A819-8E9877F9E00B}" type="sibTrans" cxnId="{40C2534D-6415-4424-B43D-2B9D8CE156D3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FB643B19-8F90-084A-BBC4-041C9E884D9D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Retain</a:t>
          </a:r>
          <a:endParaRPr lang="en-US" dirty="0">
            <a:latin typeface="+mn-lt"/>
          </a:endParaRPr>
        </a:p>
      </dgm:t>
    </dgm:pt>
    <dgm:pt modelId="{6A1E3B43-53F8-FA46-8208-7BFEFCE9D912}" type="parTrans" cxnId="{10C45EC1-0B16-5648-B85F-173040820288}">
      <dgm:prSet/>
      <dgm:spPr/>
      <dgm:t>
        <a:bodyPr/>
        <a:lstStyle/>
        <a:p>
          <a:endParaRPr lang="en-US"/>
        </a:p>
      </dgm:t>
    </dgm:pt>
    <dgm:pt modelId="{77FD3F34-4D0C-D84D-9194-1E6BEDDC2B09}" type="sibTrans" cxnId="{10C45EC1-0B16-5648-B85F-173040820288}">
      <dgm:prSet/>
      <dgm:spPr/>
      <dgm:t>
        <a:bodyPr/>
        <a:lstStyle/>
        <a:p>
          <a:endParaRPr lang="en-US"/>
        </a:p>
      </dgm:t>
    </dgm:pt>
    <dgm:pt modelId="{EAB9F8B6-A1B4-7F4E-A501-AF1B273025EB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 Make and own a copy</a:t>
          </a:r>
          <a:endParaRPr lang="en-US" dirty="0">
            <a:latin typeface="+mn-lt"/>
          </a:endParaRPr>
        </a:p>
      </dgm:t>
    </dgm:pt>
    <dgm:pt modelId="{EA229B86-FE48-5A4A-9FD0-045386331B1E}" type="parTrans" cxnId="{5A5796FB-F418-CF4B-850E-D8A9B7729E1B}">
      <dgm:prSet/>
      <dgm:spPr/>
      <dgm:t>
        <a:bodyPr/>
        <a:lstStyle/>
        <a:p>
          <a:endParaRPr lang="en-US"/>
        </a:p>
      </dgm:t>
    </dgm:pt>
    <dgm:pt modelId="{5128CF43-7DA0-494D-B745-FE7B74D5D7C8}" type="sibTrans" cxnId="{5A5796FB-F418-CF4B-850E-D8A9B7729E1B}">
      <dgm:prSet/>
      <dgm:spPr/>
      <dgm:t>
        <a:bodyPr/>
        <a:lstStyle/>
        <a:p>
          <a:endParaRPr lang="en-US"/>
        </a:p>
      </dgm:t>
    </dgm:pt>
    <dgm:pt modelId="{B6D399E0-B0F2-4DBA-9103-B31DD47771DD}" type="pres">
      <dgm:prSet presAssocID="{E5424A0C-E316-4D53-9F43-3E5415EACD4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5B442C-0A67-9F46-8B62-B9F031A85758}" type="pres">
      <dgm:prSet presAssocID="{FB643B19-8F90-084A-BBC4-041C9E884D9D}" presName="linNode" presStyleCnt="0"/>
      <dgm:spPr/>
    </dgm:pt>
    <dgm:pt modelId="{CD33D02C-0491-2949-B6A6-B0918A915810}" type="pres">
      <dgm:prSet presAssocID="{FB643B19-8F90-084A-BBC4-041C9E884D9D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6CA6CF-DCDB-5C4C-B5EE-E844DFB5A6C1}" type="pres">
      <dgm:prSet presAssocID="{FB643B19-8F90-084A-BBC4-041C9E884D9D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D88D00-4E79-D944-AB51-2D0CDD4C0675}" type="pres">
      <dgm:prSet presAssocID="{77FD3F34-4D0C-D84D-9194-1E6BEDDC2B09}" presName="sp" presStyleCnt="0"/>
      <dgm:spPr/>
    </dgm:pt>
    <dgm:pt modelId="{F97A4566-136F-4F0F-B494-86DB4BFBC118}" type="pres">
      <dgm:prSet presAssocID="{48C605BF-2761-48F6-9829-060FD898DB5D}" presName="linNode" presStyleCnt="0"/>
      <dgm:spPr/>
    </dgm:pt>
    <dgm:pt modelId="{C7D9C734-C93B-40D1-A0B8-F3F5D553F5D6}" type="pres">
      <dgm:prSet presAssocID="{48C605BF-2761-48F6-9829-060FD898DB5D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6923FA-952B-4857-8B6F-09DC88ECED4C}" type="pres">
      <dgm:prSet presAssocID="{48C605BF-2761-48F6-9829-060FD898DB5D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DB13EE-5FC8-421C-9B1A-5218F51D1446}" type="pres">
      <dgm:prSet presAssocID="{F50E46B8-F113-4BA3-BD44-B45D0FB87B15}" presName="sp" presStyleCnt="0"/>
      <dgm:spPr/>
    </dgm:pt>
    <dgm:pt modelId="{499C15AC-E4FD-448F-8CCB-87C94CF47D33}" type="pres">
      <dgm:prSet presAssocID="{DDFFD8A5-FF62-4C74-B2FA-8D1EC67E887D}" presName="linNode" presStyleCnt="0"/>
      <dgm:spPr/>
    </dgm:pt>
    <dgm:pt modelId="{7DD4C99A-C344-4C6A-9087-1485905B9AB9}" type="pres">
      <dgm:prSet presAssocID="{DDFFD8A5-FF62-4C74-B2FA-8D1EC67E887D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0275ED-0228-4667-8F03-DA6934D85F48}" type="pres">
      <dgm:prSet presAssocID="{DDFFD8A5-FF62-4C74-B2FA-8D1EC67E887D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0E3047-AC06-4B07-AA3B-FA0FE556AF33}" type="pres">
      <dgm:prSet presAssocID="{5912D003-1D93-4228-B93E-767B5C4342FE}" presName="sp" presStyleCnt="0"/>
      <dgm:spPr/>
    </dgm:pt>
    <dgm:pt modelId="{9E19BFE9-AB78-478B-8C40-059E7C784E67}" type="pres">
      <dgm:prSet presAssocID="{4182E4A9-601F-47C6-B6EC-3DFF505F0FC4}" presName="linNode" presStyleCnt="0"/>
      <dgm:spPr/>
    </dgm:pt>
    <dgm:pt modelId="{49290B84-E426-4517-BC68-1155C4E36812}" type="pres">
      <dgm:prSet presAssocID="{4182E4A9-601F-47C6-B6EC-3DFF505F0FC4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73A990-769E-4B28-B3F3-AD6A70F7D07B}" type="pres">
      <dgm:prSet presAssocID="{4182E4A9-601F-47C6-B6EC-3DFF505F0FC4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A19F27-D5CF-40C9-BA39-3D61D5CB2514}" type="pres">
      <dgm:prSet presAssocID="{682ADFE1-03B2-43A4-AF74-EEC83C676A9E}" presName="sp" presStyleCnt="0"/>
      <dgm:spPr/>
    </dgm:pt>
    <dgm:pt modelId="{B933B9FB-124C-4675-94CE-74BFD902F95B}" type="pres">
      <dgm:prSet presAssocID="{F532A158-95C0-40F1-92EE-971F234A1A77}" presName="linNode" presStyleCnt="0"/>
      <dgm:spPr/>
    </dgm:pt>
    <dgm:pt modelId="{6118A245-4C67-4519-B4BA-0C5373C10731}" type="pres">
      <dgm:prSet presAssocID="{F532A158-95C0-40F1-92EE-971F234A1A77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01A656-93AD-4783-975B-4582B7410B01}" type="pres">
      <dgm:prSet presAssocID="{F532A158-95C0-40F1-92EE-971F234A1A77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29E63C-D8A4-4745-B5D3-89F841F0B6AF}" type="presOf" srcId="{DDFFD8A5-FF62-4C74-B2FA-8D1EC67E887D}" destId="{7DD4C99A-C344-4C6A-9087-1485905B9AB9}" srcOrd="0" destOrd="0" presId="urn:microsoft.com/office/officeart/2005/8/layout/vList5"/>
    <dgm:cxn modelId="{DF5687FB-BEFA-41B7-AE4F-C6B4CFA1CDEC}" srcId="{F532A158-95C0-40F1-92EE-971F234A1A77}" destId="{ED4728F0-B3DC-430A-8675-B776C3D74030}" srcOrd="0" destOrd="0" parTransId="{4AB13548-3771-4E17-A62A-8D16C4583AC3}" sibTransId="{B32C24AF-A32F-4B8D-986A-972033860BFE}"/>
    <dgm:cxn modelId="{35E17AF4-D770-4F10-B4DA-4EBF61AD8FE4}" srcId="{48C605BF-2761-48F6-9829-060FD898DB5D}" destId="{80179223-91BD-45D8-8F33-A9C096F8B081}" srcOrd="0" destOrd="0" parTransId="{2A50688D-89E6-46DC-8AAD-CC31098E430C}" sibTransId="{17FE0919-CC55-4E28-B4FC-B5D94E0D5B24}"/>
    <dgm:cxn modelId="{40C2534D-6415-4424-B43D-2B9D8CE156D3}" srcId="{E5424A0C-E316-4D53-9F43-3E5415EACD4C}" destId="{F532A158-95C0-40F1-92EE-971F234A1A77}" srcOrd="4" destOrd="0" parTransId="{9B95F59B-7915-4745-89AF-27464E98EA27}" sibTransId="{E6FA1601-AED8-48B8-A819-8E9877F9E00B}"/>
    <dgm:cxn modelId="{A4E980FC-433A-A148-8019-3BA8F216387F}" type="presOf" srcId="{ED4728F0-B3DC-430A-8675-B776C3D74030}" destId="{1801A656-93AD-4783-975B-4582B7410B01}" srcOrd="0" destOrd="0" presId="urn:microsoft.com/office/officeart/2005/8/layout/vList5"/>
    <dgm:cxn modelId="{EBA92BAF-BE34-4D19-852A-36DDE0F4B85F}" srcId="{E5424A0C-E316-4D53-9F43-3E5415EACD4C}" destId="{4182E4A9-601F-47C6-B6EC-3DFF505F0FC4}" srcOrd="3" destOrd="0" parTransId="{0A70E7EF-26D7-4F14-85EF-A132843D0DE2}" sibTransId="{682ADFE1-03B2-43A4-AF74-EEC83C676A9E}"/>
    <dgm:cxn modelId="{0A1424A4-C76B-BB43-B5C8-A609721C1160}" type="presOf" srcId="{E5424A0C-E316-4D53-9F43-3E5415EACD4C}" destId="{B6D399E0-B0F2-4DBA-9103-B31DD47771DD}" srcOrd="0" destOrd="0" presId="urn:microsoft.com/office/officeart/2005/8/layout/vList5"/>
    <dgm:cxn modelId="{5A5796FB-F418-CF4B-850E-D8A9B7729E1B}" srcId="{FB643B19-8F90-084A-BBC4-041C9E884D9D}" destId="{EAB9F8B6-A1B4-7F4E-A501-AF1B273025EB}" srcOrd="0" destOrd="0" parTransId="{EA229B86-FE48-5A4A-9FD0-045386331B1E}" sibTransId="{5128CF43-7DA0-494D-B745-FE7B74D5D7C8}"/>
    <dgm:cxn modelId="{DE71B391-FA99-3F4B-9BBE-1285AE86ADFF}" type="presOf" srcId="{4182E4A9-601F-47C6-B6EC-3DFF505F0FC4}" destId="{49290B84-E426-4517-BC68-1155C4E36812}" srcOrd="0" destOrd="0" presId="urn:microsoft.com/office/officeart/2005/8/layout/vList5"/>
    <dgm:cxn modelId="{4197D433-2EC7-8C49-A87F-13C9960F3157}" type="presOf" srcId="{F532A158-95C0-40F1-92EE-971F234A1A77}" destId="{6118A245-4C67-4519-B4BA-0C5373C10731}" srcOrd="0" destOrd="0" presId="urn:microsoft.com/office/officeart/2005/8/layout/vList5"/>
    <dgm:cxn modelId="{C5B2E95F-0DDD-3646-8CB3-DE2A1E266155}" type="presOf" srcId="{48C605BF-2761-48F6-9829-060FD898DB5D}" destId="{C7D9C734-C93B-40D1-A0B8-F3F5D553F5D6}" srcOrd="0" destOrd="0" presId="urn:microsoft.com/office/officeart/2005/8/layout/vList5"/>
    <dgm:cxn modelId="{EEAC5CD3-3F88-ED43-AD02-A411610BAF54}" type="presOf" srcId="{EAB9F8B6-A1B4-7F4E-A501-AF1B273025EB}" destId="{776CA6CF-DCDB-5C4C-B5EE-E844DFB5A6C1}" srcOrd="0" destOrd="0" presId="urn:microsoft.com/office/officeart/2005/8/layout/vList5"/>
    <dgm:cxn modelId="{10C45EC1-0B16-5648-B85F-173040820288}" srcId="{E5424A0C-E316-4D53-9F43-3E5415EACD4C}" destId="{FB643B19-8F90-084A-BBC4-041C9E884D9D}" srcOrd="0" destOrd="0" parTransId="{6A1E3B43-53F8-FA46-8208-7BFEFCE9D912}" sibTransId="{77FD3F34-4D0C-D84D-9194-1E6BEDDC2B09}"/>
    <dgm:cxn modelId="{1B57B67B-6E16-4081-B52C-B9AEB3EDB09D}" srcId="{DDFFD8A5-FF62-4C74-B2FA-8D1EC67E887D}" destId="{11318BFA-5FD8-4444-8862-D47E3B6F0F19}" srcOrd="0" destOrd="0" parTransId="{C43D653E-4460-4B2B-901B-18B0FEFB14AE}" sibTransId="{71F9368E-96F6-4E21-9DE9-10C7A74BA0A5}"/>
    <dgm:cxn modelId="{4860ACFF-4E04-44CA-824F-D08CDCBA6590}" srcId="{E5424A0C-E316-4D53-9F43-3E5415EACD4C}" destId="{DDFFD8A5-FF62-4C74-B2FA-8D1EC67E887D}" srcOrd="2" destOrd="0" parTransId="{6E2FC8A8-7CB1-4571-B999-4BFE53A92BBC}" sibTransId="{5912D003-1D93-4228-B93E-767B5C4342FE}"/>
    <dgm:cxn modelId="{3F1F8063-8E7E-4FAA-B6FF-8016335E9FEA}" srcId="{4182E4A9-601F-47C6-B6EC-3DFF505F0FC4}" destId="{B00587D3-F31E-44DF-9A25-95A8CC516C0A}" srcOrd="0" destOrd="0" parTransId="{7D00066B-C59A-43E6-BF1D-59A69F87FBE1}" sibTransId="{7B8C7D6C-A7DC-4C3D-A282-FA6C0BB46DCF}"/>
    <dgm:cxn modelId="{F5B6AC63-DF73-FC4B-BD2F-D69FA5CB126A}" type="presOf" srcId="{11318BFA-5FD8-4444-8862-D47E3B6F0F19}" destId="{9A0275ED-0228-4667-8F03-DA6934D85F48}" srcOrd="0" destOrd="0" presId="urn:microsoft.com/office/officeart/2005/8/layout/vList5"/>
    <dgm:cxn modelId="{8D5D7CDA-BF4E-4289-8BD1-F50E332F6951}" srcId="{E5424A0C-E316-4D53-9F43-3E5415EACD4C}" destId="{48C605BF-2761-48F6-9829-060FD898DB5D}" srcOrd="1" destOrd="0" parTransId="{42E4D033-60CC-4FA4-BBAC-EA5C4A277422}" sibTransId="{F50E46B8-F113-4BA3-BD44-B45D0FB87B15}"/>
    <dgm:cxn modelId="{C8EC2AAC-0247-1049-8CFB-81EBD6D95FB4}" type="presOf" srcId="{FB643B19-8F90-084A-BBC4-041C9E884D9D}" destId="{CD33D02C-0491-2949-B6A6-B0918A915810}" srcOrd="0" destOrd="0" presId="urn:microsoft.com/office/officeart/2005/8/layout/vList5"/>
    <dgm:cxn modelId="{1C4E6598-8BEF-B14A-92B0-4E343E245EB1}" type="presOf" srcId="{80179223-91BD-45D8-8F33-A9C096F8B081}" destId="{096923FA-952B-4857-8B6F-09DC88ECED4C}" srcOrd="0" destOrd="0" presId="urn:microsoft.com/office/officeart/2005/8/layout/vList5"/>
    <dgm:cxn modelId="{23B3075B-E1FF-AC41-BBBA-188C486A85CD}" type="presOf" srcId="{B00587D3-F31E-44DF-9A25-95A8CC516C0A}" destId="{A173A990-769E-4B28-B3F3-AD6A70F7D07B}" srcOrd="0" destOrd="0" presId="urn:microsoft.com/office/officeart/2005/8/layout/vList5"/>
    <dgm:cxn modelId="{10816313-8201-5B44-BB50-2CE3C32F16A8}" type="presParOf" srcId="{B6D399E0-B0F2-4DBA-9103-B31DD47771DD}" destId="{0A5B442C-0A67-9F46-8B62-B9F031A85758}" srcOrd="0" destOrd="0" presId="urn:microsoft.com/office/officeart/2005/8/layout/vList5"/>
    <dgm:cxn modelId="{543AF5C1-5FA1-9D4A-85C4-865CB09F09AF}" type="presParOf" srcId="{0A5B442C-0A67-9F46-8B62-B9F031A85758}" destId="{CD33D02C-0491-2949-B6A6-B0918A915810}" srcOrd="0" destOrd="0" presId="urn:microsoft.com/office/officeart/2005/8/layout/vList5"/>
    <dgm:cxn modelId="{59A983B6-2DD5-C047-AB7F-BDCA7646783F}" type="presParOf" srcId="{0A5B442C-0A67-9F46-8B62-B9F031A85758}" destId="{776CA6CF-DCDB-5C4C-B5EE-E844DFB5A6C1}" srcOrd="1" destOrd="0" presId="urn:microsoft.com/office/officeart/2005/8/layout/vList5"/>
    <dgm:cxn modelId="{3EA04D9A-5E22-0C4B-94DF-BE5CCC27F078}" type="presParOf" srcId="{B6D399E0-B0F2-4DBA-9103-B31DD47771DD}" destId="{4FD88D00-4E79-D944-AB51-2D0CDD4C0675}" srcOrd="1" destOrd="0" presId="urn:microsoft.com/office/officeart/2005/8/layout/vList5"/>
    <dgm:cxn modelId="{5C3EC127-A48A-A147-8FF2-24430DB1756B}" type="presParOf" srcId="{B6D399E0-B0F2-4DBA-9103-B31DD47771DD}" destId="{F97A4566-136F-4F0F-B494-86DB4BFBC118}" srcOrd="2" destOrd="0" presId="urn:microsoft.com/office/officeart/2005/8/layout/vList5"/>
    <dgm:cxn modelId="{16B9ED35-B249-0A48-8728-B81EC47C315A}" type="presParOf" srcId="{F97A4566-136F-4F0F-B494-86DB4BFBC118}" destId="{C7D9C734-C93B-40D1-A0B8-F3F5D553F5D6}" srcOrd="0" destOrd="0" presId="urn:microsoft.com/office/officeart/2005/8/layout/vList5"/>
    <dgm:cxn modelId="{B4D6C642-4A78-504B-A116-9C47F2A3D92B}" type="presParOf" srcId="{F97A4566-136F-4F0F-B494-86DB4BFBC118}" destId="{096923FA-952B-4857-8B6F-09DC88ECED4C}" srcOrd="1" destOrd="0" presId="urn:microsoft.com/office/officeart/2005/8/layout/vList5"/>
    <dgm:cxn modelId="{46ECBFF1-1A95-4B43-89C0-2A208794855E}" type="presParOf" srcId="{B6D399E0-B0F2-4DBA-9103-B31DD47771DD}" destId="{A5DB13EE-5FC8-421C-9B1A-5218F51D1446}" srcOrd="3" destOrd="0" presId="urn:microsoft.com/office/officeart/2005/8/layout/vList5"/>
    <dgm:cxn modelId="{0D5528BB-0825-3849-81E0-D8A89D8CB426}" type="presParOf" srcId="{B6D399E0-B0F2-4DBA-9103-B31DD47771DD}" destId="{499C15AC-E4FD-448F-8CCB-87C94CF47D33}" srcOrd="4" destOrd="0" presId="urn:microsoft.com/office/officeart/2005/8/layout/vList5"/>
    <dgm:cxn modelId="{72C04D6A-05F5-1242-B74C-A27BC5AD1362}" type="presParOf" srcId="{499C15AC-E4FD-448F-8CCB-87C94CF47D33}" destId="{7DD4C99A-C344-4C6A-9087-1485905B9AB9}" srcOrd="0" destOrd="0" presId="urn:microsoft.com/office/officeart/2005/8/layout/vList5"/>
    <dgm:cxn modelId="{04A9ABB0-F18A-EA4D-A128-E139C97A0449}" type="presParOf" srcId="{499C15AC-E4FD-448F-8CCB-87C94CF47D33}" destId="{9A0275ED-0228-4667-8F03-DA6934D85F48}" srcOrd="1" destOrd="0" presId="urn:microsoft.com/office/officeart/2005/8/layout/vList5"/>
    <dgm:cxn modelId="{A49C5EE0-9A0A-804F-A233-3C6DA4DC0C6D}" type="presParOf" srcId="{B6D399E0-B0F2-4DBA-9103-B31DD47771DD}" destId="{7C0E3047-AC06-4B07-AA3B-FA0FE556AF33}" srcOrd="5" destOrd="0" presId="urn:microsoft.com/office/officeart/2005/8/layout/vList5"/>
    <dgm:cxn modelId="{A6E42B65-B591-D84B-9DA7-09EC71E6188F}" type="presParOf" srcId="{B6D399E0-B0F2-4DBA-9103-B31DD47771DD}" destId="{9E19BFE9-AB78-478B-8C40-059E7C784E67}" srcOrd="6" destOrd="0" presId="urn:microsoft.com/office/officeart/2005/8/layout/vList5"/>
    <dgm:cxn modelId="{E7D9D0C8-3E13-3F4D-8331-1E5FB6495739}" type="presParOf" srcId="{9E19BFE9-AB78-478B-8C40-059E7C784E67}" destId="{49290B84-E426-4517-BC68-1155C4E36812}" srcOrd="0" destOrd="0" presId="urn:microsoft.com/office/officeart/2005/8/layout/vList5"/>
    <dgm:cxn modelId="{181CCBC3-0427-7D47-8D57-65B5888EE3DA}" type="presParOf" srcId="{9E19BFE9-AB78-478B-8C40-059E7C784E67}" destId="{A173A990-769E-4B28-B3F3-AD6A70F7D07B}" srcOrd="1" destOrd="0" presId="urn:microsoft.com/office/officeart/2005/8/layout/vList5"/>
    <dgm:cxn modelId="{3E07B2A3-2D34-A14A-BE93-D26907DB0C0A}" type="presParOf" srcId="{B6D399E0-B0F2-4DBA-9103-B31DD47771DD}" destId="{EBA19F27-D5CF-40C9-BA39-3D61D5CB2514}" srcOrd="7" destOrd="0" presId="urn:microsoft.com/office/officeart/2005/8/layout/vList5"/>
    <dgm:cxn modelId="{3981FC97-79AC-E54B-9271-C9B2DBF730E2}" type="presParOf" srcId="{B6D399E0-B0F2-4DBA-9103-B31DD47771DD}" destId="{B933B9FB-124C-4675-94CE-74BFD902F95B}" srcOrd="8" destOrd="0" presId="urn:microsoft.com/office/officeart/2005/8/layout/vList5"/>
    <dgm:cxn modelId="{9DD8B679-94BD-2448-91D0-0BF74307A9BC}" type="presParOf" srcId="{B933B9FB-124C-4675-94CE-74BFD902F95B}" destId="{6118A245-4C67-4519-B4BA-0C5373C10731}" srcOrd="0" destOrd="0" presId="urn:microsoft.com/office/officeart/2005/8/layout/vList5"/>
    <dgm:cxn modelId="{1CC2233A-5381-0B4E-BF48-0921113E50C7}" type="presParOf" srcId="{B933B9FB-124C-4675-94CE-74BFD902F95B}" destId="{1801A656-93AD-4783-975B-4582B7410B0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424A0C-E316-4D53-9F43-3E5415EACD4C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8C605BF-2761-48F6-9829-060FD898DB5D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Reuse</a:t>
          </a:r>
          <a:endParaRPr lang="en-US" dirty="0">
            <a:latin typeface="+mn-lt"/>
          </a:endParaRPr>
        </a:p>
      </dgm:t>
    </dgm:pt>
    <dgm:pt modelId="{42E4D033-60CC-4FA4-BBAC-EA5C4A277422}" type="parTrans" cxnId="{8D5D7CDA-BF4E-4289-8BD1-F50E332F6951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F50E46B8-F113-4BA3-BD44-B45D0FB87B15}" type="sibTrans" cxnId="{8D5D7CDA-BF4E-4289-8BD1-F50E332F6951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80179223-91BD-45D8-8F33-A9C096F8B081}">
      <dgm:prSet phldrT="[Text]"/>
      <dgm:spPr/>
      <dgm:t>
        <a:bodyPr/>
        <a:lstStyle/>
        <a:p>
          <a:r>
            <a:rPr lang="en-US" b="0" i="0" dirty="0" smtClean="0">
              <a:latin typeface="+mn-lt"/>
            </a:rPr>
            <a:t> Use in a wide range of ways</a:t>
          </a:r>
          <a:endParaRPr lang="en-US" dirty="0">
            <a:latin typeface="+mn-lt"/>
          </a:endParaRPr>
        </a:p>
      </dgm:t>
    </dgm:pt>
    <dgm:pt modelId="{2A50688D-89E6-46DC-8AAD-CC31098E430C}" type="parTrans" cxnId="{35E17AF4-D770-4F10-B4DA-4EBF61AD8FE4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17FE0919-CC55-4E28-B4FC-B5D94E0D5B24}" type="sibTrans" cxnId="{35E17AF4-D770-4F10-B4DA-4EBF61AD8FE4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DDFFD8A5-FF62-4C74-B2FA-8D1EC67E887D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Revise</a:t>
          </a:r>
          <a:endParaRPr lang="en-US" dirty="0">
            <a:latin typeface="+mn-lt"/>
          </a:endParaRPr>
        </a:p>
      </dgm:t>
    </dgm:pt>
    <dgm:pt modelId="{6E2FC8A8-7CB1-4571-B999-4BFE53A92BBC}" type="parTrans" cxnId="{4860ACFF-4E04-44CA-824F-D08CDCBA6590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5912D003-1D93-4228-B93E-767B5C4342FE}" type="sibTrans" cxnId="{4860ACFF-4E04-44CA-824F-D08CDCBA6590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11318BFA-5FD8-4444-8862-D47E3B6F0F19}">
      <dgm:prSet phldrT="[Text]"/>
      <dgm:spPr/>
      <dgm:t>
        <a:bodyPr/>
        <a:lstStyle/>
        <a:p>
          <a:r>
            <a:rPr lang="en-US" b="0" i="0" dirty="0" smtClean="0">
              <a:latin typeface="+mn-lt"/>
            </a:rPr>
            <a:t> Adapt, modify, and improve</a:t>
          </a:r>
          <a:endParaRPr lang="en-US" dirty="0">
            <a:latin typeface="+mn-lt"/>
          </a:endParaRPr>
        </a:p>
      </dgm:t>
    </dgm:pt>
    <dgm:pt modelId="{C43D653E-4460-4B2B-901B-18B0FEFB14AE}" type="parTrans" cxnId="{1B57B67B-6E16-4081-B52C-B9AEB3EDB09D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71F9368E-96F6-4E21-9DE9-10C7A74BA0A5}" type="sibTrans" cxnId="{1B57B67B-6E16-4081-B52C-B9AEB3EDB09D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4182E4A9-601F-47C6-B6EC-3DFF505F0FC4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Remix</a:t>
          </a:r>
          <a:endParaRPr lang="en-US" dirty="0">
            <a:latin typeface="+mn-lt"/>
          </a:endParaRPr>
        </a:p>
      </dgm:t>
    </dgm:pt>
    <dgm:pt modelId="{0A70E7EF-26D7-4F14-85EF-A132843D0DE2}" type="parTrans" cxnId="{EBA92BAF-BE34-4D19-852A-36DDE0F4B85F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682ADFE1-03B2-43A4-AF74-EEC83C676A9E}" type="sibTrans" cxnId="{EBA92BAF-BE34-4D19-852A-36DDE0F4B85F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ED4728F0-B3DC-430A-8675-B776C3D74030}">
      <dgm:prSet phldrT="[Text]"/>
      <dgm:spPr/>
      <dgm:t>
        <a:bodyPr/>
        <a:lstStyle/>
        <a:p>
          <a:r>
            <a:rPr lang="en-US" b="0" i="0" dirty="0" smtClean="0">
              <a:latin typeface="+mn-lt"/>
            </a:rPr>
            <a:t> Share with others</a:t>
          </a:r>
          <a:endParaRPr lang="en-US" dirty="0">
            <a:latin typeface="+mn-lt"/>
          </a:endParaRPr>
        </a:p>
      </dgm:t>
    </dgm:pt>
    <dgm:pt modelId="{4AB13548-3771-4E17-A62A-8D16C4583AC3}" type="parTrans" cxnId="{DF5687FB-BEFA-41B7-AE4F-C6B4CFA1CDEC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B32C24AF-A32F-4B8D-986A-972033860BFE}" type="sibTrans" cxnId="{DF5687FB-BEFA-41B7-AE4F-C6B4CFA1CDEC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B00587D3-F31E-44DF-9A25-95A8CC516C0A}">
      <dgm:prSet phldrT="[Text]"/>
      <dgm:spPr/>
      <dgm:t>
        <a:bodyPr/>
        <a:lstStyle/>
        <a:p>
          <a:r>
            <a:rPr lang="en-US" b="0" i="0" dirty="0" smtClean="0">
              <a:latin typeface="+mn-lt"/>
            </a:rPr>
            <a:t> Combine two or more</a:t>
          </a:r>
          <a:endParaRPr lang="en-US" dirty="0">
            <a:latin typeface="+mn-lt"/>
          </a:endParaRPr>
        </a:p>
      </dgm:t>
    </dgm:pt>
    <dgm:pt modelId="{7D00066B-C59A-43E6-BF1D-59A69F87FBE1}" type="parTrans" cxnId="{3F1F8063-8E7E-4FAA-B6FF-8016335E9FEA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7B8C7D6C-A7DC-4C3D-A282-FA6C0BB46DCF}" type="sibTrans" cxnId="{3F1F8063-8E7E-4FAA-B6FF-8016335E9FEA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F532A158-95C0-40F1-92EE-971F234A1A77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Redistribute</a:t>
          </a:r>
          <a:endParaRPr lang="en-US" dirty="0">
            <a:latin typeface="+mn-lt"/>
          </a:endParaRPr>
        </a:p>
      </dgm:t>
    </dgm:pt>
    <dgm:pt modelId="{9B95F59B-7915-4745-89AF-27464E98EA27}" type="parTrans" cxnId="{40C2534D-6415-4424-B43D-2B9D8CE156D3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E6FA1601-AED8-48B8-A819-8E9877F9E00B}" type="sibTrans" cxnId="{40C2534D-6415-4424-B43D-2B9D8CE156D3}">
      <dgm:prSet/>
      <dgm:spPr/>
      <dgm:t>
        <a:bodyPr/>
        <a:lstStyle/>
        <a:p>
          <a:endParaRPr lang="en-US">
            <a:latin typeface="Helvetica Neue Light"/>
          </a:endParaRPr>
        </a:p>
      </dgm:t>
    </dgm:pt>
    <dgm:pt modelId="{FB643B19-8F90-084A-BBC4-041C9E884D9D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Retain</a:t>
          </a:r>
          <a:endParaRPr lang="en-US" dirty="0">
            <a:latin typeface="+mn-lt"/>
          </a:endParaRPr>
        </a:p>
      </dgm:t>
    </dgm:pt>
    <dgm:pt modelId="{6A1E3B43-53F8-FA46-8208-7BFEFCE9D912}" type="parTrans" cxnId="{10C45EC1-0B16-5648-B85F-173040820288}">
      <dgm:prSet/>
      <dgm:spPr/>
      <dgm:t>
        <a:bodyPr/>
        <a:lstStyle/>
        <a:p>
          <a:endParaRPr lang="en-US"/>
        </a:p>
      </dgm:t>
    </dgm:pt>
    <dgm:pt modelId="{77FD3F34-4D0C-D84D-9194-1E6BEDDC2B09}" type="sibTrans" cxnId="{10C45EC1-0B16-5648-B85F-173040820288}">
      <dgm:prSet/>
      <dgm:spPr/>
      <dgm:t>
        <a:bodyPr/>
        <a:lstStyle/>
        <a:p>
          <a:endParaRPr lang="en-US"/>
        </a:p>
      </dgm:t>
    </dgm:pt>
    <dgm:pt modelId="{EAB9F8B6-A1B4-7F4E-A501-AF1B273025EB}">
      <dgm:prSet phldrT="[Text]"/>
      <dgm:spPr/>
      <dgm:t>
        <a:bodyPr/>
        <a:lstStyle/>
        <a:p>
          <a:r>
            <a:rPr lang="en-US" dirty="0" smtClean="0">
              <a:latin typeface="+mn-lt"/>
            </a:rPr>
            <a:t> Make and own a copy</a:t>
          </a:r>
          <a:endParaRPr lang="en-US" dirty="0">
            <a:latin typeface="+mn-lt"/>
          </a:endParaRPr>
        </a:p>
      </dgm:t>
    </dgm:pt>
    <dgm:pt modelId="{EA229B86-FE48-5A4A-9FD0-045386331B1E}" type="parTrans" cxnId="{5A5796FB-F418-CF4B-850E-D8A9B7729E1B}">
      <dgm:prSet/>
      <dgm:spPr/>
      <dgm:t>
        <a:bodyPr/>
        <a:lstStyle/>
        <a:p>
          <a:endParaRPr lang="en-US"/>
        </a:p>
      </dgm:t>
    </dgm:pt>
    <dgm:pt modelId="{5128CF43-7DA0-494D-B745-FE7B74D5D7C8}" type="sibTrans" cxnId="{5A5796FB-F418-CF4B-850E-D8A9B7729E1B}">
      <dgm:prSet/>
      <dgm:spPr/>
      <dgm:t>
        <a:bodyPr/>
        <a:lstStyle/>
        <a:p>
          <a:endParaRPr lang="en-US"/>
        </a:p>
      </dgm:t>
    </dgm:pt>
    <dgm:pt modelId="{B6D399E0-B0F2-4DBA-9103-B31DD47771DD}" type="pres">
      <dgm:prSet presAssocID="{E5424A0C-E316-4D53-9F43-3E5415EACD4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5B442C-0A67-9F46-8B62-B9F031A85758}" type="pres">
      <dgm:prSet presAssocID="{FB643B19-8F90-084A-BBC4-041C9E884D9D}" presName="linNode" presStyleCnt="0"/>
      <dgm:spPr/>
    </dgm:pt>
    <dgm:pt modelId="{CD33D02C-0491-2949-B6A6-B0918A915810}" type="pres">
      <dgm:prSet presAssocID="{FB643B19-8F90-084A-BBC4-041C9E884D9D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6CA6CF-DCDB-5C4C-B5EE-E844DFB5A6C1}" type="pres">
      <dgm:prSet presAssocID="{FB643B19-8F90-084A-BBC4-041C9E884D9D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D88D00-4E79-D944-AB51-2D0CDD4C0675}" type="pres">
      <dgm:prSet presAssocID="{77FD3F34-4D0C-D84D-9194-1E6BEDDC2B09}" presName="sp" presStyleCnt="0"/>
      <dgm:spPr/>
    </dgm:pt>
    <dgm:pt modelId="{F97A4566-136F-4F0F-B494-86DB4BFBC118}" type="pres">
      <dgm:prSet presAssocID="{48C605BF-2761-48F6-9829-060FD898DB5D}" presName="linNode" presStyleCnt="0"/>
      <dgm:spPr/>
    </dgm:pt>
    <dgm:pt modelId="{C7D9C734-C93B-40D1-A0B8-F3F5D553F5D6}" type="pres">
      <dgm:prSet presAssocID="{48C605BF-2761-48F6-9829-060FD898DB5D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6923FA-952B-4857-8B6F-09DC88ECED4C}" type="pres">
      <dgm:prSet presAssocID="{48C605BF-2761-48F6-9829-060FD898DB5D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DB13EE-5FC8-421C-9B1A-5218F51D1446}" type="pres">
      <dgm:prSet presAssocID="{F50E46B8-F113-4BA3-BD44-B45D0FB87B15}" presName="sp" presStyleCnt="0"/>
      <dgm:spPr/>
    </dgm:pt>
    <dgm:pt modelId="{499C15AC-E4FD-448F-8CCB-87C94CF47D33}" type="pres">
      <dgm:prSet presAssocID="{DDFFD8A5-FF62-4C74-B2FA-8D1EC67E887D}" presName="linNode" presStyleCnt="0"/>
      <dgm:spPr/>
    </dgm:pt>
    <dgm:pt modelId="{7DD4C99A-C344-4C6A-9087-1485905B9AB9}" type="pres">
      <dgm:prSet presAssocID="{DDFFD8A5-FF62-4C74-B2FA-8D1EC67E887D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0275ED-0228-4667-8F03-DA6934D85F48}" type="pres">
      <dgm:prSet presAssocID="{DDFFD8A5-FF62-4C74-B2FA-8D1EC67E887D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0E3047-AC06-4B07-AA3B-FA0FE556AF33}" type="pres">
      <dgm:prSet presAssocID="{5912D003-1D93-4228-B93E-767B5C4342FE}" presName="sp" presStyleCnt="0"/>
      <dgm:spPr/>
    </dgm:pt>
    <dgm:pt modelId="{9E19BFE9-AB78-478B-8C40-059E7C784E67}" type="pres">
      <dgm:prSet presAssocID="{4182E4A9-601F-47C6-B6EC-3DFF505F0FC4}" presName="linNode" presStyleCnt="0"/>
      <dgm:spPr/>
    </dgm:pt>
    <dgm:pt modelId="{49290B84-E426-4517-BC68-1155C4E36812}" type="pres">
      <dgm:prSet presAssocID="{4182E4A9-601F-47C6-B6EC-3DFF505F0FC4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73A990-769E-4B28-B3F3-AD6A70F7D07B}" type="pres">
      <dgm:prSet presAssocID="{4182E4A9-601F-47C6-B6EC-3DFF505F0FC4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A19F27-D5CF-40C9-BA39-3D61D5CB2514}" type="pres">
      <dgm:prSet presAssocID="{682ADFE1-03B2-43A4-AF74-EEC83C676A9E}" presName="sp" presStyleCnt="0"/>
      <dgm:spPr/>
    </dgm:pt>
    <dgm:pt modelId="{B933B9FB-124C-4675-94CE-74BFD902F95B}" type="pres">
      <dgm:prSet presAssocID="{F532A158-95C0-40F1-92EE-971F234A1A77}" presName="linNode" presStyleCnt="0"/>
      <dgm:spPr/>
    </dgm:pt>
    <dgm:pt modelId="{6118A245-4C67-4519-B4BA-0C5373C10731}" type="pres">
      <dgm:prSet presAssocID="{F532A158-95C0-40F1-92EE-971F234A1A77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01A656-93AD-4783-975B-4582B7410B01}" type="pres">
      <dgm:prSet presAssocID="{F532A158-95C0-40F1-92EE-971F234A1A77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75B128-D50E-AC4D-808B-72299D2FCC68}" type="presOf" srcId="{ED4728F0-B3DC-430A-8675-B776C3D74030}" destId="{1801A656-93AD-4783-975B-4582B7410B01}" srcOrd="0" destOrd="0" presId="urn:microsoft.com/office/officeart/2005/8/layout/vList5"/>
    <dgm:cxn modelId="{DF5687FB-BEFA-41B7-AE4F-C6B4CFA1CDEC}" srcId="{F532A158-95C0-40F1-92EE-971F234A1A77}" destId="{ED4728F0-B3DC-430A-8675-B776C3D74030}" srcOrd="0" destOrd="0" parTransId="{4AB13548-3771-4E17-A62A-8D16C4583AC3}" sibTransId="{B32C24AF-A32F-4B8D-986A-972033860BFE}"/>
    <dgm:cxn modelId="{35E17AF4-D770-4F10-B4DA-4EBF61AD8FE4}" srcId="{48C605BF-2761-48F6-9829-060FD898DB5D}" destId="{80179223-91BD-45D8-8F33-A9C096F8B081}" srcOrd="0" destOrd="0" parTransId="{2A50688D-89E6-46DC-8AAD-CC31098E430C}" sibTransId="{17FE0919-CC55-4E28-B4FC-B5D94E0D5B24}"/>
    <dgm:cxn modelId="{40C2534D-6415-4424-B43D-2B9D8CE156D3}" srcId="{E5424A0C-E316-4D53-9F43-3E5415EACD4C}" destId="{F532A158-95C0-40F1-92EE-971F234A1A77}" srcOrd="4" destOrd="0" parTransId="{9B95F59B-7915-4745-89AF-27464E98EA27}" sibTransId="{E6FA1601-AED8-48B8-A819-8E9877F9E00B}"/>
    <dgm:cxn modelId="{EBA92BAF-BE34-4D19-852A-36DDE0F4B85F}" srcId="{E5424A0C-E316-4D53-9F43-3E5415EACD4C}" destId="{4182E4A9-601F-47C6-B6EC-3DFF505F0FC4}" srcOrd="3" destOrd="0" parTransId="{0A70E7EF-26D7-4F14-85EF-A132843D0DE2}" sibTransId="{682ADFE1-03B2-43A4-AF74-EEC83C676A9E}"/>
    <dgm:cxn modelId="{5A5796FB-F418-CF4B-850E-D8A9B7729E1B}" srcId="{FB643B19-8F90-084A-BBC4-041C9E884D9D}" destId="{EAB9F8B6-A1B4-7F4E-A501-AF1B273025EB}" srcOrd="0" destOrd="0" parTransId="{EA229B86-FE48-5A4A-9FD0-045386331B1E}" sibTransId="{5128CF43-7DA0-494D-B745-FE7B74D5D7C8}"/>
    <dgm:cxn modelId="{70C75B7B-18D0-D640-890F-F6C40F7ACC44}" type="presOf" srcId="{48C605BF-2761-48F6-9829-060FD898DB5D}" destId="{C7D9C734-C93B-40D1-A0B8-F3F5D553F5D6}" srcOrd="0" destOrd="0" presId="urn:microsoft.com/office/officeart/2005/8/layout/vList5"/>
    <dgm:cxn modelId="{BCD53E66-5F37-A64E-B432-D7F238A8586D}" type="presOf" srcId="{B00587D3-F31E-44DF-9A25-95A8CC516C0A}" destId="{A173A990-769E-4B28-B3F3-AD6A70F7D07B}" srcOrd="0" destOrd="0" presId="urn:microsoft.com/office/officeart/2005/8/layout/vList5"/>
    <dgm:cxn modelId="{10C45EC1-0B16-5648-B85F-173040820288}" srcId="{E5424A0C-E316-4D53-9F43-3E5415EACD4C}" destId="{FB643B19-8F90-084A-BBC4-041C9E884D9D}" srcOrd="0" destOrd="0" parTransId="{6A1E3B43-53F8-FA46-8208-7BFEFCE9D912}" sibTransId="{77FD3F34-4D0C-D84D-9194-1E6BEDDC2B09}"/>
    <dgm:cxn modelId="{2CFA3DDE-8E0F-4744-9613-06330742A77D}" type="presOf" srcId="{4182E4A9-601F-47C6-B6EC-3DFF505F0FC4}" destId="{49290B84-E426-4517-BC68-1155C4E36812}" srcOrd="0" destOrd="0" presId="urn:microsoft.com/office/officeart/2005/8/layout/vList5"/>
    <dgm:cxn modelId="{1B57B67B-6E16-4081-B52C-B9AEB3EDB09D}" srcId="{DDFFD8A5-FF62-4C74-B2FA-8D1EC67E887D}" destId="{11318BFA-5FD8-4444-8862-D47E3B6F0F19}" srcOrd="0" destOrd="0" parTransId="{C43D653E-4460-4B2B-901B-18B0FEFB14AE}" sibTransId="{71F9368E-96F6-4E21-9DE9-10C7A74BA0A5}"/>
    <dgm:cxn modelId="{4860ACFF-4E04-44CA-824F-D08CDCBA6590}" srcId="{E5424A0C-E316-4D53-9F43-3E5415EACD4C}" destId="{DDFFD8A5-FF62-4C74-B2FA-8D1EC67E887D}" srcOrd="2" destOrd="0" parTransId="{6E2FC8A8-7CB1-4571-B999-4BFE53A92BBC}" sibTransId="{5912D003-1D93-4228-B93E-767B5C4342FE}"/>
    <dgm:cxn modelId="{3F1F8063-8E7E-4FAA-B6FF-8016335E9FEA}" srcId="{4182E4A9-601F-47C6-B6EC-3DFF505F0FC4}" destId="{B00587D3-F31E-44DF-9A25-95A8CC516C0A}" srcOrd="0" destOrd="0" parTransId="{7D00066B-C59A-43E6-BF1D-59A69F87FBE1}" sibTransId="{7B8C7D6C-A7DC-4C3D-A282-FA6C0BB46DCF}"/>
    <dgm:cxn modelId="{A5A20B9E-405D-B14F-A9C9-8255655B45C2}" type="presOf" srcId="{EAB9F8B6-A1B4-7F4E-A501-AF1B273025EB}" destId="{776CA6CF-DCDB-5C4C-B5EE-E844DFB5A6C1}" srcOrd="0" destOrd="0" presId="urn:microsoft.com/office/officeart/2005/8/layout/vList5"/>
    <dgm:cxn modelId="{0ECA68E1-AAE0-4146-BBE8-35E6A8B89ACD}" type="presOf" srcId="{11318BFA-5FD8-4444-8862-D47E3B6F0F19}" destId="{9A0275ED-0228-4667-8F03-DA6934D85F48}" srcOrd="0" destOrd="0" presId="urn:microsoft.com/office/officeart/2005/8/layout/vList5"/>
    <dgm:cxn modelId="{8D5D7CDA-BF4E-4289-8BD1-F50E332F6951}" srcId="{E5424A0C-E316-4D53-9F43-3E5415EACD4C}" destId="{48C605BF-2761-48F6-9829-060FD898DB5D}" srcOrd="1" destOrd="0" parTransId="{42E4D033-60CC-4FA4-BBAC-EA5C4A277422}" sibTransId="{F50E46B8-F113-4BA3-BD44-B45D0FB87B15}"/>
    <dgm:cxn modelId="{C2872FC0-A138-2C46-BC01-FAC1F88E7A45}" type="presOf" srcId="{80179223-91BD-45D8-8F33-A9C096F8B081}" destId="{096923FA-952B-4857-8B6F-09DC88ECED4C}" srcOrd="0" destOrd="0" presId="urn:microsoft.com/office/officeart/2005/8/layout/vList5"/>
    <dgm:cxn modelId="{53A206E9-D2B4-CA41-8C55-3BD751D6F73D}" type="presOf" srcId="{DDFFD8A5-FF62-4C74-B2FA-8D1EC67E887D}" destId="{7DD4C99A-C344-4C6A-9087-1485905B9AB9}" srcOrd="0" destOrd="0" presId="urn:microsoft.com/office/officeart/2005/8/layout/vList5"/>
    <dgm:cxn modelId="{6CD0581A-8FAE-DC41-9D2B-821F84D91367}" type="presOf" srcId="{F532A158-95C0-40F1-92EE-971F234A1A77}" destId="{6118A245-4C67-4519-B4BA-0C5373C10731}" srcOrd="0" destOrd="0" presId="urn:microsoft.com/office/officeart/2005/8/layout/vList5"/>
    <dgm:cxn modelId="{73E17FBA-9B52-CF41-8213-E7997FC9B202}" type="presOf" srcId="{E5424A0C-E316-4D53-9F43-3E5415EACD4C}" destId="{B6D399E0-B0F2-4DBA-9103-B31DD47771DD}" srcOrd="0" destOrd="0" presId="urn:microsoft.com/office/officeart/2005/8/layout/vList5"/>
    <dgm:cxn modelId="{79600624-39C0-9F49-97F2-AB1D81A7E7A9}" type="presOf" srcId="{FB643B19-8F90-084A-BBC4-041C9E884D9D}" destId="{CD33D02C-0491-2949-B6A6-B0918A915810}" srcOrd="0" destOrd="0" presId="urn:microsoft.com/office/officeart/2005/8/layout/vList5"/>
    <dgm:cxn modelId="{52B38C35-C8C9-0F4D-B732-E4E30702CEED}" type="presParOf" srcId="{B6D399E0-B0F2-4DBA-9103-B31DD47771DD}" destId="{0A5B442C-0A67-9F46-8B62-B9F031A85758}" srcOrd="0" destOrd="0" presId="urn:microsoft.com/office/officeart/2005/8/layout/vList5"/>
    <dgm:cxn modelId="{27CE6728-A3FE-5744-975D-2F587D637AE1}" type="presParOf" srcId="{0A5B442C-0A67-9F46-8B62-B9F031A85758}" destId="{CD33D02C-0491-2949-B6A6-B0918A915810}" srcOrd="0" destOrd="0" presId="urn:microsoft.com/office/officeart/2005/8/layout/vList5"/>
    <dgm:cxn modelId="{6C4DFBE3-D369-F542-9E45-3E74A2976136}" type="presParOf" srcId="{0A5B442C-0A67-9F46-8B62-B9F031A85758}" destId="{776CA6CF-DCDB-5C4C-B5EE-E844DFB5A6C1}" srcOrd="1" destOrd="0" presId="urn:microsoft.com/office/officeart/2005/8/layout/vList5"/>
    <dgm:cxn modelId="{0CBC49E3-7BC6-BB48-95CA-15B7CC687BA9}" type="presParOf" srcId="{B6D399E0-B0F2-4DBA-9103-B31DD47771DD}" destId="{4FD88D00-4E79-D944-AB51-2D0CDD4C0675}" srcOrd="1" destOrd="0" presId="urn:microsoft.com/office/officeart/2005/8/layout/vList5"/>
    <dgm:cxn modelId="{092C449C-6EB3-A243-AC23-54B3216BB5E4}" type="presParOf" srcId="{B6D399E0-B0F2-4DBA-9103-B31DD47771DD}" destId="{F97A4566-136F-4F0F-B494-86DB4BFBC118}" srcOrd="2" destOrd="0" presId="urn:microsoft.com/office/officeart/2005/8/layout/vList5"/>
    <dgm:cxn modelId="{63D2012E-7CF7-D24F-8D75-4DF1355429AB}" type="presParOf" srcId="{F97A4566-136F-4F0F-B494-86DB4BFBC118}" destId="{C7D9C734-C93B-40D1-A0B8-F3F5D553F5D6}" srcOrd="0" destOrd="0" presId="urn:microsoft.com/office/officeart/2005/8/layout/vList5"/>
    <dgm:cxn modelId="{697529B1-C143-2545-A797-F4AB18F4F7E1}" type="presParOf" srcId="{F97A4566-136F-4F0F-B494-86DB4BFBC118}" destId="{096923FA-952B-4857-8B6F-09DC88ECED4C}" srcOrd="1" destOrd="0" presId="urn:microsoft.com/office/officeart/2005/8/layout/vList5"/>
    <dgm:cxn modelId="{4EBC0162-5521-C147-A792-4FA18F08D78F}" type="presParOf" srcId="{B6D399E0-B0F2-4DBA-9103-B31DD47771DD}" destId="{A5DB13EE-5FC8-421C-9B1A-5218F51D1446}" srcOrd="3" destOrd="0" presId="urn:microsoft.com/office/officeart/2005/8/layout/vList5"/>
    <dgm:cxn modelId="{AA810298-FD0B-2644-B2FD-0324DB414EAE}" type="presParOf" srcId="{B6D399E0-B0F2-4DBA-9103-B31DD47771DD}" destId="{499C15AC-E4FD-448F-8CCB-87C94CF47D33}" srcOrd="4" destOrd="0" presId="urn:microsoft.com/office/officeart/2005/8/layout/vList5"/>
    <dgm:cxn modelId="{F59CCF73-BC29-8F4D-84FD-46A66860F00C}" type="presParOf" srcId="{499C15AC-E4FD-448F-8CCB-87C94CF47D33}" destId="{7DD4C99A-C344-4C6A-9087-1485905B9AB9}" srcOrd="0" destOrd="0" presId="urn:microsoft.com/office/officeart/2005/8/layout/vList5"/>
    <dgm:cxn modelId="{B4AB0309-08C5-8F46-9798-7D7FBBAFCD09}" type="presParOf" srcId="{499C15AC-E4FD-448F-8CCB-87C94CF47D33}" destId="{9A0275ED-0228-4667-8F03-DA6934D85F48}" srcOrd="1" destOrd="0" presId="urn:microsoft.com/office/officeart/2005/8/layout/vList5"/>
    <dgm:cxn modelId="{505C6292-F1ED-504D-B30B-8BB947750CDB}" type="presParOf" srcId="{B6D399E0-B0F2-4DBA-9103-B31DD47771DD}" destId="{7C0E3047-AC06-4B07-AA3B-FA0FE556AF33}" srcOrd="5" destOrd="0" presId="urn:microsoft.com/office/officeart/2005/8/layout/vList5"/>
    <dgm:cxn modelId="{30119975-BE2C-6F41-AE95-D35CAD921BB7}" type="presParOf" srcId="{B6D399E0-B0F2-4DBA-9103-B31DD47771DD}" destId="{9E19BFE9-AB78-478B-8C40-059E7C784E67}" srcOrd="6" destOrd="0" presId="urn:microsoft.com/office/officeart/2005/8/layout/vList5"/>
    <dgm:cxn modelId="{51EB4F7B-31AF-2344-8671-D09A72EB0322}" type="presParOf" srcId="{9E19BFE9-AB78-478B-8C40-059E7C784E67}" destId="{49290B84-E426-4517-BC68-1155C4E36812}" srcOrd="0" destOrd="0" presId="urn:microsoft.com/office/officeart/2005/8/layout/vList5"/>
    <dgm:cxn modelId="{B9E8A3E3-BE9C-C442-A1A0-E65434ACE385}" type="presParOf" srcId="{9E19BFE9-AB78-478B-8C40-059E7C784E67}" destId="{A173A990-769E-4B28-B3F3-AD6A70F7D07B}" srcOrd="1" destOrd="0" presId="urn:microsoft.com/office/officeart/2005/8/layout/vList5"/>
    <dgm:cxn modelId="{344CDFB6-115C-B84D-A760-0E5557289457}" type="presParOf" srcId="{B6D399E0-B0F2-4DBA-9103-B31DD47771DD}" destId="{EBA19F27-D5CF-40C9-BA39-3D61D5CB2514}" srcOrd="7" destOrd="0" presId="urn:microsoft.com/office/officeart/2005/8/layout/vList5"/>
    <dgm:cxn modelId="{5944F337-E9CD-6F4E-A46C-025BF9D0BECE}" type="presParOf" srcId="{B6D399E0-B0F2-4DBA-9103-B31DD47771DD}" destId="{B933B9FB-124C-4675-94CE-74BFD902F95B}" srcOrd="8" destOrd="0" presId="urn:microsoft.com/office/officeart/2005/8/layout/vList5"/>
    <dgm:cxn modelId="{1B82FE75-339F-5848-8767-475197931AD3}" type="presParOf" srcId="{B933B9FB-124C-4675-94CE-74BFD902F95B}" destId="{6118A245-4C67-4519-B4BA-0C5373C10731}" srcOrd="0" destOrd="0" presId="urn:microsoft.com/office/officeart/2005/8/layout/vList5"/>
    <dgm:cxn modelId="{97CA73C9-38DF-9A4D-94F6-FEC36472A7F4}" type="presParOf" srcId="{B933B9FB-124C-4675-94CE-74BFD902F95B}" destId="{1801A656-93AD-4783-975B-4582B7410B0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6CA6CF-DCDB-5C4C-B5EE-E844DFB5A6C1}">
      <dsp:nvSpPr>
        <dsp:cNvPr id="0" name=""/>
        <dsp:cNvSpPr/>
      </dsp:nvSpPr>
      <dsp:spPr>
        <a:xfrm rot="5400000">
          <a:off x="5487147" y="-2333893"/>
          <a:ext cx="632489" cy="546201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>
              <a:latin typeface="+mn-lt"/>
            </a:rPr>
            <a:t> Make and own a copy</a:t>
          </a:r>
          <a:endParaRPr lang="en-US" sz="3200" kern="1200" dirty="0">
            <a:latin typeface="+mn-lt"/>
          </a:endParaRPr>
        </a:p>
      </dsp:txBody>
      <dsp:txXfrm rot="-5400000">
        <a:off x="3072384" y="111746"/>
        <a:ext cx="5431140" cy="570737"/>
      </dsp:txXfrm>
    </dsp:sp>
    <dsp:sp modelId="{CD33D02C-0491-2949-B6A6-B0918A915810}">
      <dsp:nvSpPr>
        <dsp:cNvPr id="0" name=""/>
        <dsp:cNvSpPr/>
      </dsp:nvSpPr>
      <dsp:spPr>
        <a:xfrm>
          <a:off x="0" y="1808"/>
          <a:ext cx="3072384" cy="79061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>
              <a:latin typeface="+mn-lt"/>
            </a:rPr>
            <a:t>Retain</a:t>
          </a:r>
          <a:endParaRPr lang="en-US" sz="3900" kern="1200" dirty="0">
            <a:latin typeface="+mn-lt"/>
          </a:endParaRPr>
        </a:p>
      </dsp:txBody>
      <dsp:txXfrm>
        <a:off x="38594" y="40402"/>
        <a:ext cx="2995196" cy="713424"/>
      </dsp:txXfrm>
    </dsp:sp>
    <dsp:sp modelId="{096923FA-952B-4857-8B6F-09DC88ECED4C}">
      <dsp:nvSpPr>
        <dsp:cNvPr id="0" name=""/>
        <dsp:cNvSpPr/>
      </dsp:nvSpPr>
      <dsp:spPr>
        <a:xfrm rot="5400000">
          <a:off x="5487147" y="-1503750"/>
          <a:ext cx="632489" cy="546201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0" i="0" kern="1200" dirty="0" smtClean="0">
              <a:latin typeface="+mn-lt"/>
            </a:rPr>
            <a:t> Use in a wide range of ways</a:t>
          </a:r>
          <a:endParaRPr lang="en-US" sz="3200" kern="1200" dirty="0">
            <a:latin typeface="+mn-lt"/>
          </a:endParaRPr>
        </a:p>
      </dsp:txBody>
      <dsp:txXfrm rot="-5400000">
        <a:off x="3072384" y="941889"/>
        <a:ext cx="5431140" cy="570737"/>
      </dsp:txXfrm>
    </dsp:sp>
    <dsp:sp modelId="{C7D9C734-C93B-40D1-A0B8-F3F5D553F5D6}">
      <dsp:nvSpPr>
        <dsp:cNvPr id="0" name=""/>
        <dsp:cNvSpPr/>
      </dsp:nvSpPr>
      <dsp:spPr>
        <a:xfrm>
          <a:off x="0" y="831951"/>
          <a:ext cx="3072384" cy="79061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>
              <a:latin typeface="+mn-lt"/>
            </a:rPr>
            <a:t>Reuse</a:t>
          </a:r>
          <a:endParaRPr lang="en-US" sz="3900" kern="1200" dirty="0">
            <a:latin typeface="+mn-lt"/>
          </a:endParaRPr>
        </a:p>
      </dsp:txBody>
      <dsp:txXfrm>
        <a:off x="38594" y="870545"/>
        <a:ext cx="2995196" cy="713424"/>
      </dsp:txXfrm>
    </dsp:sp>
    <dsp:sp modelId="{9A0275ED-0228-4667-8F03-DA6934D85F48}">
      <dsp:nvSpPr>
        <dsp:cNvPr id="0" name=""/>
        <dsp:cNvSpPr/>
      </dsp:nvSpPr>
      <dsp:spPr>
        <a:xfrm rot="5400000">
          <a:off x="5487147" y="-673607"/>
          <a:ext cx="632489" cy="546201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0" i="0" kern="1200" dirty="0" smtClean="0">
              <a:latin typeface="+mn-lt"/>
            </a:rPr>
            <a:t> Adapt, modify, and improve</a:t>
          </a:r>
          <a:endParaRPr lang="en-US" sz="3200" kern="1200" dirty="0">
            <a:latin typeface="+mn-lt"/>
          </a:endParaRPr>
        </a:p>
      </dsp:txBody>
      <dsp:txXfrm rot="-5400000">
        <a:off x="3072384" y="1772032"/>
        <a:ext cx="5431140" cy="570737"/>
      </dsp:txXfrm>
    </dsp:sp>
    <dsp:sp modelId="{7DD4C99A-C344-4C6A-9087-1485905B9AB9}">
      <dsp:nvSpPr>
        <dsp:cNvPr id="0" name=""/>
        <dsp:cNvSpPr/>
      </dsp:nvSpPr>
      <dsp:spPr>
        <a:xfrm>
          <a:off x="0" y="1662093"/>
          <a:ext cx="3072384" cy="79061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>
              <a:latin typeface="+mn-lt"/>
            </a:rPr>
            <a:t>Revise</a:t>
          </a:r>
          <a:endParaRPr lang="en-US" sz="3900" kern="1200" dirty="0">
            <a:latin typeface="+mn-lt"/>
          </a:endParaRPr>
        </a:p>
      </dsp:txBody>
      <dsp:txXfrm>
        <a:off x="38594" y="1700687"/>
        <a:ext cx="2995196" cy="713424"/>
      </dsp:txXfrm>
    </dsp:sp>
    <dsp:sp modelId="{A173A990-769E-4B28-B3F3-AD6A70F7D07B}">
      <dsp:nvSpPr>
        <dsp:cNvPr id="0" name=""/>
        <dsp:cNvSpPr/>
      </dsp:nvSpPr>
      <dsp:spPr>
        <a:xfrm rot="5400000">
          <a:off x="5487147" y="156534"/>
          <a:ext cx="632489" cy="546201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0" i="0" kern="1200" dirty="0" smtClean="0">
              <a:latin typeface="+mn-lt"/>
            </a:rPr>
            <a:t> Combine two or more</a:t>
          </a:r>
          <a:endParaRPr lang="en-US" sz="3200" kern="1200" dirty="0">
            <a:latin typeface="+mn-lt"/>
          </a:endParaRPr>
        </a:p>
      </dsp:txBody>
      <dsp:txXfrm rot="-5400000">
        <a:off x="3072384" y="2602173"/>
        <a:ext cx="5431140" cy="570737"/>
      </dsp:txXfrm>
    </dsp:sp>
    <dsp:sp modelId="{49290B84-E426-4517-BC68-1155C4E36812}">
      <dsp:nvSpPr>
        <dsp:cNvPr id="0" name=""/>
        <dsp:cNvSpPr/>
      </dsp:nvSpPr>
      <dsp:spPr>
        <a:xfrm>
          <a:off x="0" y="2492236"/>
          <a:ext cx="3072384" cy="79061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>
              <a:latin typeface="+mn-lt"/>
            </a:rPr>
            <a:t>Remix</a:t>
          </a:r>
          <a:endParaRPr lang="en-US" sz="3900" kern="1200" dirty="0">
            <a:latin typeface="+mn-lt"/>
          </a:endParaRPr>
        </a:p>
      </dsp:txBody>
      <dsp:txXfrm>
        <a:off x="38594" y="2530830"/>
        <a:ext cx="2995196" cy="713424"/>
      </dsp:txXfrm>
    </dsp:sp>
    <dsp:sp modelId="{1801A656-93AD-4783-975B-4582B7410B01}">
      <dsp:nvSpPr>
        <dsp:cNvPr id="0" name=""/>
        <dsp:cNvSpPr/>
      </dsp:nvSpPr>
      <dsp:spPr>
        <a:xfrm rot="5400000">
          <a:off x="5487147" y="986677"/>
          <a:ext cx="632489" cy="546201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0" i="0" kern="1200" dirty="0" smtClean="0">
              <a:latin typeface="+mn-lt"/>
            </a:rPr>
            <a:t> Share with others</a:t>
          </a:r>
          <a:endParaRPr lang="en-US" sz="3200" kern="1200" dirty="0">
            <a:latin typeface="+mn-lt"/>
          </a:endParaRPr>
        </a:p>
      </dsp:txBody>
      <dsp:txXfrm rot="-5400000">
        <a:off x="3072384" y="3432316"/>
        <a:ext cx="5431140" cy="570737"/>
      </dsp:txXfrm>
    </dsp:sp>
    <dsp:sp modelId="{6118A245-4C67-4519-B4BA-0C5373C10731}">
      <dsp:nvSpPr>
        <dsp:cNvPr id="0" name=""/>
        <dsp:cNvSpPr/>
      </dsp:nvSpPr>
      <dsp:spPr>
        <a:xfrm>
          <a:off x="0" y="3322379"/>
          <a:ext cx="3072384" cy="79061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>
              <a:latin typeface="+mn-lt"/>
            </a:rPr>
            <a:t>Redistribute</a:t>
          </a:r>
          <a:endParaRPr lang="en-US" sz="3900" kern="1200" dirty="0">
            <a:latin typeface="+mn-lt"/>
          </a:endParaRPr>
        </a:p>
      </dsp:txBody>
      <dsp:txXfrm>
        <a:off x="38594" y="3360973"/>
        <a:ext cx="2995196" cy="7134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6CA6CF-DCDB-5C4C-B5EE-E844DFB5A6C1}">
      <dsp:nvSpPr>
        <dsp:cNvPr id="0" name=""/>
        <dsp:cNvSpPr/>
      </dsp:nvSpPr>
      <dsp:spPr>
        <a:xfrm rot="5400000">
          <a:off x="5487147" y="-2333893"/>
          <a:ext cx="632489" cy="546201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>
              <a:latin typeface="+mn-lt"/>
            </a:rPr>
            <a:t> Make and own a copy</a:t>
          </a:r>
          <a:endParaRPr lang="en-US" sz="3200" kern="1200" dirty="0">
            <a:latin typeface="+mn-lt"/>
          </a:endParaRPr>
        </a:p>
      </dsp:txBody>
      <dsp:txXfrm rot="-5400000">
        <a:off x="3072384" y="111746"/>
        <a:ext cx="5431140" cy="570737"/>
      </dsp:txXfrm>
    </dsp:sp>
    <dsp:sp modelId="{CD33D02C-0491-2949-B6A6-B0918A915810}">
      <dsp:nvSpPr>
        <dsp:cNvPr id="0" name=""/>
        <dsp:cNvSpPr/>
      </dsp:nvSpPr>
      <dsp:spPr>
        <a:xfrm>
          <a:off x="0" y="1808"/>
          <a:ext cx="3072384" cy="79061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>
              <a:latin typeface="+mn-lt"/>
            </a:rPr>
            <a:t>Retain</a:t>
          </a:r>
          <a:endParaRPr lang="en-US" sz="3900" kern="1200" dirty="0">
            <a:latin typeface="+mn-lt"/>
          </a:endParaRPr>
        </a:p>
      </dsp:txBody>
      <dsp:txXfrm>
        <a:off x="38594" y="40402"/>
        <a:ext cx="2995196" cy="713424"/>
      </dsp:txXfrm>
    </dsp:sp>
    <dsp:sp modelId="{096923FA-952B-4857-8B6F-09DC88ECED4C}">
      <dsp:nvSpPr>
        <dsp:cNvPr id="0" name=""/>
        <dsp:cNvSpPr/>
      </dsp:nvSpPr>
      <dsp:spPr>
        <a:xfrm rot="5400000">
          <a:off x="5487147" y="-1503750"/>
          <a:ext cx="632489" cy="546201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0" i="0" kern="1200" dirty="0" smtClean="0">
              <a:latin typeface="+mn-lt"/>
            </a:rPr>
            <a:t> Use in a wide range of ways</a:t>
          </a:r>
          <a:endParaRPr lang="en-US" sz="3200" kern="1200" dirty="0">
            <a:latin typeface="+mn-lt"/>
          </a:endParaRPr>
        </a:p>
      </dsp:txBody>
      <dsp:txXfrm rot="-5400000">
        <a:off x="3072384" y="941889"/>
        <a:ext cx="5431140" cy="570737"/>
      </dsp:txXfrm>
    </dsp:sp>
    <dsp:sp modelId="{C7D9C734-C93B-40D1-A0B8-F3F5D553F5D6}">
      <dsp:nvSpPr>
        <dsp:cNvPr id="0" name=""/>
        <dsp:cNvSpPr/>
      </dsp:nvSpPr>
      <dsp:spPr>
        <a:xfrm>
          <a:off x="0" y="831951"/>
          <a:ext cx="3072384" cy="79061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>
              <a:latin typeface="+mn-lt"/>
            </a:rPr>
            <a:t>Reuse</a:t>
          </a:r>
          <a:endParaRPr lang="en-US" sz="3900" kern="1200" dirty="0">
            <a:latin typeface="+mn-lt"/>
          </a:endParaRPr>
        </a:p>
      </dsp:txBody>
      <dsp:txXfrm>
        <a:off x="38594" y="870545"/>
        <a:ext cx="2995196" cy="713424"/>
      </dsp:txXfrm>
    </dsp:sp>
    <dsp:sp modelId="{9A0275ED-0228-4667-8F03-DA6934D85F48}">
      <dsp:nvSpPr>
        <dsp:cNvPr id="0" name=""/>
        <dsp:cNvSpPr/>
      </dsp:nvSpPr>
      <dsp:spPr>
        <a:xfrm rot="5400000">
          <a:off x="5487147" y="-673607"/>
          <a:ext cx="632489" cy="546201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0" i="0" kern="1200" dirty="0" smtClean="0">
              <a:latin typeface="+mn-lt"/>
            </a:rPr>
            <a:t> Adapt, modify, and improve</a:t>
          </a:r>
          <a:endParaRPr lang="en-US" sz="3200" kern="1200" dirty="0">
            <a:latin typeface="+mn-lt"/>
          </a:endParaRPr>
        </a:p>
      </dsp:txBody>
      <dsp:txXfrm rot="-5400000">
        <a:off x="3072384" y="1772032"/>
        <a:ext cx="5431140" cy="570737"/>
      </dsp:txXfrm>
    </dsp:sp>
    <dsp:sp modelId="{7DD4C99A-C344-4C6A-9087-1485905B9AB9}">
      <dsp:nvSpPr>
        <dsp:cNvPr id="0" name=""/>
        <dsp:cNvSpPr/>
      </dsp:nvSpPr>
      <dsp:spPr>
        <a:xfrm>
          <a:off x="0" y="1662093"/>
          <a:ext cx="3072384" cy="79061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>
              <a:latin typeface="+mn-lt"/>
            </a:rPr>
            <a:t>Revise</a:t>
          </a:r>
          <a:endParaRPr lang="en-US" sz="3900" kern="1200" dirty="0">
            <a:latin typeface="+mn-lt"/>
          </a:endParaRPr>
        </a:p>
      </dsp:txBody>
      <dsp:txXfrm>
        <a:off x="38594" y="1700687"/>
        <a:ext cx="2995196" cy="713424"/>
      </dsp:txXfrm>
    </dsp:sp>
    <dsp:sp modelId="{A173A990-769E-4B28-B3F3-AD6A70F7D07B}">
      <dsp:nvSpPr>
        <dsp:cNvPr id="0" name=""/>
        <dsp:cNvSpPr/>
      </dsp:nvSpPr>
      <dsp:spPr>
        <a:xfrm rot="5400000">
          <a:off x="5487147" y="156534"/>
          <a:ext cx="632489" cy="546201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0" i="0" kern="1200" dirty="0" smtClean="0">
              <a:latin typeface="+mn-lt"/>
            </a:rPr>
            <a:t> Combine two or more</a:t>
          </a:r>
          <a:endParaRPr lang="en-US" sz="3200" kern="1200" dirty="0">
            <a:latin typeface="+mn-lt"/>
          </a:endParaRPr>
        </a:p>
      </dsp:txBody>
      <dsp:txXfrm rot="-5400000">
        <a:off x="3072384" y="2602173"/>
        <a:ext cx="5431140" cy="570737"/>
      </dsp:txXfrm>
    </dsp:sp>
    <dsp:sp modelId="{49290B84-E426-4517-BC68-1155C4E36812}">
      <dsp:nvSpPr>
        <dsp:cNvPr id="0" name=""/>
        <dsp:cNvSpPr/>
      </dsp:nvSpPr>
      <dsp:spPr>
        <a:xfrm>
          <a:off x="0" y="2492236"/>
          <a:ext cx="3072384" cy="79061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>
              <a:latin typeface="+mn-lt"/>
            </a:rPr>
            <a:t>Remix</a:t>
          </a:r>
          <a:endParaRPr lang="en-US" sz="3900" kern="1200" dirty="0">
            <a:latin typeface="+mn-lt"/>
          </a:endParaRPr>
        </a:p>
      </dsp:txBody>
      <dsp:txXfrm>
        <a:off x="38594" y="2530830"/>
        <a:ext cx="2995196" cy="713424"/>
      </dsp:txXfrm>
    </dsp:sp>
    <dsp:sp modelId="{1801A656-93AD-4783-975B-4582B7410B01}">
      <dsp:nvSpPr>
        <dsp:cNvPr id="0" name=""/>
        <dsp:cNvSpPr/>
      </dsp:nvSpPr>
      <dsp:spPr>
        <a:xfrm rot="5400000">
          <a:off x="5487147" y="986677"/>
          <a:ext cx="632489" cy="546201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0" i="0" kern="1200" dirty="0" smtClean="0">
              <a:latin typeface="+mn-lt"/>
            </a:rPr>
            <a:t> Share with others</a:t>
          </a:r>
          <a:endParaRPr lang="en-US" sz="3200" kern="1200" dirty="0">
            <a:latin typeface="+mn-lt"/>
          </a:endParaRPr>
        </a:p>
      </dsp:txBody>
      <dsp:txXfrm rot="-5400000">
        <a:off x="3072384" y="3432316"/>
        <a:ext cx="5431140" cy="570737"/>
      </dsp:txXfrm>
    </dsp:sp>
    <dsp:sp modelId="{6118A245-4C67-4519-B4BA-0C5373C10731}">
      <dsp:nvSpPr>
        <dsp:cNvPr id="0" name=""/>
        <dsp:cNvSpPr/>
      </dsp:nvSpPr>
      <dsp:spPr>
        <a:xfrm>
          <a:off x="0" y="3322379"/>
          <a:ext cx="3072384" cy="79061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>
              <a:latin typeface="+mn-lt"/>
            </a:rPr>
            <a:t>Redistribute</a:t>
          </a:r>
          <a:endParaRPr lang="en-US" sz="3900" kern="1200" dirty="0">
            <a:latin typeface="+mn-lt"/>
          </a:endParaRPr>
        </a:p>
      </dsp:txBody>
      <dsp:txXfrm>
        <a:off x="38594" y="3360973"/>
        <a:ext cx="2995196" cy="713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14946-432F-674A-9A6C-AC1E65164CF8}" type="datetimeFigureOut">
              <a:rPr lang="en-US" smtClean="0"/>
              <a:t>7/27/16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0C635-3696-B545-BEF3-8D585015A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1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BF720-B1DD-8D40-9ABB-6B3039E058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50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CC BY NC SA photo from 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/photos/mag3737/1914076277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894A8-69E2-BD49-93BA-BAD2D03A46A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1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ENTIRE INTERNET is free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894A8-69E2-BD49-93BA-BAD2D03A46A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26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894A8-69E2-BD49-93BA-BAD2D03A46A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1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6AA324E-FF22-FB40-B7BB-62DB556DEBE6}" type="slidenum">
              <a:rPr lang="en-US" sz="1200">
                <a:latin typeface="Arial" charset="0"/>
              </a:rPr>
              <a:pPr/>
              <a:t>41</a:t>
            </a:fld>
            <a:endParaRPr lang="en-US" sz="1200">
              <a:latin typeface="Arial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6AA324E-FF22-FB40-B7BB-62DB556DEBE6}" type="slidenum">
              <a:rPr lang="en-US" sz="1200">
                <a:latin typeface="Arial" charset="0"/>
              </a:rPr>
              <a:pPr/>
              <a:t>45</a:t>
            </a:fld>
            <a:endParaRPr lang="en-US" sz="1200">
              <a:latin typeface="Arial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894A8-69E2-BD49-93BA-BAD2D03A46A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1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894A8-69E2-BD49-93BA-BAD2D03A46A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1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CC BY Photo</a:t>
            </a:r>
            <a:r>
              <a:rPr lang="en-US" baseline="0" dirty="0" smtClean="0"/>
              <a:t> from https://</a:t>
            </a:r>
            <a:r>
              <a:rPr lang="en-US" baseline="0" dirty="0" err="1" smtClean="0"/>
              <a:t>www.flickr.com</a:t>
            </a:r>
            <a:r>
              <a:rPr lang="en-US" baseline="0" dirty="0" smtClean="0"/>
              <a:t>/photos/archangel12/6775428854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90000-9211-3D42-825D-D1BC022BD92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32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CC BY Photo from 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fotoecke</a:t>
            </a:r>
            <a:r>
              <a:rPr lang="en-US" dirty="0" smtClean="0"/>
              <a:t>/6302139020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90000-9211-3D42-825D-D1BC022BD92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83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894A8-69E2-BD49-93BA-BAD2D03A46A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1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CC BY NC SA photo </a:t>
            </a:r>
            <a:r>
              <a:rPr lang="pl-PL" dirty="0" err="1" smtClean="0"/>
              <a:t>https</a:t>
            </a:r>
            <a:r>
              <a:rPr lang="pl-PL" dirty="0" smtClean="0"/>
              <a:t>://</a:t>
            </a:r>
            <a:r>
              <a:rPr lang="pl-PL" dirty="0" err="1" smtClean="0"/>
              <a:t>www.flickr.com</a:t>
            </a:r>
            <a:r>
              <a:rPr lang="pl-PL" dirty="0" smtClean="0"/>
              <a:t>/</a:t>
            </a:r>
            <a:r>
              <a:rPr lang="pl-PL" dirty="0" err="1" smtClean="0"/>
              <a:t>photos</a:t>
            </a:r>
            <a:r>
              <a:rPr lang="pl-PL" dirty="0" smtClean="0"/>
              <a:t>/37177488@N06/8581162431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AB4BD-B90D-BB44-AF6F-E2CADB25F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66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894A8-69E2-BD49-93BA-BAD2D03A46A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1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894A8-69E2-BD49-93BA-BAD2D03A46A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1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894A8-69E2-BD49-93BA-BAD2D03A46A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1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Copyrighted image from http://</a:t>
            </a:r>
            <a:r>
              <a:rPr lang="en-US" dirty="0" err="1" smtClean="0"/>
              <a:t>www.utpteachingculture.com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-content/uploads/2013/03/Textbook-ecard-1.jpg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894A8-69E2-BD49-93BA-BAD2D03A46A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19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Copyrighted graph reproduced from http://</a:t>
            </a:r>
            <a:r>
              <a:rPr lang="en-US" dirty="0" err="1" smtClean="0"/>
              <a:t>www.economist.com</a:t>
            </a:r>
            <a:r>
              <a:rPr lang="en-US" dirty="0" smtClean="0"/>
              <a:t>/news/united-states/21612200-its-economics-101-why-textbooks-cost-so-much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894A8-69E2-BD49-93BA-BAD2D03A46A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1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© Image from http://</a:t>
            </a:r>
            <a:r>
              <a:rPr lang="en-US" dirty="0" err="1" smtClean="0"/>
              <a:t>ekostories.com</a:t>
            </a:r>
            <a:r>
              <a:rPr lang="en-US" dirty="0" smtClean="0"/>
              <a:t>/2012/03/05/a-wizard-of-</a:t>
            </a:r>
            <a:r>
              <a:rPr lang="en-US" dirty="0" err="1" smtClean="0"/>
              <a:t>earthsea</a:t>
            </a:r>
            <a:r>
              <a:rPr lang="en-US" dirty="0" smtClean="0"/>
              <a:t>/</a:t>
            </a:r>
            <a:r>
              <a:rPr lang="en-US" dirty="0" err="1" smtClean="0"/>
              <a:t>rebecca</a:t>
            </a:r>
            <a:r>
              <a:rPr lang="en-US" dirty="0" smtClean="0"/>
              <a:t>-</a:t>
            </a:r>
            <a:r>
              <a:rPr lang="en-US" dirty="0" err="1" smtClean="0"/>
              <a:t>guay</a:t>
            </a:r>
            <a:r>
              <a:rPr lang="en-US" dirty="0" smtClean="0"/>
              <a:t>-a-wizard-of-</a:t>
            </a:r>
            <a:r>
              <a:rPr lang="en-US" dirty="0" err="1" smtClean="0"/>
              <a:t>earthsea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EDC45-79E9-4D47-97B0-1F21790415A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701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www.openaccesstextbooks.org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pdf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/2012_Florida_Student_Textbook_Survey.pdf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AB4BD-B90D-BB44-AF6F-E2CADB25FF6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894A8-69E2-BD49-93BA-BAD2D03A46A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19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link.springer.com</a:t>
            </a:r>
            <a:r>
              <a:rPr lang="en-US" dirty="0" smtClean="0"/>
              <a:t>/article/10.1007%2Fs12528-015-9101-x</a:t>
            </a:r>
          </a:p>
          <a:p>
            <a:r>
              <a:rPr lang="en-US" dirty="0" smtClean="0"/>
              <a:t>16,000+</a:t>
            </a:r>
            <a:r>
              <a:rPr lang="en-US" baseline="0" dirty="0" smtClean="0"/>
              <a:t> students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D95E3-A128-3242-ABF6-C3606392AB0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811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link.springer.com</a:t>
            </a:r>
            <a:r>
              <a:rPr lang="en-US" dirty="0" smtClean="0"/>
              <a:t>/article/10.1007%2Fs12528-015-9101-x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D95E3-A128-3242-ABF6-C3606392AB0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05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marinadelcastell</a:t>
            </a:r>
            <a:r>
              <a:rPr lang="en-US" dirty="0" smtClean="0"/>
              <a:t>/14243957036/in/</a:t>
            </a:r>
            <a:r>
              <a:rPr lang="en-US" dirty="0" err="1" smtClean="0"/>
              <a:t>photostream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AB4BD-B90D-BB44-AF6F-E2CADB25F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662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D95E3-A128-3242-ABF6-C3606392AB0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478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30,013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1175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D95E3-A128-3242-ABF6-C3606392AB0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478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3333 </a:t>
            </a:r>
            <a:r>
              <a:rPr lang="en-US" dirty="0" err="1" smtClean="0"/>
              <a:t>vs</a:t>
            </a:r>
            <a:r>
              <a:rPr lang="en-US" dirty="0" smtClean="0"/>
              <a:t> 703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D95E3-A128-3242-ABF6-C3606392AB0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478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epaa.asu.edu</a:t>
            </a:r>
            <a:r>
              <a:rPr lang="en-US" dirty="0" smtClean="0"/>
              <a:t>/</a:t>
            </a:r>
            <a:r>
              <a:rPr lang="en-US" dirty="0" err="1" smtClean="0"/>
              <a:t>ojs</a:t>
            </a:r>
            <a:r>
              <a:rPr lang="en-US" smtClean="0"/>
              <a:t>/article/view/1828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D95E3-A128-3242-ABF6-C3606392AB0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478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CC BY ND photo 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billselak</a:t>
            </a:r>
            <a:r>
              <a:rPr lang="en-US" dirty="0" smtClean="0"/>
              <a:t>/3086892145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6A944-DB04-DA44-8734-72323858DC7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359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894A8-69E2-BD49-93BA-BAD2D03A46A2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19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AB3AAF4-6775-4B4E-93C4-BC5B7B21615B}" type="slidenum">
              <a:rPr lang="en-US" sz="1200">
                <a:latin typeface="Arial" charset="0"/>
              </a:rPr>
              <a:pPr/>
              <a:t>84</a:t>
            </a:fld>
            <a:endParaRPr lang="en-US" sz="1200">
              <a:latin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from https://</a:t>
            </a:r>
            <a:r>
              <a:rPr lang="en-US" dirty="0" err="1" smtClean="0"/>
              <a:t>flic.kr</a:t>
            </a:r>
            <a:r>
              <a:rPr lang="en-US" dirty="0" smtClean="0"/>
              <a:t>/p/8TzAA6, CC BY, Colin Delaney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0C635-3696-B545-BEF3-8D585015A0A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076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AB3AAF4-6775-4B4E-93C4-BC5B7B21615B}" type="slidenum">
              <a:rPr lang="en-US" sz="1200">
                <a:latin typeface="Arial" charset="0"/>
              </a:rPr>
              <a:pPr/>
              <a:t>86</a:t>
            </a:fld>
            <a:endParaRPr lang="en-US" sz="1200">
              <a:latin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BF720-B1DD-8D40-9ABB-6B3039E0583A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16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CC BY Photo</a:t>
            </a:r>
            <a:r>
              <a:rPr lang="en-US" baseline="0" dirty="0" smtClean="0"/>
              <a:t> from https://</a:t>
            </a:r>
            <a:r>
              <a:rPr lang="en-US" baseline="0" dirty="0" err="1" smtClean="0"/>
              <a:t>www.flickr.com</a:t>
            </a:r>
            <a:r>
              <a:rPr lang="en-US" baseline="0" dirty="0" smtClean="0"/>
              <a:t>/photos/3th_summer_of_love_2012/15644049617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90000-9211-3D42-825D-D1BC022BD92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323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BF720-B1DD-8D40-9ABB-6B3039E0583A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165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AB3AAF4-6775-4B4E-93C4-BC5B7B21615B}" type="slidenum">
              <a:rPr lang="en-US" sz="1200">
                <a:latin typeface="Arial" charset="0"/>
              </a:rPr>
              <a:pPr/>
              <a:t>89</a:t>
            </a:fld>
            <a:endParaRPr lang="en-US" sz="1200">
              <a:latin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894A8-69E2-BD49-93BA-BAD2D03A46A2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19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894A8-69E2-BD49-93BA-BAD2D03A46A2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19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web.tcc.edu</a:t>
            </a:r>
            <a:r>
              <a:rPr lang="en-US" dirty="0" smtClean="0"/>
              <a:t>/academics/</a:t>
            </a:r>
            <a:r>
              <a:rPr lang="en-US" dirty="0" err="1" smtClean="0"/>
              <a:t>zdegree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D95E3-A128-3242-ABF6-C3606392AB0B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478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D95E3-A128-3242-ABF6-C3606392AB0B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478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894A8-69E2-BD49-93BA-BAD2D03A46A2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19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AB3AAF4-6775-4B4E-93C4-BC5B7B21615B}" type="slidenum">
              <a:rPr lang="en-US" sz="1200">
                <a:latin typeface="Arial" charset="0"/>
              </a:rPr>
              <a:pPr/>
              <a:t>95</a:t>
            </a:fld>
            <a:endParaRPr lang="en-US" sz="1200">
              <a:latin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CC BY Photo</a:t>
            </a:r>
            <a:r>
              <a:rPr lang="en-US" baseline="0" dirty="0" smtClean="0"/>
              <a:t> from https://</a:t>
            </a:r>
            <a:r>
              <a:rPr lang="en-US" baseline="0" dirty="0" err="1" smtClean="0"/>
              <a:t>www.flickr.com</a:t>
            </a:r>
            <a:r>
              <a:rPr lang="en-US" baseline="0" dirty="0" smtClean="0"/>
              <a:t>/photos/archangel12/6775428854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90000-9211-3D42-825D-D1BC022BD92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32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donhomer</a:t>
            </a:r>
            <a:r>
              <a:rPr lang="en-US" dirty="0" smtClean="0"/>
              <a:t>/7089013155 – CC BY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BF720-B1DD-8D40-9ABB-6B3039E0583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26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AB4BD-B90D-BB44-AF6F-E2CADB25FF6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66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CC BY Photo</a:t>
            </a:r>
            <a:r>
              <a:rPr lang="en-US" baseline="0" dirty="0" smtClean="0"/>
              <a:t> from https://</a:t>
            </a:r>
            <a:r>
              <a:rPr lang="en-US" baseline="0" dirty="0" err="1" smtClean="0"/>
              <a:t>www.flickr.com</a:t>
            </a:r>
            <a:r>
              <a:rPr lang="en-US" baseline="0" dirty="0" smtClean="0"/>
              <a:t>/photos/archangel12/6775428854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90000-9211-3D42-825D-D1BC022BD92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32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CC BY image from 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kretyen</a:t>
            </a:r>
            <a:r>
              <a:rPr lang="en-US" dirty="0" smtClean="0"/>
              <a:t>/2628104710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5D8BA-9D5A-EB4A-B8AB-CC4A75A932E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26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C22CB-6DA0-4947-AD4C-AEC2362E22EE}" type="datetimeFigureOut">
              <a:rPr lang="en-US" smtClean="0"/>
              <a:t>7/27/16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64DD-86EB-1F42-9D66-D350EEDFD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08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C22CB-6DA0-4947-AD4C-AEC2362E22EE}" type="datetimeFigureOut">
              <a:rPr lang="en-US" smtClean="0"/>
              <a:t>7/27/16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64DD-86EB-1F42-9D66-D350EEDFD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2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C22CB-6DA0-4947-AD4C-AEC2362E22EE}" type="datetimeFigureOut">
              <a:rPr lang="en-US" smtClean="0"/>
              <a:t>7/27/16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64DD-86EB-1F42-9D66-D350EEDFD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45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 sz="3200" b="0" i="0">
                <a:latin typeface="Helvetica Neue Light"/>
                <a:cs typeface="Helvetica Neu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-37352" y="6479583"/>
            <a:ext cx="9281732" cy="396821"/>
          </a:xfrm>
          <a:prstGeom prst="rect">
            <a:avLst/>
          </a:prstGeom>
          <a:solidFill>
            <a:srgbClr val="16153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5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C22CB-6DA0-4947-AD4C-AEC2362E22EE}" type="datetimeFigureOut">
              <a:rPr lang="en-US" smtClean="0"/>
              <a:t>7/27/16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64DD-86EB-1F42-9D66-D350EEDFD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33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C22CB-6DA0-4947-AD4C-AEC2362E22EE}" type="datetimeFigureOut">
              <a:rPr lang="en-US" smtClean="0"/>
              <a:t>7/27/16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64DD-86EB-1F42-9D66-D350EEDFD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81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C22CB-6DA0-4947-AD4C-AEC2362E22EE}" type="datetimeFigureOut">
              <a:rPr lang="en-US" smtClean="0"/>
              <a:t>7/27/16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64DD-86EB-1F42-9D66-D350EEDFD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55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C22CB-6DA0-4947-AD4C-AEC2362E22EE}" type="datetimeFigureOut">
              <a:rPr lang="en-US" smtClean="0"/>
              <a:t>7/27/16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64DD-86EB-1F42-9D66-D350EEDFD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C22CB-6DA0-4947-AD4C-AEC2362E22EE}" type="datetimeFigureOut">
              <a:rPr lang="en-US" smtClean="0"/>
              <a:t>7/27/16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64DD-86EB-1F42-9D66-D350EEDFD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29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C22CB-6DA0-4947-AD4C-AEC2362E22EE}" type="datetimeFigureOut">
              <a:rPr lang="en-US" smtClean="0"/>
              <a:t>7/27/16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64DD-86EB-1F42-9D66-D350EEDFD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24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C22CB-6DA0-4947-AD4C-AEC2362E22EE}" type="datetimeFigureOut">
              <a:rPr lang="en-US" smtClean="0"/>
              <a:t>7/27/16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64DD-86EB-1F42-9D66-D350EEDFD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22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C22CB-6DA0-4947-AD4C-AEC2362E22EE}" type="datetimeFigureOut">
              <a:rPr lang="en-US" smtClean="0"/>
              <a:t>7/27/16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64DD-86EB-1F42-9D66-D350EEDFD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47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C22CB-6DA0-4947-AD4C-AEC2362E22EE}" type="datetimeFigureOut">
              <a:rPr lang="en-US" smtClean="0"/>
              <a:t>7/27/16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864DD-86EB-1F42-9D66-D350EEDFD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8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hyperlink" Target="https://www.youtube.com/watch?v=AsFU3sAlPx4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4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5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578" y="1712625"/>
            <a:ext cx="8119533" cy="2080884"/>
          </a:xfrm>
        </p:spPr>
        <p:txBody>
          <a:bodyPr>
            <a:normAutofit/>
          </a:bodyPr>
          <a:lstStyle/>
          <a:p>
            <a:r>
              <a:rPr lang="en-US" sz="4800" dirty="0" smtClean="0"/>
              <a:t>The Power of</a:t>
            </a:r>
            <a:br>
              <a:rPr lang="en-US" sz="4800" dirty="0" smtClean="0"/>
            </a:br>
            <a:r>
              <a:rPr lang="en-US" sz="4800" dirty="0" smtClean="0">
                <a:solidFill>
                  <a:srgbClr val="558ED5"/>
                </a:solidFill>
              </a:rPr>
              <a:t>Open </a:t>
            </a:r>
            <a:r>
              <a:rPr lang="en-US" sz="4800" dirty="0" smtClean="0"/>
              <a:t>Educational Resources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76888"/>
            <a:ext cx="6400800" cy="1487816"/>
          </a:xfrm>
        </p:spPr>
        <p:txBody>
          <a:bodyPr>
            <a:normAutofit/>
          </a:bodyPr>
          <a:lstStyle/>
          <a:p>
            <a:r>
              <a:rPr lang="en-US" dirty="0" smtClean="0"/>
              <a:t>David Wiley, PhD</a:t>
            </a:r>
          </a:p>
          <a:p>
            <a:r>
              <a:rPr lang="en-US" dirty="0" smtClean="0"/>
              <a:t>@</a:t>
            </a:r>
            <a:r>
              <a:rPr lang="en-US" dirty="0" err="1" smtClean="0"/>
              <a:t>opencontent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Lumen-400x18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11" y="5605781"/>
            <a:ext cx="2384778" cy="109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50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9005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feedback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5657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9005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558ED5"/>
                </a:solidFill>
                <a:latin typeface="Calibri"/>
                <a:cs typeface="Calibri"/>
              </a:rPr>
              <a:t>sharing</a:t>
            </a:r>
            <a:endParaRPr lang="en-US" dirty="0">
              <a:solidFill>
                <a:srgbClr val="558ED5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9126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9005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encouragement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0040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9005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558ED5"/>
                </a:solidFill>
                <a:latin typeface="Calibri"/>
                <a:cs typeface="Calibri"/>
              </a:rPr>
              <a:t>sharing</a:t>
            </a:r>
            <a:endParaRPr lang="en-US" dirty="0">
              <a:solidFill>
                <a:srgbClr val="558ED5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9410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9005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passion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2831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9005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558ED5"/>
                </a:solidFill>
                <a:latin typeface="Calibri"/>
                <a:cs typeface="Calibri"/>
              </a:rPr>
              <a:t>sharing</a:t>
            </a:r>
            <a:endParaRPr lang="en-US" dirty="0">
              <a:solidFill>
                <a:srgbClr val="558ED5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2800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9005"/>
            <a:ext cx="7772400" cy="1470025"/>
          </a:xfrm>
        </p:spPr>
        <p:txBody>
          <a:bodyPr/>
          <a:lstStyle/>
          <a:p>
            <a:r>
              <a:rPr lang="en-US" i="1" dirty="0" smtClean="0">
                <a:latin typeface="Calibri"/>
                <a:cs typeface="Calibri"/>
              </a:rPr>
              <a:t>yourself</a:t>
            </a:r>
            <a:endParaRPr lang="en-US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3896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9005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“internet”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2127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173214"/>
              </p:ext>
            </p:extLst>
          </p:nvPr>
        </p:nvGraphicFramePr>
        <p:xfrm>
          <a:off x="304252" y="1713601"/>
          <a:ext cx="8591045" cy="3621333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54804"/>
                <a:gridCol w="2140720"/>
                <a:gridCol w="2147760"/>
                <a:gridCol w="2147761"/>
              </a:tblGrid>
              <a:tr h="120711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Handwriting</a:t>
                      </a:r>
                      <a:endParaRPr lang="en-US" sz="2400" dirty="0"/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Printing Press</a:t>
                      </a:r>
                      <a:endParaRPr lang="en-US" sz="2400" dirty="0"/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Internet</a:t>
                      </a:r>
                      <a:endParaRPr lang="en-US" sz="2400" dirty="0"/>
                    </a:p>
                  </a:txBody>
                  <a:tcPr marL="97353" marR="97353" marT="48677" marB="48677"/>
                </a:tc>
              </a:tr>
              <a:tr h="1207111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Copying </a:t>
                      </a:r>
                      <a:br>
                        <a:rPr lang="en-US" sz="2400" b="1" dirty="0" smtClean="0"/>
                      </a:br>
                      <a:r>
                        <a:rPr lang="en-US" sz="2400" b="1" dirty="0" smtClean="0"/>
                        <a:t>a book</a:t>
                      </a:r>
                      <a:endParaRPr lang="en-US" sz="2400" b="1" dirty="0"/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$1000s per copy</a:t>
                      </a:r>
                      <a:endParaRPr lang="en-US" sz="2400" b="1" dirty="0"/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$1s per copy</a:t>
                      </a:r>
                      <a:endParaRPr lang="en-US" sz="2400" b="1" dirty="0"/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$0.0001s</a:t>
                      </a:r>
                      <a:r>
                        <a:rPr lang="en-US" sz="2400" b="1" baseline="0" dirty="0" smtClean="0"/>
                        <a:t> per copy</a:t>
                      </a:r>
                      <a:endParaRPr lang="en-US" sz="2400" b="1" dirty="0"/>
                    </a:p>
                  </a:txBody>
                  <a:tcPr marL="97353" marR="97353" marT="48677" marB="48677"/>
                </a:tc>
              </a:tr>
              <a:tr h="1207111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Distributing </a:t>
                      </a:r>
                      <a:br>
                        <a:rPr lang="en-US" sz="2400" b="1" dirty="0" smtClean="0"/>
                      </a:br>
                      <a:r>
                        <a:rPr lang="en-US" sz="2400" b="1" dirty="0" smtClean="0"/>
                        <a:t>a book</a:t>
                      </a:r>
                      <a:endParaRPr lang="en-US" sz="2400" b="1" dirty="0"/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$1000s per copy</a:t>
                      </a:r>
                      <a:endParaRPr lang="en-US" sz="2400" b="1" dirty="0"/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$1s per copy</a:t>
                      </a:r>
                      <a:endParaRPr lang="en-US" sz="2400" b="1" dirty="0"/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$0.0001s</a:t>
                      </a:r>
                      <a:r>
                        <a:rPr lang="en-US" sz="2400" b="1" baseline="0" dirty="0" smtClean="0"/>
                        <a:t> per copy</a:t>
                      </a:r>
                      <a:endParaRPr lang="en-US" sz="2400" b="1" dirty="0" smtClean="0"/>
                    </a:p>
                  </a:txBody>
                  <a:tcPr marL="97353" marR="97353" marT="48677" marB="4867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9317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9005"/>
            <a:ext cx="7772400" cy="1470025"/>
          </a:xfrm>
        </p:spPr>
        <p:txBody>
          <a:bodyPr/>
          <a:lstStyle/>
          <a:p>
            <a:r>
              <a:rPr lang="en-US" dirty="0" smtClean="0"/>
              <a:t>unprecedented capacity</a:t>
            </a:r>
            <a:endParaRPr lang="en-US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21233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umenLogoBlueOnTransparent400x1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63" y="1080273"/>
            <a:ext cx="5848412" cy="2046944"/>
          </a:xfrm>
          <a:prstGeom prst="rect">
            <a:avLst/>
          </a:prstGeom>
        </p:spPr>
      </p:pic>
      <p:pic>
        <p:nvPicPr>
          <p:cNvPr id="5" name="Picture 4" descr="byu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84" y="3689243"/>
            <a:ext cx="2124456" cy="2124456"/>
          </a:xfrm>
          <a:prstGeom prst="rect">
            <a:avLst/>
          </a:prstGeom>
        </p:spPr>
      </p:pic>
      <p:pic>
        <p:nvPicPr>
          <p:cNvPr id="6" name="Picture 5" descr="cc.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32" y="3689243"/>
            <a:ext cx="2124456" cy="212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98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9005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558ED5"/>
                </a:solidFill>
                <a:latin typeface="+mn-lt"/>
                <a:cs typeface="Helvetica Neue"/>
              </a:rPr>
              <a:t>sharing</a:t>
            </a:r>
            <a:endParaRPr lang="en-US" dirty="0">
              <a:solidFill>
                <a:srgbClr val="558ED5"/>
              </a:solidFill>
              <a:latin typeface="+mn-lt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03536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9005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+mn-lt"/>
                <a:cs typeface="Helvetica Neue"/>
              </a:rPr>
              <a:t>education = </a:t>
            </a:r>
            <a:r>
              <a:rPr lang="en-US" dirty="0" smtClean="0">
                <a:solidFill>
                  <a:srgbClr val="558ED5"/>
                </a:solidFill>
                <a:latin typeface="+mn-lt"/>
                <a:cs typeface="Helvetica Neue"/>
              </a:rPr>
              <a:t>sharing</a:t>
            </a:r>
            <a:endParaRPr lang="en-US" dirty="0">
              <a:solidFill>
                <a:srgbClr val="558ED5"/>
              </a:solidFill>
              <a:latin typeface="+mn-lt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68319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9005"/>
            <a:ext cx="7772400" cy="1470025"/>
          </a:xfrm>
        </p:spPr>
        <p:txBody>
          <a:bodyPr/>
          <a:lstStyle/>
          <a:p>
            <a:r>
              <a:rPr lang="en-US" dirty="0" smtClean="0"/>
              <a:t>unprecedented capacity</a:t>
            </a:r>
            <a:endParaRPr lang="en-US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45515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9005"/>
            <a:ext cx="7772400" cy="1470025"/>
          </a:xfrm>
        </p:spPr>
        <p:txBody>
          <a:bodyPr/>
          <a:lstStyle/>
          <a:p>
            <a:r>
              <a:rPr lang="en-US" dirty="0" smtClean="0"/>
              <a:t>education</a:t>
            </a:r>
            <a:endParaRPr lang="en-US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1600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9005"/>
            <a:ext cx="7772400" cy="1470025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xcept, it doesn’t</a:t>
            </a:r>
            <a:endParaRPr lang="en-US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13346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581162431_73236bfb13_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47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i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47" y="0"/>
            <a:ext cx="12982849" cy="693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38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644049617_e6646eec16_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8643" y="-1231446"/>
            <a:ext cx="5994418" cy="940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7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lane_driv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60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89013155_82fbe2ce41_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959" y="0"/>
            <a:ext cx="10309453" cy="687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37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41365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Unless otherwise noted</a:t>
            </a:r>
            <a:br>
              <a:rPr lang="en-US" sz="3200" dirty="0" smtClean="0"/>
            </a:br>
            <a:r>
              <a:rPr lang="en-US" sz="3200" dirty="0" smtClean="0"/>
              <a:t>this presentation is licensed CC BY 4.0</a:t>
            </a:r>
            <a:endParaRPr lang="en-US" sz="32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16" y="2524712"/>
            <a:ext cx="2775363" cy="97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430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80158"/>
            <a:ext cx="7772400" cy="3039861"/>
          </a:xfrm>
        </p:spPr>
        <p:txBody>
          <a:bodyPr>
            <a:noAutofit/>
          </a:bodyPr>
          <a:lstStyle/>
          <a:p>
            <a:r>
              <a:rPr lang="en-US" sz="18000" dirty="0" smtClean="0"/>
              <a:t>©</a:t>
            </a:r>
            <a:endParaRPr lang="en-US" sz="18000" dirty="0"/>
          </a:p>
        </p:txBody>
      </p:sp>
    </p:spTree>
    <p:extLst>
      <p:ext uri="{BB962C8B-B14F-4D97-AF65-F5344CB8AC3E}">
        <p14:creationId xmlns:p14="http://schemas.microsoft.com/office/powerpoint/2010/main" val="1027887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992742"/>
              </p:ext>
            </p:extLst>
          </p:nvPr>
        </p:nvGraphicFramePr>
        <p:xfrm>
          <a:off x="304252" y="1735132"/>
          <a:ext cx="8591045" cy="3621333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54804"/>
                <a:gridCol w="2140720"/>
                <a:gridCol w="2147760"/>
                <a:gridCol w="2147761"/>
              </a:tblGrid>
              <a:tr h="120711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Copyright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Regulates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7F7F7F"/>
                          </a:solidFill>
                        </a:rPr>
                        <a:t>Handwriting</a:t>
                      </a:r>
                      <a:endParaRPr lang="en-US" sz="2400" dirty="0">
                        <a:solidFill>
                          <a:srgbClr val="7F7F7F"/>
                        </a:solidFill>
                      </a:endParaRPr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7F7F7F"/>
                          </a:solidFill>
                        </a:rPr>
                        <a:t>Printing Press</a:t>
                      </a:r>
                      <a:endParaRPr lang="en-US" sz="2400" dirty="0">
                        <a:solidFill>
                          <a:srgbClr val="7F7F7F"/>
                        </a:solidFill>
                      </a:endParaRPr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7F7F7F"/>
                          </a:solidFill>
                        </a:rPr>
                        <a:t>Internet</a:t>
                      </a:r>
                      <a:endParaRPr lang="en-US" sz="2400" dirty="0">
                        <a:solidFill>
                          <a:srgbClr val="7F7F7F"/>
                        </a:solidFill>
                      </a:endParaRPr>
                    </a:p>
                  </a:txBody>
                  <a:tcPr marL="97353" marR="97353" marT="48677" marB="48677"/>
                </a:tc>
              </a:tr>
              <a:tr h="1207111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Copying</a:t>
                      </a:r>
                      <a:r>
                        <a:rPr lang="en-US" sz="2400" b="1" dirty="0" smtClean="0"/>
                        <a:t> </a:t>
                      </a:r>
                      <a:br>
                        <a:rPr lang="en-US" sz="2400" b="1" dirty="0" smtClean="0"/>
                      </a:br>
                      <a:r>
                        <a:rPr lang="en-US" sz="2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 book</a:t>
                      </a:r>
                      <a:endParaRPr lang="en-US" sz="2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7F7F7F"/>
                          </a:solidFill>
                        </a:rPr>
                        <a:t>$1000s per copy</a:t>
                      </a:r>
                      <a:endParaRPr lang="en-US" sz="2400" b="1" dirty="0">
                        <a:solidFill>
                          <a:srgbClr val="7F7F7F"/>
                        </a:solidFill>
                      </a:endParaRPr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7F7F7F"/>
                          </a:solidFill>
                        </a:rPr>
                        <a:t>$1s per copy</a:t>
                      </a:r>
                      <a:endParaRPr lang="en-US" sz="2400" b="1" dirty="0">
                        <a:solidFill>
                          <a:srgbClr val="7F7F7F"/>
                        </a:solidFill>
                      </a:endParaRPr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7F7F7F"/>
                          </a:solidFill>
                        </a:rPr>
                        <a:t>$0.0001s</a:t>
                      </a:r>
                      <a:r>
                        <a:rPr lang="en-US" sz="2400" b="1" baseline="0" dirty="0" smtClean="0">
                          <a:solidFill>
                            <a:srgbClr val="7F7F7F"/>
                          </a:solidFill>
                        </a:rPr>
                        <a:t> per copy</a:t>
                      </a:r>
                      <a:endParaRPr lang="en-US" sz="2400" b="1" dirty="0">
                        <a:solidFill>
                          <a:srgbClr val="7F7F7F"/>
                        </a:solidFill>
                      </a:endParaRPr>
                    </a:p>
                  </a:txBody>
                  <a:tcPr marL="97353" marR="97353" marT="48677" marB="48677"/>
                </a:tc>
              </a:tr>
              <a:tr h="1207111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Distributing</a:t>
                      </a:r>
                      <a:r>
                        <a:rPr lang="en-US" sz="2400" b="1" dirty="0" smtClean="0"/>
                        <a:t> </a:t>
                      </a:r>
                      <a:br>
                        <a:rPr lang="en-US" sz="2400" b="1" dirty="0" smtClean="0"/>
                      </a:br>
                      <a:r>
                        <a:rPr lang="en-US" sz="2400" b="1" dirty="0" smtClean="0">
                          <a:solidFill>
                            <a:srgbClr val="7F7F7F"/>
                          </a:solidFill>
                        </a:rPr>
                        <a:t>a book</a:t>
                      </a:r>
                      <a:endParaRPr lang="en-US" sz="2400" b="1" dirty="0">
                        <a:solidFill>
                          <a:srgbClr val="7F7F7F"/>
                        </a:solidFill>
                      </a:endParaRPr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7F7F7F"/>
                          </a:solidFill>
                        </a:rPr>
                        <a:t>$1000s per copy</a:t>
                      </a:r>
                      <a:endParaRPr lang="en-US" sz="2400" b="1" dirty="0">
                        <a:solidFill>
                          <a:srgbClr val="7F7F7F"/>
                        </a:solidFill>
                      </a:endParaRPr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7F7F7F"/>
                          </a:solidFill>
                        </a:rPr>
                        <a:t>$1s per copy</a:t>
                      </a:r>
                      <a:endParaRPr lang="en-US" sz="2400" b="1" dirty="0">
                        <a:solidFill>
                          <a:srgbClr val="7F7F7F"/>
                        </a:solidFill>
                      </a:endParaRPr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7F7F7F"/>
                          </a:solidFill>
                        </a:rPr>
                        <a:t>$0.0001s</a:t>
                      </a:r>
                      <a:r>
                        <a:rPr lang="en-US" sz="2400" b="1" baseline="0" dirty="0" smtClean="0">
                          <a:solidFill>
                            <a:srgbClr val="7F7F7F"/>
                          </a:solidFill>
                        </a:rPr>
                        <a:t> per copy</a:t>
                      </a:r>
                      <a:endParaRPr lang="en-US" sz="2400" b="1" dirty="0" smtClean="0">
                        <a:solidFill>
                          <a:srgbClr val="7F7F7F"/>
                        </a:solidFill>
                      </a:endParaRPr>
                    </a:p>
                  </a:txBody>
                  <a:tcPr marL="97353" marR="97353" marT="48677" marB="4867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4671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ctrTitle"/>
          </p:nvPr>
        </p:nvSpPr>
        <p:spPr>
          <a:xfrm>
            <a:off x="368329" y="2832329"/>
            <a:ext cx="3352800" cy="1470025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Internet</a:t>
            </a:r>
            <a:br>
              <a:rPr lang="en-US" dirty="0" smtClean="0">
                <a:ea typeface="ＭＳ Ｐゴシック" charset="0"/>
              </a:rPr>
            </a:br>
            <a:r>
              <a:rPr lang="en-US" dirty="0" smtClean="0">
                <a:ea typeface="ＭＳ Ｐゴシック" charset="0"/>
              </a:rPr>
              <a:t>Enables</a:t>
            </a:r>
            <a:endParaRPr lang="en-US" dirty="0">
              <a:ea typeface="ＭＳ Ｐゴシック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430216" y="2835504"/>
            <a:ext cx="3352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smtClean="0">
                <a:ea typeface="ＭＳ Ｐゴシック" charset="0"/>
                <a:cs typeface="Helvetica Neue"/>
              </a:rPr>
              <a:t>Copyright</a:t>
            </a:r>
            <a:br>
              <a:rPr lang="en-US" dirty="0" smtClean="0">
                <a:ea typeface="ＭＳ Ｐゴシック" charset="0"/>
                <a:cs typeface="Helvetica Neue"/>
              </a:rPr>
            </a:br>
            <a:r>
              <a:rPr lang="en-US" dirty="0" smtClean="0">
                <a:ea typeface="ＭＳ Ｐゴシック" charset="0"/>
                <a:cs typeface="Helvetica Neue"/>
              </a:rPr>
              <a:t>Forbids</a:t>
            </a:r>
            <a:endParaRPr lang="en-US" dirty="0">
              <a:ea typeface="ＭＳ Ｐゴシック" charset="0"/>
              <a:cs typeface="Helvetica Neue"/>
            </a:endParaRPr>
          </a:p>
        </p:txBody>
      </p:sp>
      <p:sp>
        <p:nvSpPr>
          <p:cNvPr id="2" name="Left-Right Arrow 1"/>
          <p:cNvSpPr/>
          <p:nvPr/>
        </p:nvSpPr>
        <p:spPr>
          <a:xfrm>
            <a:off x="3960381" y="3292704"/>
            <a:ext cx="1371600" cy="5334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96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lane_driv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12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628104710_30d73d898e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632" y="-50800"/>
            <a:ext cx="10406243" cy="6920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18743" y="441482"/>
            <a:ext cx="10006811" cy="1470025"/>
          </a:xfrm>
        </p:spPr>
        <p:txBody>
          <a:bodyPr>
            <a:noAutofit/>
          </a:bodyPr>
          <a:lstStyle/>
          <a:p>
            <a:r>
              <a:rPr lang="en-US" sz="5100" dirty="0" smtClean="0">
                <a:solidFill>
                  <a:srgbClr val="FFFFFF"/>
                </a:solidFill>
              </a:rPr>
              <a:t>Open Educational Resources</a:t>
            </a:r>
            <a:endParaRPr lang="en-US" sz="5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547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16719" y="5763469"/>
            <a:ext cx="8407549" cy="917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Which “open”?</a:t>
            </a:r>
            <a:endParaRPr lang="en-US" dirty="0"/>
          </a:p>
        </p:txBody>
      </p:sp>
      <p:pic>
        <p:nvPicPr>
          <p:cNvPr id="2" name="Picture 1" descr="1914076277_059bddaa68_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342" y="337471"/>
            <a:ext cx="5319445" cy="531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8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8633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558ED5"/>
                </a:solidFill>
              </a:rPr>
              <a:t>o</a:t>
            </a:r>
            <a:r>
              <a:rPr lang="en-US" dirty="0" smtClean="0">
                <a:solidFill>
                  <a:srgbClr val="558ED5"/>
                </a:solidFill>
              </a:rPr>
              <a:t>pen</a:t>
            </a:r>
            <a:r>
              <a:rPr lang="en-US" dirty="0" smtClean="0">
                <a:solidFill>
                  <a:srgbClr val="000000"/>
                </a:solidFill>
              </a:rPr>
              <a:t> ≈ free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877413" y="3516695"/>
            <a:ext cx="3481314" cy="0"/>
          </a:xfrm>
          <a:prstGeom prst="line">
            <a:avLst/>
          </a:prstGeom>
          <a:ln w="444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497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47373"/>
            <a:ext cx="7772400" cy="2327077"/>
          </a:xfrm>
        </p:spPr>
        <p:txBody>
          <a:bodyPr>
            <a:normAutofit/>
          </a:bodyPr>
          <a:lstStyle/>
          <a:p>
            <a:r>
              <a:rPr lang="en-US" dirty="0"/>
              <a:t>f</a:t>
            </a:r>
            <a:r>
              <a:rPr lang="en-US" dirty="0" smtClean="0"/>
              <a:t>ree is </a:t>
            </a:r>
            <a:r>
              <a:rPr lang="en-US" i="1" dirty="0" smtClean="0"/>
              <a:t>assumed</a:t>
            </a:r>
            <a:r>
              <a:rPr lang="en-US" dirty="0" smtClean="0"/>
              <a:t> online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43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8633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558ED5"/>
                </a:solidFill>
              </a:rPr>
              <a:t>o</a:t>
            </a:r>
            <a:r>
              <a:rPr lang="en-US" dirty="0" smtClean="0">
                <a:solidFill>
                  <a:srgbClr val="558ED5"/>
                </a:solidFill>
              </a:rPr>
              <a:t>pen</a:t>
            </a:r>
            <a:r>
              <a:rPr lang="en-US" dirty="0" smtClean="0">
                <a:solidFill>
                  <a:srgbClr val="000000"/>
                </a:solidFill>
              </a:rPr>
              <a:t> = free + permissions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82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298221" y="126999"/>
            <a:ext cx="6575778" cy="6575778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2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45398" y="1103111"/>
            <a:ext cx="1109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Free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600223" y="3810001"/>
            <a:ext cx="2159000" cy="2159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Open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56758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9005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+mn-lt"/>
                <a:cs typeface="Helvetica Neue"/>
              </a:rPr>
              <a:t>education</a:t>
            </a:r>
            <a:endParaRPr lang="en-US" dirty="0">
              <a:latin typeface="+mn-lt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0227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0693" y="2130425"/>
            <a:ext cx="7447138" cy="14700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Open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0693" y="3886200"/>
            <a:ext cx="7376093" cy="2380204"/>
          </a:xfrm>
        </p:spPr>
        <p:txBody>
          <a:bodyPr>
            <a:noAutofit/>
          </a:bodyPr>
          <a:lstStyle/>
          <a:p>
            <a:pPr algn="l"/>
            <a:r>
              <a:rPr lang="en-US" sz="3400" dirty="0" smtClean="0">
                <a:solidFill>
                  <a:schemeClr val="tx1"/>
                </a:solidFill>
              </a:rPr>
              <a:t>1. Free and unfettered access</a:t>
            </a:r>
          </a:p>
          <a:p>
            <a:pPr algn="l"/>
            <a:endParaRPr lang="en-US" sz="3400" dirty="0">
              <a:solidFill>
                <a:schemeClr val="tx1"/>
              </a:solidFill>
            </a:endParaRPr>
          </a:p>
          <a:p>
            <a:pPr algn="l"/>
            <a:r>
              <a:rPr lang="en-US" sz="3400" dirty="0" smtClean="0">
                <a:solidFill>
                  <a:schemeClr val="tx1"/>
                </a:solidFill>
              </a:rPr>
              <a:t>2. Perpetual, irrevocable 5R permissions</a:t>
            </a:r>
            <a:endParaRPr lang="en-US" sz="3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396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23392080"/>
              </p:ext>
            </p:extLst>
          </p:nvPr>
        </p:nvGraphicFramePr>
        <p:xfrm>
          <a:off x="304801" y="1981200"/>
          <a:ext cx="8534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685800" y="3048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400" dirty="0" smtClean="0">
                <a:solidFill>
                  <a:srgbClr val="000000"/>
                </a:solidFill>
                <a:latin typeface="+mj-lt"/>
              </a:rPr>
              <a:t>The 5Rs</a:t>
            </a:r>
            <a:endParaRPr lang="en-US" sz="5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1367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12" y="2438718"/>
            <a:ext cx="6852053" cy="163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43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8633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558ED5"/>
                </a:solidFill>
              </a:rPr>
              <a:t>r</a:t>
            </a:r>
            <a:r>
              <a:rPr lang="en-US" dirty="0" smtClean="0">
                <a:solidFill>
                  <a:srgbClr val="558ED5"/>
                </a:solidFill>
              </a:rPr>
              <a:t>etain </a:t>
            </a:r>
            <a:r>
              <a:rPr lang="en-US" dirty="0" smtClean="0">
                <a:solidFill>
                  <a:srgbClr val="000000"/>
                </a:solidFill>
              </a:rPr>
              <a:t>is </a:t>
            </a:r>
            <a:r>
              <a:rPr lang="en-US" b="1" u="sng" dirty="0" smtClean="0">
                <a:solidFill>
                  <a:srgbClr val="000000"/>
                </a:solidFill>
              </a:rPr>
              <a:t>fundamental</a:t>
            </a:r>
            <a:endParaRPr lang="en-US" b="1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755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83393"/>
            <a:ext cx="7772400" cy="223030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558ED5"/>
                </a:solidFill>
              </a:rPr>
              <a:t>r</a:t>
            </a:r>
            <a:r>
              <a:rPr lang="en-US" dirty="0" smtClean="0">
                <a:solidFill>
                  <a:srgbClr val="558ED5"/>
                </a:solidFill>
              </a:rPr>
              <a:t>etain </a:t>
            </a:r>
            <a:r>
              <a:rPr lang="en-US" dirty="0" smtClean="0">
                <a:solidFill>
                  <a:srgbClr val="000000"/>
                </a:solidFill>
              </a:rPr>
              <a:t>is </a:t>
            </a:r>
            <a:r>
              <a:rPr lang="en-US" b="1" u="sng" dirty="0" smtClean="0">
                <a:solidFill>
                  <a:srgbClr val="000000"/>
                </a:solidFill>
              </a:rPr>
              <a:t>prerequisite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/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to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revise</a:t>
            </a:r>
            <a:r>
              <a:rPr lang="en-US" dirty="0" smtClean="0">
                <a:solidFill>
                  <a:srgbClr val="000000"/>
                </a:solidFill>
              </a:rPr>
              <a:t> and </a:t>
            </a:r>
            <a:r>
              <a:rPr lang="en-US" dirty="0" smtClean="0">
                <a:solidFill>
                  <a:srgbClr val="558ED5"/>
                </a:solidFill>
              </a:rPr>
              <a:t>remix</a:t>
            </a:r>
            <a:endParaRPr lang="en-US" b="1" u="sng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70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631189492"/>
              </p:ext>
            </p:extLst>
          </p:nvPr>
        </p:nvGraphicFramePr>
        <p:xfrm>
          <a:off x="304801" y="1981200"/>
          <a:ext cx="8534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685800" y="3048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400" dirty="0" smtClean="0">
                <a:solidFill>
                  <a:srgbClr val="000000"/>
                </a:solidFill>
                <a:latin typeface="+mj-lt"/>
              </a:rPr>
              <a:t>The 5Rs</a:t>
            </a:r>
            <a:endParaRPr lang="en-US" sz="5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3861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0693" y="2130425"/>
            <a:ext cx="7447138" cy="14700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Open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/>
              <a:t>Educational Resources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0693" y="3886200"/>
            <a:ext cx="7376093" cy="2380204"/>
          </a:xfrm>
        </p:spPr>
        <p:txBody>
          <a:bodyPr>
            <a:noAutofit/>
          </a:bodyPr>
          <a:lstStyle/>
          <a:p>
            <a:pPr algn="l"/>
            <a:r>
              <a:rPr lang="en-US" sz="3400" dirty="0" smtClean="0">
                <a:solidFill>
                  <a:schemeClr val="tx1"/>
                </a:solidFill>
              </a:rPr>
              <a:t>1. Free and unfettered access</a:t>
            </a:r>
          </a:p>
          <a:p>
            <a:pPr algn="l"/>
            <a:endParaRPr lang="en-US" sz="3400" dirty="0">
              <a:solidFill>
                <a:schemeClr val="tx1"/>
              </a:solidFill>
            </a:endParaRPr>
          </a:p>
          <a:p>
            <a:pPr algn="l"/>
            <a:r>
              <a:rPr lang="en-US" sz="3400" dirty="0" smtClean="0">
                <a:solidFill>
                  <a:schemeClr val="tx1"/>
                </a:solidFill>
              </a:rPr>
              <a:t>2. Perpetual, irrevocable 5R permissions</a:t>
            </a:r>
            <a:endParaRPr lang="en-US" sz="3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06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0693" y="2130425"/>
            <a:ext cx="7447138" cy="1470025"/>
          </a:xfrm>
        </p:spPr>
        <p:txBody>
          <a:bodyPr/>
          <a:lstStyle/>
          <a:p>
            <a:pPr algn="l"/>
            <a:r>
              <a:rPr lang="en-US" dirty="0" smtClean="0"/>
              <a:t>“</a:t>
            </a:r>
            <a:r>
              <a:rPr lang="en-US" dirty="0" smtClean="0">
                <a:solidFill>
                  <a:srgbClr val="953735"/>
                </a:solidFill>
              </a:rPr>
              <a:t>Faux</a:t>
            </a:r>
            <a:r>
              <a:rPr lang="en-US" dirty="0" smtClean="0">
                <a:solidFill>
                  <a:srgbClr val="000000"/>
                </a:solidFill>
              </a:rPr>
              <a:t>-pen</a:t>
            </a:r>
            <a:r>
              <a:rPr lang="en-US" dirty="0" smtClean="0"/>
              <a:t>”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0693" y="3886200"/>
            <a:ext cx="7376093" cy="2380204"/>
          </a:xfrm>
        </p:spPr>
        <p:txBody>
          <a:bodyPr>
            <a:noAutofit/>
          </a:bodyPr>
          <a:lstStyle/>
          <a:p>
            <a:pPr algn="l"/>
            <a:r>
              <a:rPr lang="en-US" sz="3400" dirty="0" smtClean="0">
                <a:solidFill>
                  <a:schemeClr val="tx1"/>
                </a:solidFill>
              </a:rPr>
              <a:t>1. Free (possibly gated) access</a:t>
            </a:r>
          </a:p>
          <a:p>
            <a:pPr algn="l"/>
            <a:endParaRPr lang="en-US" sz="3400" dirty="0">
              <a:solidFill>
                <a:schemeClr val="tx1"/>
              </a:solidFill>
            </a:endParaRPr>
          </a:p>
          <a:p>
            <a:pPr algn="l"/>
            <a:r>
              <a:rPr lang="en-US" sz="3400" dirty="0" smtClean="0">
                <a:solidFill>
                  <a:schemeClr val="tx1"/>
                </a:solidFill>
              </a:rPr>
              <a:t>2. All rights reserved (or stronger)</a:t>
            </a:r>
            <a:endParaRPr lang="en-US" sz="3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274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8633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traditionally © materials</a:t>
            </a:r>
            <a:br>
              <a:rPr lang="en-US" dirty="0" smtClean="0"/>
            </a:br>
            <a:r>
              <a:rPr lang="en-US" dirty="0" smtClean="0"/>
              <a:t>+ internet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364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lane_driv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4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9005"/>
            <a:ext cx="7772400" cy="1470025"/>
          </a:xfrm>
        </p:spPr>
        <p:txBody>
          <a:bodyPr/>
          <a:lstStyle/>
          <a:p>
            <a:r>
              <a:rPr lang="en-US" dirty="0">
                <a:latin typeface="+mn-lt"/>
                <a:cs typeface="Helvetica Neue"/>
              </a:rPr>
              <a:t>e</a:t>
            </a:r>
            <a:r>
              <a:rPr lang="en-US" dirty="0" smtClean="0">
                <a:latin typeface="+mn-lt"/>
                <a:cs typeface="Helvetica Neue"/>
              </a:rPr>
              <a:t>ducation = </a:t>
            </a:r>
            <a:endParaRPr lang="en-US" dirty="0">
              <a:latin typeface="+mn-lt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7250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8633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openly</a:t>
            </a:r>
            <a:r>
              <a:rPr lang="en-US" dirty="0" smtClean="0"/>
              <a:t> licensed materials</a:t>
            </a:r>
            <a:br>
              <a:rPr lang="en-US" dirty="0" smtClean="0"/>
            </a:br>
            <a:r>
              <a:rPr lang="en-US" dirty="0" smtClean="0"/>
              <a:t>+ internet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421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e_fly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22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ctrTitle"/>
          </p:nvPr>
        </p:nvSpPr>
        <p:spPr>
          <a:xfrm>
            <a:off x="368329" y="2832329"/>
            <a:ext cx="3352800" cy="1470025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Internet</a:t>
            </a:r>
            <a:br>
              <a:rPr lang="en-US" dirty="0" smtClean="0">
                <a:ea typeface="ＭＳ Ｐゴシック" charset="0"/>
              </a:rPr>
            </a:br>
            <a:r>
              <a:rPr lang="en-US" dirty="0" smtClean="0">
                <a:ea typeface="ＭＳ Ｐゴシック" charset="0"/>
              </a:rPr>
              <a:t>Enables</a:t>
            </a:r>
            <a:endParaRPr lang="en-US" dirty="0">
              <a:ea typeface="ＭＳ Ｐゴシック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430216" y="2835504"/>
            <a:ext cx="3352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ＭＳ Ｐゴシック" charset="0"/>
                <a:cs typeface="Helvetica Neue"/>
              </a:rPr>
              <a:t>OER</a:t>
            </a:r>
          </a:p>
          <a:p>
            <a:r>
              <a:rPr lang="en-US" dirty="0" smtClean="0">
                <a:ea typeface="ＭＳ Ｐゴシック" charset="0"/>
                <a:cs typeface="Helvetica Neue"/>
              </a:rPr>
              <a:t>Permits</a:t>
            </a:r>
            <a:endParaRPr lang="en-US" dirty="0">
              <a:ea typeface="ＭＳ Ｐゴシック" charset="0"/>
              <a:cs typeface="Helvetica Neue"/>
            </a:endParaRPr>
          </a:p>
        </p:txBody>
      </p:sp>
      <p:sp>
        <p:nvSpPr>
          <p:cNvPr id="2" name="Left-Right Arrow 1"/>
          <p:cNvSpPr/>
          <p:nvPr/>
        </p:nvSpPr>
        <p:spPr>
          <a:xfrm>
            <a:off x="3943672" y="3292704"/>
            <a:ext cx="1371600" cy="5334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18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0693" y="2130425"/>
            <a:ext cx="7447138" cy="14700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OER </a:t>
            </a:r>
            <a:r>
              <a:rPr lang="en-US" dirty="0" smtClean="0"/>
              <a:t>Examples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0693" y="3886200"/>
            <a:ext cx="7376093" cy="2380204"/>
          </a:xfrm>
        </p:spPr>
        <p:txBody>
          <a:bodyPr>
            <a:noAutofit/>
          </a:bodyPr>
          <a:lstStyle/>
          <a:p>
            <a:pPr algn="l"/>
            <a:r>
              <a:rPr lang="en-US" sz="3400" dirty="0" smtClean="0">
                <a:solidFill>
                  <a:schemeClr val="tx1"/>
                </a:solidFill>
              </a:rPr>
              <a:t>Full courses, complete textbooks, chapters, modules, videos, simulations, assessments, syllabi, etc.</a:t>
            </a:r>
            <a:endParaRPr lang="en-US" sz="3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054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3935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100" y="0"/>
            <a:ext cx="22479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41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"/>
            <a:ext cx="9144000" cy="584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58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00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664" y="4989947"/>
            <a:ext cx="7432335" cy="404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20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32" y="703235"/>
            <a:ext cx="8180211" cy="544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958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0693" y="2130425"/>
            <a:ext cx="7447138" cy="14700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OER </a:t>
            </a:r>
            <a:r>
              <a:rPr lang="en-US" dirty="0" smtClean="0">
                <a:solidFill>
                  <a:srgbClr val="000000"/>
                </a:solidFill>
              </a:rPr>
              <a:t>Adoption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0693" y="3886200"/>
            <a:ext cx="7376093" cy="2380204"/>
          </a:xfrm>
        </p:spPr>
        <p:txBody>
          <a:bodyPr>
            <a:noAutofit/>
          </a:bodyPr>
          <a:lstStyle/>
          <a:p>
            <a:pPr algn="l"/>
            <a:r>
              <a:rPr lang="en-US" sz="3400" dirty="0" smtClean="0">
                <a:solidFill>
                  <a:schemeClr val="tx1"/>
                </a:solidFill>
              </a:rPr>
              <a:t>Replacing whatever was previously in the “Required Materials” section of your syllabus with OER</a:t>
            </a:r>
            <a:endParaRPr lang="en-US" sz="3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231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0693" y="1636540"/>
            <a:ext cx="7447138" cy="14700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High Impact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OER</a:t>
            </a:r>
            <a:r>
              <a:rPr lang="en-US" dirty="0" smtClean="0">
                <a:solidFill>
                  <a:srgbClr val="000000"/>
                </a:solidFill>
              </a:rPr>
              <a:t> Adoption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0693" y="3241647"/>
            <a:ext cx="7376093" cy="3475242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Adoption that:</a:t>
            </a:r>
          </a:p>
          <a:p>
            <a:pPr marL="742950" indent="-742950" algn="l"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Improves </a:t>
            </a:r>
            <a:r>
              <a:rPr lang="en-US" sz="3600" dirty="0">
                <a:solidFill>
                  <a:schemeClr val="tx1"/>
                </a:solidFill>
              </a:rPr>
              <a:t>affordability, 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742950" indent="-742950" algn="l"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Improves student success,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742950" indent="-742950" algn="l"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Invigorates pedagogy, and</a:t>
            </a:r>
            <a:endParaRPr lang="en-US" sz="3600" dirty="0">
              <a:solidFill>
                <a:schemeClr val="tx1"/>
              </a:solidFill>
            </a:endParaRPr>
          </a:p>
          <a:p>
            <a:pPr marL="742950" indent="-742950" algn="l"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Does it at scale</a:t>
            </a:r>
            <a:endParaRPr lang="en-US" sz="3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08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9005"/>
            <a:ext cx="7772400" cy="1470025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e</a:t>
            </a:r>
            <a:r>
              <a:rPr lang="en-US" dirty="0" smtClean="0">
                <a:latin typeface="Calibri"/>
                <a:cs typeface="Calibri"/>
              </a:rPr>
              <a:t>ducation =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sharing</a:t>
            </a:r>
            <a:r>
              <a:rPr lang="en-US" dirty="0" smtClean="0">
                <a:latin typeface="Calibri"/>
                <a:cs typeface="Calibri"/>
              </a:rPr>
              <a:t> 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536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0693" y="1636540"/>
            <a:ext cx="7447138" cy="14700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High Impact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OER</a:t>
            </a:r>
            <a:r>
              <a:rPr lang="en-US" dirty="0" smtClean="0">
                <a:solidFill>
                  <a:srgbClr val="000000"/>
                </a:solidFill>
              </a:rPr>
              <a:t> Adoption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0693" y="3241647"/>
            <a:ext cx="7376093" cy="3475242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Adoption that:</a:t>
            </a:r>
          </a:p>
          <a:p>
            <a:pPr marL="742950" indent="-742950" algn="l">
              <a:buAutoNum type="arabicPeriod"/>
            </a:pPr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Improves </a:t>
            </a: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affordability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742950" indent="-742950" algn="l"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Improves student success,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742950" indent="-742950" algn="l"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Invigorates pedagogy, and</a:t>
            </a:r>
            <a:endParaRPr lang="en-US" sz="3600" dirty="0">
              <a:solidFill>
                <a:schemeClr val="tx1"/>
              </a:solidFill>
            </a:endParaRPr>
          </a:p>
          <a:p>
            <a:pPr marL="742950" indent="-742950" algn="l"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Does it at scale</a:t>
            </a:r>
            <a:endParaRPr lang="en-US" sz="3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19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lege-tex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43" y="683802"/>
            <a:ext cx="7814879" cy="547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14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0"/>
            <a:ext cx="7077651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685" y="6109814"/>
            <a:ext cx="1353386" cy="67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95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734"/>
            <a:ext cx="8229600" cy="1143000"/>
          </a:xfrm>
        </p:spPr>
        <p:txBody>
          <a:bodyPr/>
          <a:lstStyle/>
          <a:p>
            <a:r>
              <a:rPr lang="en-US" dirty="0" smtClean="0"/>
              <a:t>Textbook Pricing in Context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2832776"/>
              </p:ext>
            </p:extLst>
          </p:nvPr>
        </p:nvGraphicFramePr>
        <p:xfrm>
          <a:off x="169333" y="2144448"/>
          <a:ext cx="8800968" cy="281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0980"/>
                <a:gridCol w="268998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100" dirty="0" smtClean="0"/>
                        <a:t>One Month</a:t>
                      </a:r>
                      <a:r>
                        <a:rPr lang="en-US" sz="3100" baseline="0" dirty="0" smtClean="0"/>
                        <a:t> </a:t>
                      </a:r>
                      <a:r>
                        <a:rPr lang="en-US" sz="3100" dirty="0" smtClean="0"/>
                        <a:t>Access to…</a:t>
                      </a:r>
                      <a:endParaRPr lang="en-US" sz="3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100" dirty="0" smtClean="0"/>
                        <a:t>Costs…</a:t>
                      </a:r>
                      <a:endParaRPr lang="en-US" sz="3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100" b="1" dirty="0" smtClean="0"/>
                        <a:t>Netflix</a:t>
                      </a:r>
                      <a:r>
                        <a:rPr lang="en-US" sz="3100" b="1" baseline="0" dirty="0" smtClean="0"/>
                        <a:t> </a:t>
                      </a:r>
                      <a:r>
                        <a:rPr lang="en-US" sz="3100" baseline="0" dirty="0" smtClean="0"/>
                        <a:t>– 20k Movies / TV Episodes</a:t>
                      </a:r>
                      <a:endParaRPr lang="en-US" sz="3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100" dirty="0" smtClean="0"/>
                        <a:t>$7.99 / month</a:t>
                      </a:r>
                      <a:endParaRPr lang="en-US" sz="3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100" b="1" dirty="0" err="1" smtClean="0"/>
                        <a:t>Spotify</a:t>
                      </a:r>
                      <a:r>
                        <a:rPr lang="en-US" sz="3100" dirty="0" smtClean="0"/>
                        <a:t> – 15M Songs</a:t>
                      </a:r>
                      <a:endParaRPr lang="en-US" sz="3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100" dirty="0" smtClean="0"/>
                        <a:t>$9.99 / month</a:t>
                      </a:r>
                      <a:endParaRPr lang="en-US" sz="3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31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100" b="1" dirty="0" err="1" smtClean="0"/>
                        <a:t>VitalSource</a:t>
                      </a:r>
                      <a:r>
                        <a:rPr lang="en-US" sz="3100" b="1" dirty="0" smtClean="0"/>
                        <a:t> </a:t>
                      </a:r>
                      <a:r>
                        <a:rPr lang="en-US" sz="3100" b="0" dirty="0" smtClean="0"/>
                        <a:t>– </a:t>
                      </a:r>
                      <a:r>
                        <a:rPr lang="en-US" sz="3100" b="0" dirty="0" smtClean="0"/>
                        <a:t>1 </a:t>
                      </a:r>
                      <a:r>
                        <a:rPr lang="en-US" sz="3100" dirty="0" smtClean="0"/>
                        <a:t>Biology Textbook</a:t>
                      </a:r>
                      <a:endParaRPr lang="en-US" sz="3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100" dirty="0" smtClean="0"/>
                        <a:t>$28.37</a:t>
                      </a:r>
                      <a:r>
                        <a:rPr lang="en-US" sz="3100" baseline="0" dirty="0" smtClean="0"/>
                        <a:t> </a:t>
                      </a:r>
                      <a:r>
                        <a:rPr lang="en-US" sz="3100" baseline="0" dirty="0" smtClean="0"/>
                        <a:t>/ month</a:t>
                      </a:r>
                      <a:endParaRPr lang="en-US" sz="31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76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95904" y="1344807"/>
            <a:ext cx="5615201" cy="14700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 Wizard of </a:t>
            </a:r>
            <a:r>
              <a:rPr lang="en-US" sz="4000" dirty="0" err="1" smtClean="0"/>
              <a:t>Earthsea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639" y="3522481"/>
            <a:ext cx="3625835" cy="1752600"/>
          </a:xfrm>
        </p:spPr>
        <p:txBody>
          <a:bodyPr/>
          <a:lstStyle/>
          <a:p>
            <a:r>
              <a:rPr lang="en-US" dirty="0" smtClean="0"/>
              <a:t>Studying from texts written in disappearing ink</a:t>
            </a:r>
            <a:endParaRPr lang="en-US" dirty="0"/>
          </a:p>
        </p:txBody>
      </p:sp>
      <p:pic>
        <p:nvPicPr>
          <p:cNvPr id="4" name="Picture 3" descr="earths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29" y="0"/>
            <a:ext cx="4600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6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“Disappearing Ink” Strategies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572657"/>
          </a:xfrm>
        </p:spPr>
        <p:txBody>
          <a:bodyPr/>
          <a:lstStyle/>
          <a:p>
            <a:r>
              <a:rPr lang="en-US" dirty="0" smtClean="0"/>
              <a:t>Buyback, rental, e-books</a:t>
            </a:r>
          </a:p>
          <a:p>
            <a:r>
              <a:rPr lang="en-US" dirty="0" smtClean="0"/>
              <a:t>online subscriptions</a:t>
            </a:r>
          </a:p>
        </p:txBody>
      </p:sp>
    </p:spTree>
    <p:extLst>
      <p:ext uri="{BB962C8B-B14F-4D97-AF65-F5344CB8AC3E}">
        <p14:creationId xmlns:p14="http://schemas.microsoft.com/office/powerpoint/2010/main" val="2650863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1900" y="500197"/>
            <a:ext cx="728777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The </a:t>
            </a:r>
            <a:r>
              <a:rPr lang="en-US" sz="4000" dirty="0" smtClean="0"/>
              <a:t>Academic Costs of Textbooks</a:t>
            </a:r>
          </a:p>
          <a:p>
            <a:endParaRPr lang="en-US" sz="3200" b="1" dirty="0" smtClean="0">
              <a:solidFill>
                <a:schemeClr val="accent6">
                  <a:lumMod val="75000"/>
                </a:schemeClr>
              </a:solidFill>
              <a:cs typeface="Helvetica Neue Light"/>
            </a:endParaRPr>
          </a:p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cs typeface="Helvetica Neue Light"/>
              </a:rPr>
              <a:t>    </a:t>
            </a:r>
            <a:r>
              <a:rPr lang="en-US" sz="3200" b="1" dirty="0" smtClean="0">
                <a:solidFill>
                  <a:srgbClr val="558ED5"/>
                </a:solidFill>
                <a:cs typeface="Helvetica Neue Light"/>
              </a:rPr>
              <a:t>35</a:t>
            </a:r>
            <a:r>
              <a:rPr lang="en-US" sz="3200" b="1" dirty="0">
                <a:cs typeface="Helvetica Neue Light"/>
              </a:rPr>
              <a:t>%</a:t>
            </a:r>
            <a:r>
              <a:rPr lang="en-US" sz="3200" dirty="0">
                <a:cs typeface="Helvetica Neue Light"/>
              </a:rPr>
              <a:t> </a:t>
            </a:r>
            <a:r>
              <a:rPr lang="en-US" sz="3200" dirty="0" smtClean="0">
                <a:cs typeface="Helvetica Neue Light"/>
              </a:rPr>
              <a:t>take </a:t>
            </a:r>
            <a:r>
              <a:rPr lang="en-US" sz="3200" dirty="0">
                <a:cs typeface="Helvetica Neue Light"/>
              </a:rPr>
              <a:t>fewer courses </a:t>
            </a:r>
            <a:endParaRPr lang="en-US" sz="3200" dirty="0" smtClean="0">
              <a:cs typeface="Helvetica Neue Light"/>
            </a:endParaRPr>
          </a:p>
          <a:p>
            <a:endParaRPr lang="en-US" sz="3200" dirty="0">
              <a:cs typeface="Helvetica Neue Light"/>
            </a:endParaRPr>
          </a:p>
          <a:p>
            <a:r>
              <a:rPr lang="en-US" sz="3200" b="1" dirty="0" smtClean="0">
                <a:solidFill>
                  <a:srgbClr val="E46C0A"/>
                </a:solidFill>
                <a:cs typeface="Helvetica Neue Light"/>
              </a:rPr>
              <a:t>    </a:t>
            </a:r>
            <a:r>
              <a:rPr lang="en-US" sz="3200" b="1" dirty="0" smtClean="0">
                <a:solidFill>
                  <a:srgbClr val="558ED5"/>
                </a:solidFill>
                <a:cs typeface="Helvetica Neue Light"/>
              </a:rPr>
              <a:t>14</a:t>
            </a:r>
            <a:r>
              <a:rPr lang="en-US" sz="3200" b="1" dirty="0">
                <a:cs typeface="Helvetica Neue Light"/>
              </a:rPr>
              <a:t>%</a:t>
            </a:r>
            <a:r>
              <a:rPr lang="en-US" sz="3200" dirty="0">
                <a:cs typeface="Helvetica Neue Light"/>
              </a:rPr>
              <a:t> </a:t>
            </a:r>
            <a:r>
              <a:rPr lang="en-US" sz="3200" dirty="0" smtClean="0">
                <a:cs typeface="Helvetica Neue Light"/>
              </a:rPr>
              <a:t>drop </a:t>
            </a:r>
            <a:r>
              <a:rPr lang="en-US" sz="3200" dirty="0">
                <a:cs typeface="Helvetica Neue Light"/>
              </a:rPr>
              <a:t>a </a:t>
            </a:r>
            <a:r>
              <a:rPr lang="en-US" sz="3200" dirty="0" smtClean="0">
                <a:cs typeface="Helvetica Neue Light"/>
              </a:rPr>
              <a:t>course</a:t>
            </a:r>
          </a:p>
          <a:p>
            <a:endParaRPr lang="en-US" sz="3200" dirty="0">
              <a:cs typeface="Helvetica Neue Light"/>
            </a:endParaRPr>
          </a:p>
          <a:p>
            <a:r>
              <a:rPr lang="en-US" sz="3200" b="1" dirty="0" smtClean="0">
                <a:solidFill>
                  <a:srgbClr val="E46C0A"/>
                </a:solidFill>
                <a:cs typeface="Helvetica Neue Light"/>
              </a:rPr>
              <a:t>    </a:t>
            </a:r>
            <a:r>
              <a:rPr lang="en-US" sz="3200" b="1" dirty="0" smtClean="0">
                <a:solidFill>
                  <a:srgbClr val="558ED5"/>
                </a:solidFill>
                <a:cs typeface="Helvetica Neue Light"/>
              </a:rPr>
              <a:t>10</a:t>
            </a:r>
            <a:r>
              <a:rPr lang="en-US" sz="3200" b="1" dirty="0">
                <a:cs typeface="Helvetica Neue Light"/>
              </a:rPr>
              <a:t>%</a:t>
            </a:r>
            <a:r>
              <a:rPr lang="en-US" sz="3200" dirty="0">
                <a:cs typeface="Helvetica Neue Light"/>
              </a:rPr>
              <a:t> </a:t>
            </a:r>
            <a:r>
              <a:rPr lang="en-US" sz="3200" dirty="0" smtClean="0">
                <a:cs typeface="Helvetica Neue Light"/>
              </a:rPr>
              <a:t>withdraw </a:t>
            </a:r>
            <a:r>
              <a:rPr lang="en-US" sz="3200" dirty="0">
                <a:cs typeface="Helvetica Neue Light"/>
              </a:rPr>
              <a:t>from a course</a:t>
            </a:r>
          </a:p>
          <a:p>
            <a:endParaRPr lang="en-US" sz="3200" dirty="0">
              <a:cs typeface="Helvetica Neue Light"/>
            </a:endParaRPr>
          </a:p>
          <a:p>
            <a:r>
              <a:rPr lang="en-US" sz="3200" b="1" dirty="0" smtClean="0">
                <a:solidFill>
                  <a:srgbClr val="E46C0A"/>
                </a:solidFill>
                <a:cs typeface="Helvetica Neue Light"/>
              </a:rPr>
              <a:t>    </a:t>
            </a:r>
            <a:r>
              <a:rPr lang="en-US" sz="3200" b="1" dirty="0" smtClean="0">
                <a:solidFill>
                  <a:srgbClr val="558ED5"/>
                </a:solidFill>
                <a:cs typeface="Helvetica Neue Light"/>
              </a:rPr>
              <a:t>23</a:t>
            </a:r>
            <a:r>
              <a:rPr lang="en-US" sz="3200" b="1" dirty="0">
                <a:cs typeface="Helvetica Neue Light"/>
              </a:rPr>
              <a:t>%</a:t>
            </a:r>
            <a:r>
              <a:rPr lang="en-US" sz="3200" dirty="0">
                <a:cs typeface="Helvetica Neue Light"/>
              </a:rPr>
              <a:t> </a:t>
            </a:r>
            <a:r>
              <a:rPr lang="en-US" sz="3200" dirty="0" smtClean="0">
                <a:cs typeface="Helvetica Neue Light"/>
              </a:rPr>
              <a:t>go </a:t>
            </a:r>
            <a:r>
              <a:rPr lang="en-US" sz="3200" dirty="0">
                <a:cs typeface="Helvetica Neue Light"/>
              </a:rPr>
              <a:t>without </a:t>
            </a:r>
            <a:r>
              <a:rPr lang="en-US" sz="3200" dirty="0" smtClean="0">
                <a:cs typeface="Helvetica Neue Light"/>
              </a:rPr>
              <a:t>textbooks</a:t>
            </a:r>
          </a:p>
          <a:p>
            <a:endParaRPr lang="en-US" sz="3200" dirty="0" smtClean="0">
              <a:cs typeface="Helvetica Neue Light"/>
            </a:endParaRPr>
          </a:p>
          <a:p>
            <a:r>
              <a:rPr lang="en-US" sz="3200" b="1" dirty="0" smtClean="0">
                <a:solidFill>
                  <a:srgbClr val="E46C0A"/>
                </a:solidFill>
                <a:cs typeface="Helvetica Neue Light"/>
              </a:rPr>
              <a:t>    </a:t>
            </a:r>
            <a:r>
              <a:rPr lang="en-US" sz="3200" b="1" dirty="0" smtClean="0">
                <a:solidFill>
                  <a:srgbClr val="558ED5"/>
                </a:solidFill>
                <a:cs typeface="Helvetica Neue Light"/>
              </a:rPr>
              <a:t>18</a:t>
            </a:r>
            <a:r>
              <a:rPr lang="en-US" sz="3200" dirty="0" smtClean="0">
                <a:cs typeface="Helvetica Neue Light"/>
              </a:rPr>
              <a:t>% earn a poor grade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255751" y="1754590"/>
            <a:ext cx="0" cy="2304947"/>
          </a:xfrm>
          <a:prstGeom prst="line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55751" y="4624013"/>
            <a:ext cx="0" cy="1430095"/>
          </a:xfrm>
          <a:prstGeom prst="line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-296333" y="6132508"/>
            <a:ext cx="9666111" cy="9089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09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0693" y="1636540"/>
            <a:ext cx="7447138" cy="14700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High Impact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OER</a:t>
            </a:r>
            <a:r>
              <a:rPr lang="en-US" dirty="0" smtClean="0">
                <a:solidFill>
                  <a:srgbClr val="000000"/>
                </a:solidFill>
              </a:rPr>
              <a:t> Adoption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0693" y="3241647"/>
            <a:ext cx="7376093" cy="3475242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Adoption that:</a:t>
            </a:r>
          </a:p>
          <a:p>
            <a:pPr marL="742950" indent="-742950" algn="l"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Improves </a:t>
            </a:r>
            <a:r>
              <a:rPr lang="en-US" sz="3600" dirty="0">
                <a:solidFill>
                  <a:schemeClr val="tx1"/>
                </a:solidFill>
              </a:rPr>
              <a:t>affordability, 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742950" indent="-742950" algn="l">
              <a:buAutoNum type="arabicPeriod"/>
            </a:pPr>
            <a:r>
              <a:rPr lang="en-US" sz="3600" dirty="0" smtClean="0">
                <a:solidFill>
                  <a:srgbClr val="558ED5"/>
                </a:solidFill>
              </a:rPr>
              <a:t>Improves student success</a:t>
            </a:r>
            <a:r>
              <a:rPr lang="en-US" sz="3600" dirty="0" smtClean="0">
                <a:solidFill>
                  <a:schemeClr val="tx1"/>
                </a:solidFill>
              </a:rPr>
              <a:t>,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742950" indent="-742950" algn="l"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Invigorates pedagogy, and</a:t>
            </a:r>
            <a:endParaRPr lang="en-US" sz="3600" dirty="0">
              <a:solidFill>
                <a:schemeClr val="tx1"/>
              </a:solidFill>
            </a:endParaRPr>
          </a:p>
          <a:p>
            <a:pPr marL="742950" indent="-742950" algn="l"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Does it at scale</a:t>
            </a:r>
            <a:endParaRPr lang="en-US" sz="3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19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um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886" y="334231"/>
            <a:ext cx="6300137" cy="630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19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93435" y="603631"/>
            <a:ext cx="7772400" cy="541252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 </a:t>
            </a:r>
            <a:r>
              <a:rPr lang="en-US" dirty="0"/>
              <a:t>Multi</a:t>
            </a:r>
            <a:r>
              <a:rPr lang="en-US" dirty="0" smtClean="0"/>
              <a:t>-Institutional </a:t>
            </a:r>
            <a:r>
              <a:rPr lang="en-US" dirty="0"/>
              <a:t>Study of the Impact of </a:t>
            </a:r>
            <a:r>
              <a:rPr lang="en-US" dirty="0">
                <a:solidFill>
                  <a:srgbClr val="558ED5"/>
                </a:solidFill>
              </a:rPr>
              <a:t>Open</a:t>
            </a:r>
            <a:r>
              <a:rPr lang="en-US" dirty="0"/>
              <a:t> Textbook Adoption o</a:t>
            </a:r>
            <a:r>
              <a:rPr lang="en-US" dirty="0" smtClean="0"/>
              <a:t>n </a:t>
            </a:r>
            <a:r>
              <a:rPr lang="en-US" dirty="0"/>
              <a:t>the Learning Outcomes of Post-secondary Students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>
                <a:solidFill>
                  <a:srgbClr val="A6A6A6"/>
                </a:solidFill>
              </a:rPr>
              <a:t>Fischer, Hilton, </a:t>
            </a:r>
            <a:r>
              <a:rPr lang="en-US" sz="3600" dirty="0">
                <a:solidFill>
                  <a:srgbClr val="A6A6A6"/>
                </a:solidFill>
              </a:rPr>
              <a:t>Robinson, </a:t>
            </a:r>
            <a:r>
              <a:rPr lang="en-US" sz="3600" dirty="0" smtClean="0">
                <a:solidFill>
                  <a:srgbClr val="A6A6A6"/>
                </a:solidFill>
              </a:rPr>
              <a:t>and Wiley</a:t>
            </a:r>
            <a:br>
              <a:rPr lang="en-US" sz="3600" dirty="0" smtClean="0">
                <a:solidFill>
                  <a:srgbClr val="A6A6A6"/>
                </a:solidFill>
              </a:rPr>
            </a:br>
            <a:r>
              <a:rPr lang="en-US" sz="3600" dirty="0">
                <a:solidFill>
                  <a:srgbClr val="A6A6A6"/>
                </a:solidFill>
              </a:rPr>
              <a:t/>
            </a:r>
            <a:br>
              <a:rPr lang="en-US" sz="3600" dirty="0">
                <a:solidFill>
                  <a:srgbClr val="A6A6A6"/>
                </a:solidFill>
              </a:rPr>
            </a:br>
            <a:r>
              <a:rPr lang="en-US" sz="3600" i="1" dirty="0" smtClean="0">
                <a:solidFill>
                  <a:srgbClr val="A6A6A6"/>
                </a:solidFill>
              </a:rPr>
              <a:t>Journal of Computing in </a:t>
            </a:r>
            <a:br>
              <a:rPr lang="en-US" sz="3600" i="1" dirty="0" smtClean="0">
                <a:solidFill>
                  <a:srgbClr val="A6A6A6"/>
                </a:solidFill>
              </a:rPr>
            </a:br>
            <a:r>
              <a:rPr lang="en-US" sz="3600" i="1" dirty="0" smtClean="0">
                <a:solidFill>
                  <a:srgbClr val="A6A6A6"/>
                </a:solidFill>
              </a:rPr>
              <a:t>Higher Education (2015)</a:t>
            </a:r>
            <a:endParaRPr lang="en-US" sz="3600" i="1" dirty="0">
              <a:solidFill>
                <a:srgbClr val="A6A6A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123" y="4350456"/>
            <a:ext cx="23495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26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9005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558ED5"/>
                </a:solidFill>
                <a:latin typeface="+mn-lt"/>
                <a:cs typeface="Helvetica Neue"/>
              </a:rPr>
              <a:t>sharing</a:t>
            </a:r>
            <a:endParaRPr lang="en-US" dirty="0">
              <a:solidFill>
                <a:srgbClr val="558ED5"/>
              </a:solidFill>
              <a:latin typeface="+mn-lt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25979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406"/>
            <a:ext cx="7772400" cy="1470025"/>
          </a:xfrm>
        </p:spPr>
        <p:txBody>
          <a:bodyPr/>
          <a:lstStyle/>
          <a:p>
            <a:r>
              <a:rPr lang="en-US" dirty="0" smtClean="0"/>
              <a:t>Participants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679" y="2163979"/>
            <a:ext cx="7919721" cy="4516694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 smtClean="0"/>
              <a:t>4,909 treatment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11,818 control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50 different undergraduate courses 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130 teachers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10 institutions </a:t>
            </a:r>
          </a:p>
        </p:txBody>
      </p:sp>
    </p:spTree>
    <p:extLst>
      <p:ext uri="{BB962C8B-B14F-4D97-AF65-F5344CB8AC3E}">
        <p14:creationId xmlns:p14="http://schemas.microsoft.com/office/powerpoint/2010/main" val="2145690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406"/>
            <a:ext cx="7772400" cy="1470025"/>
          </a:xfrm>
        </p:spPr>
        <p:txBody>
          <a:bodyPr/>
          <a:lstStyle/>
          <a:p>
            <a:r>
              <a:rPr lang="en-US" dirty="0" smtClean="0"/>
              <a:t>Method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2431" y="1956651"/>
            <a:ext cx="8475006" cy="4724021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Quasi</a:t>
            </a:r>
            <a:r>
              <a:rPr lang="en-US" dirty="0"/>
              <a:t>-experimental design </a:t>
            </a:r>
            <a:r>
              <a:rPr lang="en-US" dirty="0" smtClean="0"/>
              <a:t>with:</a:t>
            </a:r>
            <a:endParaRPr lang="en-US" dirty="0"/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Propensity score matched groups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Dependent variables: Completion; C or Better; Credits Enrolled This Term; </a:t>
            </a:r>
            <a:r>
              <a:rPr lang="en-US" dirty="0"/>
              <a:t>Credits Enrolled Next </a:t>
            </a:r>
            <a:r>
              <a:rPr lang="en-US" dirty="0" smtClean="0"/>
              <a:t>Term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Independent </a:t>
            </a:r>
            <a:r>
              <a:rPr lang="en-US" dirty="0"/>
              <a:t>variable: Textbook </a:t>
            </a:r>
            <a:r>
              <a:rPr lang="en-US" dirty="0" smtClean="0"/>
              <a:t>condition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3 covariates</a:t>
            </a:r>
            <a:r>
              <a:rPr lang="en-US" dirty="0"/>
              <a:t>: </a:t>
            </a:r>
            <a:r>
              <a:rPr lang="en-US" dirty="0" smtClean="0"/>
              <a:t>age</a:t>
            </a:r>
            <a:r>
              <a:rPr lang="en-US" dirty="0"/>
              <a:t>, gender, </a:t>
            </a:r>
            <a:r>
              <a:rPr lang="en-US" dirty="0" smtClean="0"/>
              <a:t>and race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886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800"/>
            <a:ext cx="9144000" cy="64973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49135" y="1942677"/>
            <a:ext cx="568106" cy="233962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50123" y="1609397"/>
            <a:ext cx="568106" cy="233962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59204" y="4604903"/>
            <a:ext cx="568106" cy="233962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60192" y="4271623"/>
            <a:ext cx="568106" cy="233962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60192" y="3940039"/>
            <a:ext cx="568106" cy="233962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60192" y="4928530"/>
            <a:ext cx="568106" cy="233962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89680" y="4604903"/>
            <a:ext cx="568106" cy="233962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74990" y="5259271"/>
            <a:ext cx="568106" cy="233962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874990" y="4928530"/>
            <a:ext cx="568106" cy="233962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60192" y="2312328"/>
            <a:ext cx="568106" cy="233962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74990" y="2314326"/>
            <a:ext cx="568106" cy="233962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60192" y="1942677"/>
            <a:ext cx="568106" cy="233962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74002" y="1942677"/>
            <a:ext cx="568106" cy="233962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6616921"/>
            <a:ext cx="9143999" cy="2399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797368" y="6494684"/>
            <a:ext cx="427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Journal of Computing in Higher Education (2015)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306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4286"/>
            <a:ext cx="7772400" cy="1470025"/>
          </a:xfrm>
        </p:spPr>
        <p:txBody>
          <a:bodyPr/>
          <a:lstStyle/>
          <a:p>
            <a:r>
              <a:rPr lang="en-US" dirty="0" smtClean="0"/>
              <a:t>Credits Taken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185943"/>
              </p:ext>
            </p:extLst>
          </p:nvPr>
        </p:nvGraphicFramePr>
        <p:xfrm>
          <a:off x="220697" y="2710476"/>
          <a:ext cx="8722796" cy="2420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739"/>
                <a:gridCol w="1840992"/>
                <a:gridCol w="1649721"/>
                <a:gridCol w="3587344"/>
              </a:tblGrid>
              <a:tr h="80666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Semester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OER Users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Others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Result</a:t>
                      </a:r>
                      <a:endParaRPr lang="en-US" sz="2400" dirty="0"/>
                    </a:p>
                  </a:txBody>
                  <a:tcPr/>
                </a:tc>
              </a:tr>
              <a:tr h="80666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Fall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13.29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11.14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(8101) = 27.81 p &lt; .01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80666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Winter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10.71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9.16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(1, 6440) = 154.08, </a:t>
                      </a:r>
                      <a:r>
                        <a:rPr lang="en-US" sz="24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&lt;.01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97368" y="6494684"/>
            <a:ext cx="427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Journal of Computing in Higher Education (2015)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60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93435" y="603631"/>
            <a:ext cx="7772400" cy="592981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Improving Course Throughput Rates and </a:t>
            </a:r>
            <a:r>
              <a:rPr lang="en-US" dirty="0">
                <a:solidFill>
                  <a:srgbClr val="558ED5"/>
                </a:solidFill>
              </a:rPr>
              <a:t>Open Educational Resources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Results from the Z Degree Program at Tidewater Community College 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>
                <a:solidFill>
                  <a:srgbClr val="A6A6A6"/>
                </a:solidFill>
              </a:rPr>
              <a:t>Hilton, </a:t>
            </a:r>
            <a:r>
              <a:rPr lang="en-US" sz="3600" dirty="0">
                <a:solidFill>
                  <a:srgbClr val="A6A6A6"/>
                </a:solidFill>
              </a:rPr>
              <a:t>Fischer, </a:t>
            </a:r>
            <a:r>
              <a:rPr lang="en-US" sz="3600" dirty="0" smtClean="0">
                <a:solidFill>
                  <a:srgbClr val="A6A6A6"/>
                </a:solidFill>
              </a:rPr>
              <a:t>Wiley, and Williams</a:t>
            </a:r>
            <a:br>
              <a:rPr lang="en-US" sz="3600" dirty="0" smtClean="0">
                <a:solidFill>
                  <a:srgbClr val="A6A6A6"/>
                </a:solidFill>
              </a:rPr>
            </a:br>
            <a:r>
              <a:rPr lang="en-US" sz="3600" dirty="0">
                <a:solidFill>
                  <a:srgbClr val="A6A6A6"/>
                </a:solidFill>
              </a:rPr>
              <a:t/>
            </a:r>
            <a:br>
              <a:rPr lang="en-US" sz="3600" dirty="0">
                <a:solidFill>
                  <a:srgbClr val="A6A6A6"/>
                </a:solidFill>
              </a:rPr>
            </a:br>
            <a:r>
              <a:rPr lang="en-US" sz="3600" dirty="0" smtClean="0">
                <a:solidFill>
                  <a:srgbClr val="A6A6A6"/>
                </a:solidFill>
              </a:rPr>
              <a:t>Accepted </a:t>
            </a:r>
            <a:r>
              <a:rPr lang="en-US" sz="3600" i="1" dirty="0" smtClean="0">
                <a:solidFill>
                  <a:srgbClr val="A6A6A6"/>
                </a:solidFill>
              </a:rPr>
              <a:t>International Review </a:t>
            </a:r>
            <a:br>
              <a:rPr lang="en-US" sz="3600" i="1" dirty="0" smtClean="0">
                <a:solidFill>
                  <a:srgbClr val="A6A6A6"/>
                </a:solidFill>
              </a:rPr>
            </a:br>
            <a:r>
              <a:rPr lang="en-US" sz="3600" i="1" dirty="0" smtClean="0">
                <a:solidFill>
                  <a:srgbClr val="A6A6A6"/>
                </a:solidFill>
              </a:rPr>
              <a:t>of Research in Open and </a:t>
            </a:r>
            <a:br>
              <a:rPr lang="en-US" sz="3600" i="1" dirty="0" smtClean="0">
                <a:solidFill>
                  <a:srgbClr val="A6A6A6"/>
                </a:solidFill>
              </a:rPr>
            </a:br>
            <a:r>
              <a:rPr lang="en-US" sz="3600" i="1" dirty="0" smtClean="0">
                <a:solidFill>
                  <a:srgbClr val="A6A6A6"/>
                </a:solidFill>
              </a:rPr>
              <a:t>Distance Learning</a:t>
            </a:r>
            <a:endParaRPr lang="en-US" sz="3600" i="1" dirty="0">
              <a:solidFill>
                <a:srgbClr val="A6A6A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789" y="4364567"/>
            <a:ext cx="23495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06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97663" y="-81785"/>
            <a:ext cx="8078017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Course Throughput Rate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18076" y="6447644"/>
            <a:ext cx="1658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IRRODL (in press)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rapezoid 10"/>
          <p:cNvSpPr/>
          <p:nvPr/>
        </p:nvSpPr>
        <p:spPr>
          <a:xfrm rot="10800000">
            <a:off x="2038095" y="2618549"/>
            <a:ext cx="5032531" cy="1301431"/>
          </a:xfrm>
          <a:prstGeom prst="trapezoid">
            <a:avLst>
              <a:gd name="adj" fmla="val 40738"/>
            </a:avLst>
          </a:prstGeom>
          <a:solidFill>
            <a:srgbClr val="9B59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apezoid 11"/>
          <p:cNvSpPr/>
          <p:nvPr/>
        </p:nvSpPr>
        <p:spPr>
          <a:xfrm rot="10800000">
            <a:off x="2586812" y="3919977"/>
            <a:ext cx="3950774" cy="1301431"/>
          </a:xfrm>
          <a:prstGeom prst="trapezoid">
            <a:avLst>
              <a:gd name="adj" fmla="val 40738"/>
            </a:avLst>
          </a:prstGeom>
          <a:solidFill>
            <a:srgbClr val="3498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apezoid 12"/>
          <p:cNvSpPr/>
          <p:nvPr/>
        </p:nvSpPr>
        <p:spPr>
          <a:xfrm rot="10800000">
            <a:off x="3119856" y="5221399"/>
            <a:ext cx="2884689" cy="1301431"/>
          </a:xfrm>
          <a:prstGeom prst="trapezoid">
            <a:avLst>
              <a:gd name="adj" fmla="val 40738"/>
            </a:avLst>
          </a:prstGeom>
          <a:solidFill>
            <a:srgbClr val="2ECC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386375" y="2822386"/>
            <a:ext cx="2288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Drop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Deadline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86375" y="4103739"/>
            <a:ext cx="2288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Withdraw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Deadline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17731" y="5414082"/>
            <a:ext cx="2288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Final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Grade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2869010" y="1379834"/>
            <a:ext cx="3307988" cy="1238715"/>
          </a:xfrm>
          <a:prstGeom prst="downArrow">
            <a:avLst/>
          </a:prstGeom>
          <a:solidFill>
            <a:srgbClr val="E67E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86375" y="1500874"/>
            <a:ext cx="228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Students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848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97663" y="-81785"/>
            <a:ext cx="8078017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Commercial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558ED5"/>
                </a:solidFill>
              </a:rPr>
              <a:t>OER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11" name="Trapezoid 10"/>
          <p:cNvSpPr/>
          <p:nvPr/>
        </p:nvSpPr>
        <p:spPr>
          <a:xfrm rot="10800000">
            <a:off x="2038095" y="1787518"/>
            <a:ext cx="5032531" cy="1301431"/>
          </a:xfrm>
          <a:prstGeom prst="trapezoid">
            <a:avLst>
              <a:gd name="adj" fmla="val 40738"/>
            </a:avLst>
          </a:prstGeom>
          <a:solidFill>
            <a:srgbClr val="9B59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apezoid 11"/>
          <p:cNvSpPr/>
          <p:nvPr/>
        </p:nvSpPr>
        <p:spPr>
          <a:xfrm rot="10800000">
            <a:off x="2586812" y="3088946"/>
            <a:ext cx="3950774" cy="1301431"/>
          </a:xfrm>
          <a:prstGeom prst="trapezoid">
            <a:avLst>
              <a:gd name="adj" fmla="val 40738"/>
            </a:avLst>
          </a:prstGeom>
          <a:solidFill>
            <a:srgbClr val="3498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apezoid 12"/>
          <p:cNvSpPr/>
          <p:nvPr/>
        </p:nvSpPr>
        <p:spPr>
          <a:xfrm rot="10800000">
            <a:off x="3119856" y="4390368"/>
            <a:ext cx="2884689" cy="1301431"/>
          </a:xfrm>
          <a:prstGeom prst="trapezoid">
            <a:avLst>
              <a:gd name="adj" fmla="val 40738"/>
            </a:avLst>
          </a:prstGeom>
          <a:solidFill>
            <a:srgbClr val="2ECC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386375" y="2179515"/>
            <a:ext cx="228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2.3%   |   1.8%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86375" y="3445188"/>
            <a:ext cx="228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9.9%   |   8.1%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17731" y="4802571"/>
            <a:ext cx="228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68%   |   74%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66317" y="1070251"/>
            <a:ext cx="228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(Face to Face)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3417731" y="5867105"/>
            <a:ext cx="228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60% | 66%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360586" y="2168038"/>
            <a:ext cx="1975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Drop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356206" y="3466462"/>
            <a:ext cx="1975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Withdraw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03806" y="4828244"/>
            <a:ext cx="1975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 or Better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360586" y="5867105"/>
            <a:ext cx="1975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CTR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7518076" y="6447644"/>
            <a:ext cx="1658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IRRODL (in press)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634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97663" y="-81785"/>
            <a:ext cx="8078017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Commercial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558ED5"/>
                </a:solidFill>
              </a:rPr>
              <a:t>OER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11" name="Trapezoid 10"/>
          <p:cNvSpPr/>
          <p:nvPr/>
        </p:nvSpPr>
        <p:spPr>
          <a:xfrm rot="10800000">
            <a:off x="2038095" y="1787518"/>
            <a:ext cx="5032531" cy="1301431"/>
          </a:xfrm>
          <a:prstGeom prst="trapezoid">
            <a:avLst>
              <a:gd name="adj" fmla="val 40738"/>
            </a:avLst>
          </a:prstGeom>
          <a:solidFill>
            <a:srgbClr val="9B59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apezoid 11"/>
          <p:cNvSpPr/>
          <p:nvPr/>
        </p:nvSpPr>
        <p:spPr>
          <a:xfrm rot="10800000">
            <a:off x="2586812" y="3088946"/>
            <a:ext cx="3950774" cy="1301431"/>
          </a:xfrm>
          <a:prstGeom prst="trapezoid">
            <a:avLst>
              <a:gd name="adj" fmla="val 40738"/>
            </a:avLst>
          </a:prstGeom>
          <a:solidFill>
            <a:srgbClr val="3498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apezoid 12"/>
          <p:cNvSpPr/>
          <p:nvPr/>
        </p:nvSpPr>
        <p:spPr>
          <a:xfrm rot="10800000">
            <a:off x="3119856" y="4390368"/>
            <a:ext cx="2884689" cy="1301431"/>
          </a:xfrm>
          <a:prstGeom prst="trapezoid">
            <a:avLst>
              <a:gd name="adj" fmla="val 40738"/>
            </a:avLst>
          </a:prstGeom>
          <a:solidFill>
            <a:srgbClr val="2ECC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386375" y="2179515"/>
            <a:ext cx="228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4.0%   |   1.4%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13917" y="3445188"/>
            <a:ext cx="2618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13.7%   |   13.1%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17731" y="4802571"/>
            <a:ext cx="228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66%   |   70%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66317" y="1070251"/>
            <a:ext cx="228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(Online)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3417731" y="5867105"/>
            <a:ext cx="228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54% | 60%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360586" y="2168038"/>
            <a:ext cx="1975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Drop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356206" y="3466462"/>
            <a:ext cx="1975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Withdraw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03806" y="4828244"/>
            <a:ext cx="1975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 or Better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360586" y="5867105"/>
            <a:ext cx="1975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CTR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7518076" y="6447644"/>
            <a:ext cx="1658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IRRODL (in press)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7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93435" y="603631"/>
            <a:ext cx="7772400" cy="541252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Tidewater Z-Degree and the INTRO Model for Sustaining OER </a:t>
            </a:r>
            <a:r>
              <a:rPr lang="en-US" dirty="0" smtClean="0"/>
              <a:t>Adoption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>
                <a:solidFill>
                  <a:srgbClr val="A6A6A6"/>
                </a:solidFill>
              </a:rPr>
              <a:t>Wiley, Hilton, Williams, and </a:t>
            </a:r>
            <a:r>
              <a:rPr lang="en-US" sz="3600" dirty="0" err="1" smtClean="0">
                <a:solidFill>
                  <a:srgbClr val="A6A6A6"/>
                </a:solidFill>
              </a:rPr>
              <a:t>DeMarte</a:t>
            </a:r>
            <a:r>
              <a:rPr lang="en-US" sz="3600" dirty="0" smtClean="0">
                <a:solidFill>
                  <a:srgbClr val="A6A6A6"/>
                </a:solidFill>
              </a:rPr>
              <a:t/>
            </a:r>
            <a:br>
              <a:rPr lang="en-US" sz="3600" dirty="0" smtClean="0">
                <a:solidFill>
                  <a:srgbClr val="A6A6A6"/>
                </a:solidFill>
              </a:rPr>
            </a:br>
            <a:r>
              <a:rPr lang="en-US" sz="3600" dirty="0">
                <a:solidFill>
                  <a:srgbClr val="A6A6A6"/>
                </a:solidFill>
              </a:rPr>
              <a:t/>
            </a:r>
            <a:br>
              <a:rPr lang="en-US" sz="3600" dirty="0">
                <a:solidFill>
                  <a:srgbClr val="A6A6A6"/>
                </a:solidFill>
              </a:rPr>
            </a:br>
            <a:r>
              <a:rPr lang="en-US" sz="3600" i="1" dirty="0" smtClean="0">
                <a:solidFill>
                  <a:srgbClr val="A6A6A6"/>
                </a:solidFill>
              </a:rPr>
              <a:t>Educational Policy Analysis Archives (2016)</a:t>
            </a:r>
            <a:endParaRPr lang="en-US" sz="3600" i="1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08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4726" y="2775600"/>
            <a:ext cx="761934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 smtClean="0"/>
              <a:t>   182 * .89 * $164.35 (in-state) * 3</a:t>
            </a:r>
          </a:p>
          <a:p>
            <a:r>
              <a:rPr lang="en-US" sz="3400" dirty="0" smtClean="0"/>
              <a:t>+ 182 * .11 * $358.95 (out-of-state) * 3</a:t>
            </a:r>
          </a:p>
          <a:p>
            <a:r>
              <a:rPr lang="en-US" sz="1050" dirty="0" smtClean="0"/>
              <a:t> </a:t>
            </a:r>
          </a:p>
          <a:p>
            <a:r>
              <a:rPr lang="en-US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$101,042</a:t>
            </a:r>
            <a:r>
              <a:rPr lang="en-US" sz="3400" dirty="0" smtClean="0"/>
              <a:t> INTRO annually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76053" y="310215"/>
            <a:ext cx="8078017" cy="1470025"/>
          </a:xfrm>
        </p:spPr>
        <p:txBody>
          <a:bodyPr>
            <a:normAutofit/>
          </a:bodyPr>
          <a:lstStyle/>
          <a:p>
            <a:r>
              <a:rPr lang="en-US" u="sng" dirty="0" err="1" smtClean="0"/>
              <a:t>IN</a:t>
            </a:r>
            <a:r>
              <a:rPr lang="en-US" dirty="0" err="1" smtClean="0"/>
              <a:t>creased</a:t>
            </a:r>
            <a:r>
              <a:rPr lang="en-US" dirty="0" smtClean="0"/>
              <a:t> </a:t>
            </a:r>
            <a:r>
              <a:rPr lang="en-US" u="sng" dirty="0" smtClean="0"/>
              <a:t>T</a:t>
            </a:r>
            <a:r>
              <a:rPr lang="en-US" dirty="0" smtClean="0"/>
              <a:t>uition </a:t>
            </a:r>
            <a:r>
              <a:rPr lang="en-US" u="sng" dirty="0" smtClean="0"/>
              <a:t>R</a:t>
            </a:r>
            <a:r>
              <a:rPr lang="en-US" dirty="0" smtClean="0"/>
              <a:t>evenue (</a:t>
            </a:r>
            <a:r>
              <a:rPr lang="en-US" u="sng" dirty="0" smtClean="0"/>
              <a:t>O</a:t>
            </a:r>
            <a:r>
              <a:rPr lang="en-US" dirty="0" smtClean="0"/>
              <a:t>pen)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066082" y="3982689"/>
            <a:ext cx="692952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24488" y="6447644"/>
            <a:ext cx="3640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Education Policy Analysis Archives (2016)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209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9005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what you know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6169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86892145_8529db08ef_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2435" y="80554"/>
            <a:ext cx="54277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FFFF"/>
                </a:solidFill>
              </a:rPr>
              <a:t>openedgroup.org</a:t>
            </a:r>
            <a:r>
              <a:rPr lang="en-US" sz="4000" dirty="0" smtClean="0">
                <a:solidFill>
                  <a:srgbClr val="FFFFFF"/>
                </a:solidFill>
              </a:rPr>
              <a:t>/review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17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pa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53" y="193713"/>
            <a:ext cx="5581615" cy="9577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21611" y="6263407"/>
            <a:ext cx="9377076" cy="7161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1014" y="5874562"/>
            <a:ext cx="8409108" cy="125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impact.lumenlearning.com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674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0693" y="1636540"/>
            <a:ext cx="7447138" cy="14700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High Impact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OER</a:t>
            </a:r>
            <a:r>
              <a:rPr lang="en-US" dirty="0" smtClean="0">
                <a:solidFill>
                  <a:srgbClr val="000000"/>
                </a:solidFill>
              </a:rPr>
              <a:t> Adoption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0693" y="3241647"/>
            <a:ext cx="7376093" cy="3475242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Adoption that:</a:t>
            </a:r>
          </a:p>
          <a:p>
            <a:pPr marL="742950" indent="-742950" algn="l"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Improves </a:t>
            </a:r>
            <a:r>
              <a:rPr lang="en-US" sz="3600" dirty="0">
                <a:solidFill>
                  <a:schemeClr val="tx1"/>
                </a:solidFill>
              </a:rPr>
              <a:t>affordability, 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742950" indent="-742950" algn="l"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Improves student success,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742950" indent="-742950" algn="l">
              <a:buAutoNum type="arabicPeriod"/>
            </a:pPr>
            <a:r>
              <a:rPr lang="en-US" sz="3600" dirty="0" smtClean="0">
                <a:solidFill>
                  <a:srgbClr val="558ED5"/>
                </a:solidFill>
              </a:rPr>
              <a:t>Invigorates pedagogy</a:t>
            </a:r>
            <a:r>
              <a:rPr lang="en-US" sz="3600" dirty="0" smtClean="0">
                <a:solidFill>
                  <a:schemeClr val="tx1"/>
                </a:solidFill>
              </a:rPr>
              <a:t>, and</a:t>
            </a:r>
            <a:endParaRPr lang="en-US" sz="3600" dirty="0">
              <a:solidFill>
                <a:schemeClr val="tx1"/>
              </a:solidFill>
            </a:endParaRPr>
          </a:p>
          <a:p>
            <a:pPr marL="742950" indent="-742950" algn="l"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Does it at scale</a:t>
            </a:r>
            <a:endParaRPr lang="en-US" sz="3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19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292" y="2698633"/>
            <a:ext cx="8203388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“What does</a:t>
            </a:r>
            <a:r>
              <a:rPr lang="en-US" dirty="0" smtClean="0">
                <a:solidFill>
                  <a:srgbClr val="558ED5"/>
                </a:solidFill>
              </a:rPr>
              <a:t> open </a:t>
            </a:r>
            <a:r>
              <a:rPr lang="en-US" dirty="0" smtClean="0"/>
              <a:t>allow me to do?”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43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31696" y="2286000"/>
            <a:ext cx="7239000" cy="1143000"/>
          </a:xfrm>
        </p:spPr>
        <p:txBody>
          <a:bodyPr/>
          <a:lstStyle/>
          <a:p>
            <a:pPr algn="l"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Disposable Assignments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886200"/>
            <a:ext cx="6781800" cy="1752600"/>
          </a:xfrm>
        </p:spPr>
        <p:txBody>
          <a:bodyPr/>
          <a:lstStyle/>
          <a:p>
            <a:pPr algn="l" eaLnBrk="1" hangingPunct="1"/>
            <a:r>
              <a:rPr lang="en-US" dirty="0" smtClean="0">
                <a:solidFill>
                  <a:srgbClr val="595959"/>
                </a:solidFill>
                <a:latin typeface="Calibri" charset="0"/>
                <a:ea typeface="ＭＳ Ｐゴシック" charset="0"/>
                <a:cs typeface="ＭＳ Ｐゴシック" charset="0"/>
              </a:rPr>
              <a:t>Students hate doing them</a:t>
            </a:r>
          </a:p>
          <a:p>
            <a:pPr algn="l" eaLnBrk="1" hangingPunct="1"/>
            <a:r>
              <a:rPr lang="en-US" dirty="0" smtClean="0">
                <a:solidFill>
                  <a:srgbClr val="595959"/>
                </a:solidFill>
                <a:latin typeface="Calibri" charset="0"/>
                <a:ea typeface="ＭＳ Ｐゴシック" charset="0"/>
                <a:cs typeface="ＭＳ Ｐゴシック" charset="0"/>
              </a:rPr>
              <a:t>You hate grading them</a:t>
            </a:r>
          </a:p>
          <a:p>
            <a:pPr algn="l" eaLnBrk="1" hangingPunct="1"/>
            <a:r>
              <a:rPr lang="en-US" dirty="0" smtClean="0">
                <a:solidFill>
                  <a:srgbClr val="595959"/>
                </a:solidFill>
                <a:latin typeface="Calibri" charset="0"/>
                <a:ea typeface="ＭＳ Ｐゴシック" charset="0"/>
                <a:cs typeface="ＭＳ Ｐゴシック" charset="0"/>
              </a:rPr>
              <a:t>Huge wasted opportunity</a:t>
            </a:r>
            <a:endParaRPr lang="en-US" dirty="0">
              <a:solidFill>
                <a:srgbClr val="59595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003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78193721_3b5207784b_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1546" y="233962"/>
            <a:ext cx="5447134" cy="156966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US </a:t>
            </a:r>
            <a:r>
              <a:rPr lang="en-US" sz="3200" dirty="0" smtClean="0">
                <a:solidFill>
                  <a:schemeClr val="bg1"/>
                </a:solidFill>
              </a:rPr>
              <a:t>college students spend </a:t>
            </a:r>
            <a:r>
              <a:rPr lang="en-US" sz="3200" dirty="0" smtClean="0">
                <a:solidFill>
                  <a:schemeClr val="bg1"/>
                </a:solidFill>
              </a:rPr>
              <a:t>approximately 40 million hours doing homework every year.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747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31696" y="2286000"/>
            <a:ext cx="7239000" cy="1143000"/>
          </a:xfrm>
        </p:spPr>
        <p:txBody>
          <a:bodyPr/>
          <a:lstStyle/>
          <a:p>
            <a:pPr algn="l" eaLnBrk="1" hangingPunct="1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Renewable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Assignments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886200"/>
            <a:ext cx="6781800" cy="17526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595959"/>
                </a:solidFill>
                <a:latin typeface="Calibri" charset="0"/>
                <a:ea typeface="ＭＳ Ｐゴシック" charset="0"/>
                <a:cs typeface="ＭＳ Ｐゴシック" charset="0"/>
              </a:rPr>
              <a:t>Students see value in doing them</a:t>
            </a:r>
          </a:p>
          <a:p>
            <a:pPr algn="l"/>
            <a:r>
              <a:rPr lang="en-US" dirty="0">
                <a:solidFill>
                  <a:srgbClr val="595959"/>
                </a:solidFill>
                <a:latin typeface="Calibri" charset="0"/>
                <a:ea typeface="ＭＳ Ｐゴシック" charset="0"/>
                <a:cs typeface="ＭＳ Ｐゴシック" charset="0"/>
              </a:rPr>
              <a:t>You see value in grading them</a:t>
            </a:r>
          </a:p>
          <a:p>
            <a:pPr algn="l"/>
            <a:r>
              <a:rPr lang="en-US" dirty="0" smtClean="0">
                <a:solidFill>
                  <a:srgbClr val="595959"/>
                </a:solidFill>
                <a:latin typeface="Calibri" charset="0"/>
                <a:ea typeface="ＭＳ Ｐゴシック" charset="0"/>
                <a:cs typeface="ＭＳ Ｐゴシック" charset="0"/>
              </a:rPr>
              <a:t>The work adds value to the world</a:t>
            </a:r>
            <a:endParaRPr lang="en-US" dirty="0">
              <a:solidFill>
                <a:srgbClr val="595959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endParaRPr lang="en-US" dirty="0">
              <a:solidFill>
                <a:srgbClr val="59595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508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0502"/>
            <a:ext cx="9144000" cy="44711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9" y="4841619"/>
            <a:ext cx="8001000" cy="1803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07874" y="5197294"/>
            <a:ext cx="5580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err="1">
                <a:hlinkClick r:id="rId5"/>
              </a:rPr>
              <a:t>www.youtube.com</a:t>
            </a:r>
            <a:r>
              <a:rPr lang="en-US" dirty="0">
                <a:hlinkClick r:id="rId5"/>
              </a:rPr>
              <a:t>/</a:t>
            </a:r>
            <a:r>
              <a:rPr lang="en-US" dirty="0" err="1">
                <a:hlinkClick r:id="rId5"/>
              </a:rPr>
              <a:t>watch?v</a:t>
            </a:r>
            <a:r>
              <a:rPr lang="en-US" dirty="0">
                <a:hlinkClick r:id="rId5"/>
              </a:rPr>
              <a:t>=AsFU3sAlPx4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165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037" y="2698633"/>
            <a:ext cx="8387188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PM4ID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9400"/>
            <a:ext cx="9144000" cy="628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65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31696" y="2286000"/>
            <a:ext cx="7239000" cy="1143000"/>
          </a:xfrm>
        </p:spPr>
        <p:txBody>
          <a:bodyPr/>
          <a:lstStyle/>
          <a:p>
            <a:pPr algn="l" eaLnBrk="1" hangingPunct="1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Renewable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Assignments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886200"/>
            <a:ext cx="6781800" cy="17526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595959"/>
                </a:solidFill>
                <a:latin typeface="Calibri" charset="0"/>
                <a:ea typeface="ＭＳ Ｐゴシック" charset="0"/>
                <a:cs typeface="ＭＳ Ｐゴシック" charset="0"/>
              </a:rPr>
              <a:t>Are enabled by the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open </a:t>
            </a:r>
            <a:r>
              <a:rPr lang="en-US" dirty="0" smtClean="0">
                <a:solidFill>
                  <a:srgbClr val="595959"/>
                </a:solidFill>
                <a:latin typeface="Calibri" charset="0"/>
                <a:ea typeface="ＭＳ Ｐゴシック" charset="0"/>
                <a:cs typeface="ＭＳ Ｐゴシック" charset="0"/>
              </a:rPr>
              <a:t>nature of OER</a:t>
            </a:r>
            <a:endParaRPr lang="en-US" dirty="0">
              <a:solidFill>
                <a:srgbClr val="59595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75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9005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558ED5"/>
                </a:solidFill>
                <a:latin typeface="Calibri"/>
                <a:cs typeface="Calibri"/>
              </a:rPr>
              <a:t>sharing</a:t>
            </a:r>
            <a:endParaRPr lang="en-US" dirty="0">
              <a:solidFill>
                <a:srgbClr val="558ED5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9425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0693" y="1636540"/>
            <a:ext cx="7447138" cy="14700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High Impact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OER</a:t>
            </a:r>
            <a:r>
              <a:rPr lang="en-US" dirty="0" smtClean="0">
                <a:solidFill>
                  <a:srgbClr val="000000"/>
                </a:solidFill>
              </a:rPr>
              <a:t> Adoption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0693" y="3241647"/>
            <a:ext cx="7376093" cy="3475242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Adoption that:</a:t>
            </a:r>
          </a:p>
          <a:p>
            <a:pPr marL="742950" indent="-742950" algn="l"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Improves </a:t>
            </a:r>
            <a:r>
              <a:rPr lang="en-US" sz="3600" dirty="0">
                <a:solidFill>
                  <a:schemeClr val="tx1"/>
                </a:solidFill>
              </a:rPr>
              <a:t>affordability, 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742950" indent="-742950" algn="l"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Improves student success,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742950" indent="-742950" algn="l"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Invigorates pedagogy, and</a:t>
            </a:r>
            <a:endParaRPr lang="en-US" sz="3600" dirty="0">
              <a:solidFill>
                <a:schemeClr val="tx1"/>
              </a:solidFill>
            </a:endParaRPr>
          </a:p>
          <a:p>
            <a:pPr marL="742950" indent="-742950" algn="l">
              <a:buAutoNum type="arabicPeriod"/>
            </a:pPr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Does it at scale</a:t>
            </a:r>
            <a:endParaRPr lang="en-US" sz="3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12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0693" y="2130425"/>
            <a:ext cx="7447138" cy="1470025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OER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/>
              <a:t>based </a:t>
            </a:r>
            <a:r>
              <a:rPr lang="en-US" dirty="0" smtClean="0">
                <a:solidFill>
                  <a:srgbClr val="000000"/>
                </a:solidFill>
              </a:rPr>
              <a:t>Degrees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0693" y="3735532"/>
            <a:ext cx="7376093" cy="2807682"/>
          </a:xfrm>
        </p:spPr>
        <p:txBody>
          <a:bodyPr>
            <a:noAutofit/>
          </a:bodyPr>
          <a:lstStyle/>
          <a:p>
            <a:pPr algn="l"/>
            <a:r>
              <a:rPr lang="en-US" sz="3800" dirty="0" smtClean="0">
                <a:solidFill>
                  <a:schemeClr val="tx1"/>
                </a:solidFill>
              </a:rPr>
              <a:t>When elective and required courses adopt OER so a student can graduate </a:t>
            </a:r>
            <a:r>
              <a:rPr lang="en-US" sz="3800" i="1" dirty="0" smtClean="0">
                <a:solidFill>
                  <a:schemeClr val="tx1"/>
                </a:solidFill>
              </a:rPr>
              <a:t>without ever being asked </a:t>
            </a:r>
            <a:r>
              <a:rPr lang="en-US" sz="3800" dirty="0" smtClean="0">
                <a:solidFill>
                  <a:schemeClr val="tx1"/>
                </a:solidFill>
              </a:rPr>
              <a:t>to buy a textbook</a:t>
            </a:r>
            <a:endParaRPr lang="en-US" sz="3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7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76357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558ED5"/>
                </a:solidFill>
              </a:rPr>
              <a:t>OER</a:t>
            </a:r>
            <a:r>
              <a:rPr lang="en-US" dirty="0" smtClean="0"/>
              <a:t>-based Degrees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1593180"/>
            <a:ext cx="69088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73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76357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558ED5"/>
                </a:solidFill>
              </a:rPr>
              <a:t>OER</a:t>
            </a:r>
            <a:r>
              <a:rPr lang="en-US" dirty="0" smtClean="0"/>
              <a:t>-based Degrees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7691" y="2032000"/>
            <a:ext cx="8458198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/>
              <a:t> Tidewater, NOVA (2013)</a:t>
            </a:r>
          </a:p>
          <a:p>
            <a:r>
              <a:rPr lang="en-US" sz="36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/>
              <a:t> VCCS Zx23 – 23 colleges (2015)</a:t>
            </a:r>
          </a:p>
          <a:p>
            <a:r>
              <a:rPr lang="en-US" sz="36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/>
              <a:t> Achieving the </a:t>
            </a:r>
            <a:r>
              <a:rPr lang="en-US" sz="3600" dirty="0" smtClean="0"/>
              <a:t>Dream </a:t>
            </a:r>
            <a:br>
              <a:rPr lang="en-US" sz="3600" dirty="0" smtClean="0"/>
            </a:br>
            <a:r>
              <a:rPr lang="en-US" sz="3600" dirty="0" smtClean="0"/>
              <a:t> 38 </a:t>
            </a:r>
            <a:r>
              <a:rPr lang="en-US" sz="3600" dirty="0" smtClean="0"/>
              <a:t>colleges (2016)</a:t>
            </a:r>
          </a:p>
          <a:p>
            <a:endParaRPr lang="en-US" sz="3600" dirty="0" smtClean="0"/>
          </a:p>
          <a:p>
            <a:pPr marL="285750" indent="-285750">
              <a:buFont typeface="Arial"/>
              <a:buChar char="•"/>
            </a:pPr>
            <a:r>
              <a:rPr lang="en-US" sz="3600" dirty="0" smtClean="0"/>
              <a:t> California – 25 colleges (2016)</a:t>
            </a:r>
            <a:endParaRPr lang="en-US" sz="3600" dirty="0"/>
          </a:p>
        </p:txBody>
      </p:sp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754">
            <a:off x="5193017" y="4144621"/>
            <a:ext cx="1260835" cy="130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63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0693" y="1636540"/>
            <a:ext cx="7447138" cy="14700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High Impact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OER</a:t>
            </a:r>
            <a:r>
              <a:rPr lang="en-US" dirty="0" smtClean="0">
                <a:solidFill>
                  <a:srgbClr val="000000"/>
                </a:solidFill>
              </a:rPr>
              <a:t> Adoption Can: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0693" y="3241647"/>
            <a:ext cx="7376093" cy="3475242"/>
          </a:xfrm>
        </p:spPr>
        <p:txBody>
          <a:bodyPr>
            <a:noAutofit/>
          </a:bodyPr>
          <a:lstStyle/>
          <a:p>
            <a:pPr marL="742950" indent="-742950" algn="l"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Improve </a:t>
            </a:r>
            <a:r>
              <a:rPr lang="en-US" sz="3600" dirty="0">
                <a:solidFill>
                  <a:schemeClr val="tx1"/>
                </a:solidFill>
              </a:rPr>
              <a:t>affordability, 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742950" indent="-742950" algn="l"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Improve student success,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742950" indent="-742950" algn="l"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Invigorate pedagogy, and</a:t>
            </a:r>
            <a:endParaRPr lang="en-US" sz="3600" dirty="0">
              <a:solidFill>
                <a:schemeClr val="tx1"/>
              </a:solidFill>
            </a:endParaRPr>
          </a:p>
          <a:p>
            <a:pPr marL="742950" indent="-742950" algn="l"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Do it at scale</a:t>
            </a:r>
            <a:endParaRPr lang="en-US" sz="3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680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31696" y="2286000"/>
            <a:ext cx="7239000" cy="1143000"/>
          </a:xfrm>
        </p:spPr>
        <p:txBody>
          <a:bodyPr/>
          <a:lstStyle/>
          <a:p>
            <a:pPr algn="l" eaLnBrk="1" hangingPunct="1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OER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Office Hours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886200"/>
            <a:ext cx="7464778" cy="17526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558ED5"/>
                </a:solidFill>
                <a:latin typeface="Calibri" charset="0"/>
                <a:ea typeface="ＭＳ Ｐゴシック" charset="0"/>
                <a:cs typeface="ＭＳ Ｐゴシック" charset="0"/>
              </a:rPr>
              <a:t>http://</a:t>
            </a:r>
            <a:r>
              <a:rPr lang="en-US" dirty="0" err="1">
                <a:solidFill>
                  <a:srgbClr val="558ED5"/>
                </a:solidFill>
                <a:latin typeface="Calibri" charset="0"/>
                <a:ea typeface="ＭＳ Ｐゴシック" charset="0"/>
                <a:cs typeface="ＭＳ Ｐゴシック" charset="0"/>
              </a:rPr>
              <a:t>lumenlearning.com</a:t>
            </a:r>
            <a:r>
              <a:rPr lang="en-US" dirty="0">
                <a:solidFill>
                  <a:srgbClr val="558ED5"/>
                </a:solidFill>
                <a:latin typeface="Calibri" charset="0"/>
                <a:ea typeface="ＭＳ Ｐゴシック" charset="0"/>
                <a:cs typeface="ＭＳ Ｐゴシック" charset="0"/>
              </a:rPr>
              <a:t>/office-hours/</a:t>
            </a:r>
            <a:endParaRPr lang="en-US" dirty="0">
              <a:solidFill>
                <a:srgbClr val="558ED5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445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12625"/>
            <a:ext cx="7772400" cy="2080884"/>
          </a:xfrm>
        </p:spPr>
        <p:txBody>
          <a:bodyPr>
            <a:normAutofit/>
          </a:bodyPr>
          <a:lstStyle/>
          <a:p>
            <a:r>
              <a:rPr lang="en-US" sz="4800" dirty="0" smtClean="0"/>
              <a:t>Discussion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79334"/>
            <a:ext cx="6400800" cy="1487816"/>
          </a:xfrm>
        </p:spPr>
        <p:txBody>
          <a:bodyPr>
            <a:norm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opencontent</a:t>
            </a:r>
            <a:endParaRPr lang="en-US" dirty="0" smtClean="0"/>
          </a:p>
          <a:p>
            <a:r>
              <a:rPr lang="en-US" dirty="0" err="1"/>
              <a:t>david@</a:t>
            </a:r>
            <a:r>
              <a:rPr lang="en-US" dirty="0" err="1" smtClean="0"/>
              <a:t>lumenlearning.com</a:t>
            </a:r>
            <a:endParaRPr lang="en-US" dirty="0"/>
          </a:p>
        </p:txBody>
      </p:sp>
      <p:pic>
        <p:nvPicPr>
          <p:cNvPr id="4" name="Picture 3" descr="Lumen-400x18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11" y="5605781"/>
            <a:ext cx="2384778" cy="109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5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4108</TotalTime>
  <Words>1402</Words>
  <Application>Microsoft Macintosh PowerPoint</Application>
  <PresentationFormat>On-screen Show (4:3)</PresentationFormat>
  <Paragraphs>330</Paragraphs>
  <Slides>96</Slides>
  <Notes>47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Office Theme</vt:lpstr>
      <vt:lpstr>The Power of Open Educational Resources</vt:lpstr>
      <vt:lpstr>PowerPoint Presentation</vt:lpstr>
      <vt:lpstr>Unless otherwise noted this presentation is licensed CC BY 4.0</vt:lpstr>
      <vt:lpstr>education</vt:lpstr>
      <vt:lpstr>education = </vt:lpstr>
      <vt:lpstr>education = sharing </vt:lpstr>
      <vt:lpstr>sharing</vt:lpstr>
      <vt:lpstr>what you know</vt:lpstr>
      <vt:lpstr>sharing</vt:lpstr>
      <vt:lpstr>feedback</vt:lpstr>
      <vt:lpstr>sharing</vt:lpstr>
      <vt:lpstr>encouragement</vt:lpstr>
      <vt:lpstr>sharing</vt:lpstr>
      <vt:lpstr>passion</vt:lpstr>
      <vt:lpstr>sharing</vt:lpstr>
      <vt:lpstr>yourself</vt:lpstr>
      <vt:lpstr>“internet”</vt:lpstr>
      <vt:lpstr>PowerPoint Presentation</vt:lpstr>
      <vt:lpstr>unprecedented capacity</vt:lpstr>
      <vt:lpstr>sharing</vt:lpstr>
      <vt:lpstr>education = sharing</vt:lpstr>
      <vt:lpstr>unprecedented capacity</vt:lpstr>
      <vt:lpstr>education</vt:lpstr>
      <vt:lpstr>except, it doesn’t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©</vt:lpstr>
      <vt:lpstr>PowerPoint Presentation</vt:lpstr>
      <vt:lpstr>Internet Enables</vt:lpstr>
      <vt:lpstr>PowerPoint Presentation</vt:lpstr>
      <vt:lpstr>Open Educational Resources</vt:lpstr>
      <vt:lpstr>PowerPoint Presentation</vt:lpstr>
      <vt:lpstr>open ≈ free</vt:lpstr>
      <vt:lpstr>free is assumed online</vt:lpstr>
      <vt:lpstr>open = free + permissions</vt:lpstr>
      <vt:lpstr>PowerPoint Presentation</vt:lpstr>
      <vt:lpstr>Open</vt:lpstr>
      <vt:lpstr>PowerPoint Presentation</vt:lpstr>
      <vt:lpstr>PowerPoint Presentation</vt:lpstr>
      <vt:lpstr>retain is fundamental</vt:lpstr>
      <vt:lpstr>retain is prerequisite  to revise and remix</vt:lpstr>
      <vt:lpstr>PowerPoint Presentation</vt:lpstr>
      <vt:lpstr>Open Educational Resources</vt:lpstr>
      <vt:lpstr>“Faux-pen”</vt:lpstr>
      <vt:lpstr>traditionally © materials + internet</vt:lpstr>
      <vt:lpstr>PowerPoint Presentation</vt:lpstr>
      <vt:lpstr>openly licensed materials + internet</vt:lpstr>
      <vt:lpstr>PowerPoint Presentation</vt:lpstr>
      <vt:lpstr>Internet Enables</vt:lpstr>
      <vt:lpstr>OER Examples</vt:lpstr>
      <vt:lpstr>PowerPoint Presentation</vt:lpstr>
      <vt:lpstr>PowerPoint Presentation</vt:lpstr>
      <vt:lpstr>PowerPoint Presentation</vt:lpstr>
      <vt:lpstr>PowerPoint Presentation</vt:lpstr>
      <vt:lpstr>OER Adoption</vt:lpstr>
      <vt:lpstr>High Impact OER Adoption</vt:lpstr>
      <vt:lpstr>High Impact OER Adoption</vt:lpstr>
      <vt:lpstr>PowerPoint Presentation</vt:lpstr>
      <vt:lpstr>PowerPoint Presentation</vt:lpstr>
      <vt:lpstr>Textbook Pricing in Context</vt:lpstr>
      <vt:lpstr>A Wizard of Earthsea</vt:lpstr>
      <vt:lpstr>“Disappearing Ink” Strategies</vt:lpstr>
      <vt:lpstr>PowerPoint Presentation</vt:lpstr>
      <vt:lpstr>High Impact OER Adoption</vt:lpstr>
      <vt:lpstr>PowerPoint Presentation</vt:lpstr>
      <vt:lpstr>A Multi-Institutional Study of the Impact of Open Textbook Adoption on the Learning Outcomes of Post-secondary Students  Fischer, Hilton, Robinson, and Wiley  Journal of Computing in  Higher Education (2015)</vt:lpstr>
      <vt:lpstr>Participants</vt:lpstr>
      <vt:lpstr>Method</vt:lpstr>
      <vt:lpstr>PowerPoint Presentation</vt:lpstr>
      <vt:lpstr>Credits Taken</vt:lpstr>
      <vt:lpstr>Improving Course Throughput Rates and Open Educational Resources:  Results from the Z Degree Program at Tidewater Community College   Hilton, Fischer, Wiley, and Williams  Accepted International Review  of Research in Open and  Distance Learning</vt:lpstr>
      <vt:lpstr>Course Throughput Rate</vt:lpstr>
      <vt:lpstr>Commercial vs OER</vt:lpstr>
      <vt:lpstr>Commercial vs OER</vt:lpstr>
      <vt:lpstr>The Tidewater Z-Degree and the INTRO Model for Sustaining OER Adoption   Wiley, Hilton, Williams, and DeMarte  Educational Policy Analysis Archives (2016)</vt:lpstr>
      <vt:lpstr>INcreased Tuition Revenue (Open)</vt:lpstr>
      <vt:lpstr>PowerPoint Presentation</vt:lpstr>
      <vt:lpstr>PowerPoint Presentation</vt:lpstr>
      <vt:lpstr>High Impact OER Adoption</vt:lpstr>
      <vt:lpstr>“What does open allow me to do?”</vt:lpstr>
      <vt:lpstr>Disposable Assignments</vt:lpstr>
      <vt:lpstr>PowerPoint Presentation</vt:lpstr>
      <vt:lpstr>Renewable Assignments</vt:lpstr>
      <vt:lpstr>PowerPoint Presentation</vt:lpstr>
      <vt:lpstr>PM4ID</vt:lpstr>
      <vt:lpstr>Renewable Assignments</vt:lpstr>
      <vt:lpstr>High Impact OER Adoption</vt:lpstr>
      <vt:lpstr>OER-based Degrees</vt:lpstr>
      <vt:lpstr>OER-based Degrees</vt:lpstr>
      <vt:lpstr>OER-based Degrees</vt:lpstr>
      <vt:lpstr>High Impact OER Adoption Can:</vt:lpstr>
      <vt:lpstr>OER Office Hours</vt:lpstr>
      <vt:lpstr>Discussion</vt:lpstr>
    </vt:vector>
  </TitlesOfParts>
  <Company>Lumen Learning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Tools and Techniques for High Impact OER Adoption</dc:title>
  <dc:creator>David Wiley</dc:creator>
  <cp:lastModifiedBy>David Wiley</cp:lastModifiedBy>
  <cp:revision>193</cp:revision>
  <dcterms:created xsi:type="dcterms:W3CDTF">2015-09-17T21:27:01Z</dcterms:created>
  <dcterms:modified xsi:type="dcterms:W3CDTF">2016-07-28T16:58:28Z</dcterms:modified>
</cp:coreProperties>
</file>