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EB Garamond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EBGaramond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BGaramo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boldItalic.fntdata"/><Relationship Id="rId3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a212202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a212202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a2122024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a212202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8a2122024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8a2122024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a2122024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a2122024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a2122024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a2122024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cdcdc70c_0_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0cdcdc70c_0_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0cdcdc70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0cdcdc70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0cdcdc70c_0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0cdcdc70c_0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0cdcdc70c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0cdcdc70c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8d55847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8d55847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d55847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d55847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8d558476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8d558476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8d558476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8d558476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24750" y="735600"/>
            <a:ext cx="5133600" cy="28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TALLER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es" sz="2900">
                <a:latin typeface="EB Garamond"/>
                <a:ea typeface="EB Garamond"/>
                <a:cs typeface="EB Garamond"/>
                <a:sym typeface="EB Garamond"/>
              </a:rPr>
              <a:t>ABLEMOS SOBRE LA VIOLENCIA SEXUAL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(P</a:t>
            </a:r>
            <a:r>
              <a:rPr lang="es" sz="2100">
                <a:latin typeface="EB Garamond"/>
                <a:ea typeface="EB Garamond"/>
                <a:cs typeface="EB Garamond"/>
                <a:sym typeface="EB Garamond"/>
              </a:rPr>
              <a:t>ARTE I - INTRODUCCIÓN A LOS MITOS SOBRE VIOLENCIA SEXUAL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) 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 rot="10800000">
            <a:off x="9910975" y="4905550"/>
            <a:ext cx="52800" cy="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type="title"/>
          </p:nvPr>
        </p:nvSpPr>
        <p:spPr>
          <a:xfrm>
            <a:off x="1297500" y="3689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MITO DE LA PROVOCACIÓN </a:t>
            </a:r>
            <a:endParaRPr sz="2500"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2"/>
          <p:cNvSpPr txBox="1"/>
          <p:nvPr>
            <p:ph idx="1" type="body"/>
          </p:nvPr>
        </p:nvSpPr>
        <p:spPr>
          <a:xfrm>
            <a:off x="1297500" y="11839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MITO: </a:t>
            </a:r>
            <a:r>
              <a:rPr lang="es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Las mujeres siempre provocan la agresión sexual a través de su comportamiento o su forma de vestir.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HECHO: </a:t>
            </a:r>
            <a:r>
              <a:rPr lang="es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Ningún comportamiento o forma de vestir justifican una agresión. </a:t>
            </a:r>
            <a:r>
              <a:rPr lang="es" sz="19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Este mito quita la responsabilidad al agresor y la coloca en la sobreviviente. </a:t>
            </a:r>
            <a:r>
              <a:rPr lang="es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 idea de que cualquier mujer  “ busca”  la violencia sexual es utilizado por los agresores para justificar su comportamiento violento. 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Únicamente los agresores son los responsables de su propio comportamiento. </a:t>
            </a:r>
            <a:endParaRPr sz="1900">
              <a:solidFill>
                <a:srgbClr val="FFFFFF"/>
              </a:solidFill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MITO DE LA CREDIBILIDAD</a:t>
            </a:r>
            <a:endParaRPr/>
          </a:p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MITO: La mayoría de las mujeres mienten sobre la agresión sexual.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HECHO: </a:t>
            </a:r>
            <a:r>
              <a:rPr lang="es" sz="20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El número de denuncias falsas de agresiones sexuales es muy bajo, </a:t>
            </a: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 hecho </a:t>
            </a:r>
            <a:r>
              <a:rPr lang="es" sz="20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coincide </a:t>
            </a: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 el número de </a:t>
            </a:r>
            <a:r>
              <a:rPr lang="es" sz="20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denuncias falsas de otros delitos.</a:t>
            </a: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 sz="20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Las agresiones sexuales son uno de los delitos menos denunciados:</a:t>
            </a:r>
            <a:r>
              <a:rPr lang="es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en América Latina sólo alrededor de 5% de las sobrevivientes adultas de violencia sexual lo denunciaron a la policía.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MITO DE LA REACCIÓN DE LA SOBREVIVIENTE</a:t>
            </a:r>
            <a:endParaRPr sz="2500"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MITO: Si realmente sucedió, la sobreviviente podría contar fácilmente todos los hechos en el orden correcto.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HECHO: E</a:t>
            </a:r>
            <a:r>
              <a:rPr lang="es" sz="1500">
                <a:solidFill>
                  <a:srgbClr val="FFFFFF"/>
                </a:solidFill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l shock, el miedo, la vergüenza o la angustia pueden afectar la memoria. Muchas sobrevivientes intentan minimizar u olvidar los detalles de la agresión para lidiar con los recuerdos.</a:t>
            </a:r>
            <a:endParaRPr sz="1500">
              <a:solidFill>
                <a:srgbClr val="FFFFFF"/>
              </a:solidFill>
              <a:highlight>
                <a:srgbClr val="6AA84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Después de la agresión sexual o al volver a contar lo vivido, algunas de las reacciones emocionales o de comportamiento de las sobrevivientes pueden ser inconsistentes con lo que otras personas asumen “debería” ser la reacción. </a:t>
            </a:r>
            <a:r>
              <a:rPr lang="es" sz="1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Deberíamos creer y apoyar a las sobrevivientes independientemente de su reacción emocional o de comportamiento.</a:t>
            </a:r>
            <a:endParaRPr sz="1500">
              <a:solidFill>
                <a:srgbClr val="FFFFFF"/>
              </a:solidFill>
              <a:highlight>
                <a:srgbClr val="BF90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MITO </a:t>
            </a:r>
            <a:r>
              <a:rPr lang="es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DE LA AUSENCIA DEL DAÑO</a:t>
            </a:r>
            <a:endParaRPr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9" name="Google Shape;229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MITO: </a:t>
            </a: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Experimentar violencia sexual no es perjudicial a largo plazo.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HECHO: </a:t>
            </a: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Las agresiones sexuales pueden tener </a:t>
            </a:r>
            <a:r>
              <a:rPr lang="es" sz="1600">
                <a:solidFill>
                  <a:srgbClr val="FFFFFF"/>
                </a:solidFill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graves efectos sobre la salud y el bienestar de las sobrevivientes</a:t>
            </a: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 Las personas que han sido agredidas sexualmente pueden sentir </a:t>
            </a:r>
            <a:r>
              <a:rPr lang="es" sz="1600">
                <a:solidFill>
                  <a:srgbClr val="FFFFFF"/>
                </a:solidFill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miedo, enojo, entre otras emociones, también pueden sufrir depresión.</a:t>
            </a:r>
            <a:endParaRPr sz="1600">
              <a:solidFill>
                <a:srgbClr val="FFFFFF"/>
              </a:solidFill>
              <a:highlight>
                <a:srgbClr val="6AA84F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Las sobrevivientes pueden experimentar efectos físicos y emocionales nocivos independientemente de la edad en que se produce la violencia o los detalles de la agresión. </a:t>
            </a:r>
            <a:endParaRPr sz="1600">
              <a:solidFill>
                <a:srgbClr val="FFFFFF"/>
              </a:solidFill>
              <a:highlight>
                <a:srgbClr val="BF90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BF90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MITO DEL SISTEMA JUDICIAL EFECTIVO</a:t>
            </a:r>
            <a:endParaRPr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1297500" y="14560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MITO: Una vez que se ha realizado una denuncia de agresión sexual, el presunto agresor será procesado y encontrado culpable.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HECHO: </a:t>
            </a:r>
            <a:r>
              <a:rPr lang="es" sz="1600">
                <a:solidFill>
                  <a:srgbClr val="FFFFFF"/>
                </a:solidFill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La agresión sexual es un delito difícil de probar, ya que rara vez hay testigos, no siempre hay la evidencia física del crimen. </a:t>
            </a:r>
            <a:r>
              <a:rPr lang="es" sz="1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 mayoría de los casos de agresión sexual denunciados penalmente no son resueltos a través del sistema de justicia penal. </a:t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Denunciar puede ser una proceso revictimizante para las sobrevivientes en el que las autoridades (familiares, amistades, etcétera) lejos de cuestionar los mitos, los reafirman.  </a:t>
            </a:r>
            <a:endParaRPr sz="1600">
              <a:solidFill>
                <a:srgbClr val="FFFFFF"/>
              </a:solidFill>
              <a:highlight>
                <a:srgbClr val="BF90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5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¿C</a:t>
            </a: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ÓMO TE SIENTES HOY</a:t>
            </a: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? 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600" y="1021550"/>
            <a:ext cx="3998790" cy="386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s" sz="2300">
                <a:latin typeface="EB Garamond"/>
                <a:ea typeface="EB Garamond"/>
                <a:cs typeface="EB Garamond"/>
                <a:sym typeface="EB Garamond"/>
              </a:rPr>
              <a:t>CUERDOS DE CONVIVENCIA 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052550" y="1307850"/>
            <a:ext cx="70389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Presencia total y acogedora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Participación por invitación y no por demanda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Expresión de nuestra opiniones de manera respetuosa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Compartamos conocimientos situados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Respetemos la confidencialidad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Preguntas abiertas y honestas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Humilde asombro cuando no sabemos la respuesta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Confiemos y aprendamos del silencio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Creamos en las posibilidades de nuestra participación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idx="4294967295" type="title"/>
          </p:nvPr>
        </p:nvSpPr>
        <p:spPr>
          <a:xfrm>
            <a:off x="1119825" y="1272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¿P</a:t>
            </a:r>
            <a:r>
              <a:rPr lang="es" sz="2300">
                <a:latin typeface="EB Garamond"/>
                <a:ea typeface="EB Garamond"/>
                <a:cs typeface="EB Garamond"/>
                <a:sym typeface="EB Garamond"/>
              </a:rPr>
              <a:t>OR QUÉ HABLAR SOBRE 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EB Garamond"/>
                <a:ea typeface="EB Garamond"/>
                <a:cs typeface="EB Garamond"/>
                <a:sym typeface="EB Garamond"/>
              </a:rPr>
              <a:t>LA VIOLENCIA SEXUAL</a:t>
            </a: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?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543600" y="1784000"/>
            <a:ext cx="13503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2280800" y="1570825"/>
            <a:ext cx="1350300" cy="834900"/>
          </a:xfrm>
          <a:prstGeom prst="foldedCorner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717450" y="1570800"/>
            <a:ext cx="1225800" cy="8349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4093150" y="157080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5686050" y="1529150"/>
            <a:ext cx="1225800" cy="914100"/>
          </a:xfrm>
          <a:prstGeom prst="foldedCorner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7339750" y="152915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678575" y="272227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2280800" y="2722400"/>
            <a:ext cx="1350300" cy="8349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4132025" y="272227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5686050" y="2722275"/>
            <a:ext cx="1225800" cy="8349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7302225" y="268340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678575" y="396400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>
            <a:off x="2348050" y="3964000"/>
            <a:ext cx="1350300" cy="8349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/>
          <p:nvPr/>
        </p:nvSpPr>
        <p:spPr>
          <a:xfrm>
            <a:off x="4132025" y="3985425"/>
            <a:ext cx="1225800" cy="762900"/>
          </a:xfrm>
          <a:prstGeom prst="foldedCorner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"/>
          <p:cNvSpPr/>
          <p:nvPr/>
        </p:nvSpPr>
        <p:spPr>
          <a:xfrm>
            <a:off x="5654875" y="3949425"/>
            <a:ext cx="1350300" cy="834900"/>
          </a:xfrm>
          <a:prstGeom prst="foldedCorner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"/>
          <p:cNvSpPr/>
          <p:nvPr/>
        </p:nvSpPr>
        <p:spPr>
          <a:xfrm>
            <a:off x="7302225" y="391345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>
            <p:ph type="title"/>
          </p:nvPr>
        </p:nvSpPr>
        <p:spPr>
          <a:xfrm>
            <a:off x="780450" y="567950"/>
            <a:ext cx="7583100" cy="11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¿P</a:t>
            </a:r>
            <a:r>
              <a:rPr lang="es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OR QUÉ  CUANDO ALGUIEN DENUNCIA UN ROBO O UN ASALTO NADIE CREE QUE ESTÁ MINTIENDO, PERO CUANDO UNA MUJER DENUNCIA VIOLENCIA SEXUAL MUCHES DUDAN</a:t>
            </a:r>
            <a:r>
              <a:rPr lang="es" sz="23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? </a:t>
            </a:r>
            <a:endParaRPr sz="30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4" name="Google Shape;174;p17"/>
          <p:cNvSpPr txBox="1"/>
          <p:nvPr>
            <p:ph idx="1" type="body"/>
          </p:nvPr>
        </p:nvSpPr>
        <p:spPr>
          <a:xfrm>
            <a:off x="861900" y="2066950"/>
            <a:ext cx="7420200" cy="28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EB Garamond"/>
              <a:buChar char="-"/>
            </a:pP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En </a:t>
            </a:r>
            <a:r>
              <a:rPr lang="es" sz="22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América Latina 1 de cada 3 mujeres viven violencia sexual </a:t>
            </a: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 lo largo de su vida (OMS). </a:t>
            </a:r>
            <a:endParaRPr sz="2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EB Garamond"/>
              <a:buChar char="-"/>
            </a:pP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Las</a:t>
            </a:r>
            <a:r>
              <a:rPr lang="es" sz="22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sobrevivientes de violencia sexual </a:t>
            </a: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se enfrentan a un </a:t>
            </a:r>
            <a:endParaRPr sz="2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sistema patriarcal-colonial</a:t>
            </a:r>
            <a:r>
              <a:rPr lang="es" sz="2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que </a:t>
            </a:r>
            <a:r>
              <a:rPr lang="es" sz="22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las culpa </a:t>
            </a:r>
            <a:r>
              <a:rPr lang="es" sz="22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en lugar de escucharlas. </a:t>
            </a:r>
            <a:endParaRPr sz="2200">
              <a:solidFill>
                <a:srgbClr val="FFFFFF"/>
              </a:solidFill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984475" y="128975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93C47D"/>
              </a:highlight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4013050" y="254255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1507750" y="2542538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3464825" y="123352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2124425" y="385157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4572000" y="385157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6743225" y="257175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5945175" y="1233525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7170975" y="3725100"/>
            <a:ext cx="1225800" cy="834900"/>
          </a:xfrm>
          <a:prstGeom prst="foldedCorner">
            <a:avLst>
              <a:gd fmla="val 16667" name="adj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 txBox="1"/>
          <p:nvPr>
            <p:ph type="title"/>
          </p:nvPr>
        </p:nvSpPr>
        <p:spPr>
          <a:xfrm>
            <a:off x="1236700" y="351825"/>
            <a:ext cx="7040700" cy="7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latin typeface="EB Garamond"/>
                <a:ea typeface="EB Garamond"/>
                <a:cs typeface="EB Garamond"/>
                <a:sym typeface="EB Garamond"/>
              </a:rPr>
              <a:t>¿D</a:t>
            </a:r>
            <a:r>
              <a:rPr lang="es" sz="2100">
                <a:latin typeface="EB Garamond"/>
                <a:ea typeface="EB Garamond"/>
                <a:cs typeface="EB Garamond"/>
                <a:sym typeface="EB Garamond"/>
              </a:rPr>
              <a:t>E QUÉ HABLAMOS CUANDO </a:t>
            </a:r>
            <a:endParaRPr sz="21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EB Garamond"/>
                <a:ea typeface="EB Garamond"/>
                <a:cs typeface="EB Garamond"/>
                <a:sym typeface="EB Garamond"/>
              </a:rPr>
              <a:t>HABLAMOS DE VIOLENCIA SEXUAL</a:t>
            </a:r>
            <a:r>
              <a:rPr lang="es" sz="2400">
                <a:latin typeface="EB Garamond"/>
                <a:ea typeface="EB Garamond"/>
                <a:cs typeface="EB Garamond"/>
                <a:sym typeface="EB Garamond"/>
              </a:rPr>
              <a:t>?</a:t>
            </a:r>
            <a:endParaRPr sz="2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238900" y="281075"/>
            <a:ext cx="8670900" cy="4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 </a:t>
            </a:r>
            <a:r>
              <a:rPr lang="es" sz="27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violencia sexual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es un 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acto o múltiples actos de naturaleza sexual contra una persona o varias personas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o cuando se hace que esa persona realice un </a:t>
            </a:r>
            <a:r>
              <a:rPr lang="es" sz="27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acto de naturaleza sexual por la fuerza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mediante la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 amenaza de la fuerza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o mediante 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coacción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  </a:t>
            </a:r>
            <a:endParaRPr sz="2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Podemos nombrar, por ejemplo: acoso sexual (verbal, físico, cibernético), tocamientos, amenazar el difundir fotos íntimas, chantaje sexual, obligar tener sexo sin métodos anticonceptivos, desnudez forzada, sexting forzado, etcétera.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Definición retomada y 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adaptada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de la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Comisión de la Verdad y Reconciliación del Perú (2003, t. VI, p. 263). 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>
            <p:ph type="title"/>
          </p:nvPr>
        </p:nvSpPr>
        <p:spPr>
          <a:xfrm>
            <a:off x="1297500" y="4780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ITOS SOBRE LA VIOLENCIA SEXUAL </a:t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9" name="Google Shape;199;p20"/>
          <p:cNvSpPr txBox="1"/>
          <p:nvPr>
            <p:ph idx="1" type="body"/>
          </p:nvPr>
        </p:nvSpPr>
        <p:spPr>
          <a:xfrm>
            <a:off x="1297500" y="1307850"/>
            <a:ext cx="7038900" cy="25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Conjunto de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creencias 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que son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erróneas y dañinas,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pero que</a:t>
            </a:r>
            <a:r>
              <a:rPr lang="es" sz="25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se consideran “verdaderas” y “normales”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para muchos grupos.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Los mitos hacen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que se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minimice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la violencia sexual vivida, se </a:t>
            </a:r>
            <a:r>
              <a:rPr lang="es" sz="25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revictimice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 las sobrevivientes y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se piense que la violencia sexual es “excepcional” 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Los mitos niegan que la violencia sexual es</a:t>
            </a:r>
            <a:r>
              <a:rPr lang="es" sz="260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 socialmente aceptada e incentivada. </a:t>
            </a:r>
            <a:endParaRPr sz="2600">
              <a:solidFill>
                <a:srgbClr val="FFFFFF"/>
              </a:solidFill>
              <a:highlight>
                <a:srgbClr val="93C47D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1297500" y="4780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25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ITOS SOBRE LA VIOLENCIA SEXUAL </a:t>
            </a:r>
            <a:endParaRPr sz="2500">
              <a:solidFill>
                <a:srgbClr val="FFFFFF"/>
              </a:solidFill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21"/>
          <p:cNvSpPr txBox="1"/>
          <p:nvPr>
            <p:ph idx="1" type="body"/>
          </p:nvPr>
        </p:nvSpPr>
        <p:spPr>
          <a:xfrm>
            <a:off x="1223125" y="861575"/>
            <a:ext cx="7542000" cy="32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“Las mujeres siempre provocan la agresión sexual a través de su comportamiento o su forma de vestir”.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</a:t>
            </a:r>
            <a:r>
              <a:rPr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 mayoría de las mujeres mienten sobre la agresión sexual”.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“La agresión sexual sólo ocurre cuando hay signos de lucha o alguna lesión física, sin evidencia física probablemente esté mintiendo”.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“Si realmente sucedió, la sobreviviente podría contar fácilmente todos los hechos en el orden correcto”, de lo contrario está mintiendo”.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“La agresión sexual es algo excepcional que sólo ocurre por parte un hombre desconocido desquiciado o enfermo.</a:t>
            </a:r>
            <a:endParaRPr sz="1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