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7" r:id="rId2"/>
    <p:sldId id="350" r:id="rId3"/>
    <p:sldId id="362" r:id="rId4"/>
    <p:sldId id="363" r:id="rId5"/>
    <p:sldId id="345" r:id="rId6"/>
    <p:sldId id="304" r:id="rId7"/>
    <p:sldId id="302" r:id="rId8"/>
    <p:sldId id="353" r:id="rId9"/>
    <p:sldId id="354" r:id="rId10"/>
    <p:sldId id="355" r:id="rId11"/>
    <p:sldId id="360" r:id="rId12"/>
    <p:sldId id="361" r:id="rId13"/>
    <p:sldId id="359" r:id="rId14"/>
    <p:sldId id="358" r:id="rId15"/>
    <p:sldId id="357"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1"/>
    <p:restoredTop sz="58944"/>
  </p:normalViewPr>
  <p:slideViewPr>
    <p:cSldViewPr snapToGrid="0">
      <p:cViewPr varScale="1">
        <p:scale>
          <a:sx n="70" d="100"/>
          <a:sy n="70"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6AB6DC-E4A1-4C84-8074-F3F5C66284D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7EA36BD9-7EEA-4CA8-99CE-7C92B7A920B5}">
      <dgm:prSet/>
      <dgm:spPr/>
      <dgm:t>
        <a:bodyPr/>
        <a:lstStyle/>
        <a:p>
          <a:r>
            <a:rPr lang="en-US"/>
            <a:t>1. </a:t>
          </a:r>
          <a:r>
            <a:rPr lang="en-US" u="sng"/>
            <a:t>A THESIS </a:t>
          </a:r>
          <a:r>
            <a:rPr lang="en-US"/>
            <a:t>(can be formed in the beginning or after gathering quotes and notes – </a:t>
          </a:r>
          <a:r>
            <a:rPr lang="en-US" i="1"/>
            <a:t>which student are you?</a:t>
          </a:r>
          <a:r>
            <a:rPr lang="en-US"/>
            <a:t>)</a:t>
          </a:r>
        </a:p>
      </dgm:t>
    </dgm:pt>
    <dgm:pt modelId="{B1BBB1D6-02C5-4A4A-ACF4-82CA2C8DB8BF}" type="parTrans" cxnId="{BD668EB8-5A23-4AF3-B666-BF0CDB84ED5C}">
      <dgm:prSet/>
      <dgm:spPr/>
      <dgm:t>
        <a:bodyPr/>
        <a:lstStyle/>
        <a:p>
          <a:endParaRPr lang="en-US"/>
        </a:p>
      </dgm:t>
    </dgm:pt>
    <dgm:pt modelId="{91E1E476-61B5-4591-A16B-D3ABB1132115}" type="sibTrans" cxnId="{BD668EB8-5A23-4AF3-B666-BF0CDB84ED5C}">
      <dgm:prSet/>
      <dgm:spPr/>
      <dgm:t>
        <a:bodyPr/>
        <a:lstStyle/>
        <a:p>
          <a:endParaRPr lang="en-US"/>
        </a:p>
      </dgm:t>
    </dgm:pt>
    <dgm:pt modelId="{71EF3F75-78B3-478C-A2FD-AE00C7AA8C84}">
      <dgm:prSet/>
      <dgm:spPr/>
      <dgm:t>
        <a:bodyPr/>
        <a:lstStyle/>
        <a:p>
          <a:r>
            <a:rPr lang="en-US"/>
            <a:t>Student A: </a:t>
          </a:r>
          <a:r>
            <a:rPr lang="en-US" b="1"/>
            <a:t>your thesis is ready in the beginning of the outline writing process</a:t>
          </a:r>
          <a:r>
            <a:rPr lang="en-US"/>
            <a:t>: You have a clear idea of what you want to write about, you picked your artwork based on an argument you want to make, you prefer to work chronologically in the writing process and edit your thesis later if needed</a:t>
          </a:r>
        </a:p>
      </dgm:t>
    </dgm:pt>
    <dgm:pt modelId="{9AB2685F-BD54-4542-B99A-9F863795FDA4}" type="parTrans" cxnId="{F7B016B0-99C4-47F8-BE7B-39F47C603EFC}">
      <dgm:prSet/>
      <dgm:spPr/>
      <dgm:t>
        <a:bodyPr/>
        <a:lstStyle/>
        <a:p>
          <a:endParaRPr lang="en-US"/>
        </a:p>
      </dgm:t>
    </dgm:pt>
    <dgm:pt modelId="{66587B67-B386-49FB-9F07-6883FC8F6472}" type="sibTrans" cxnId="{F7B016B0-99C4-47F8-BE7B-39F47C603EFC}">
      <dgm:prSet/>
      <dgm:spPr/>
      <dgm:t>
        <a:bodyPr/>
        <a:lstStyle/>
        <a:p>
          <a:endParaRPr lang="en-US"/>
        </a:p>
      </dgm:t>
    </dgm:pt>
    <dgm:pt modelId="{76FB5474-E8C7-4EEC-B959-510DCE54385A}">
      <dgm:prSet/>
      <dgm:spPr/>
      <dgm:t>
        <a:bodyPr/>
        <a:lstStyle/>
        <a:p>
          <a:r>
            <a:rPr lang="en-US"/>
            <a:t>Student B: </a:t>
          </a:r>
          <a:r>
            <a:rPr lang="en-US" b="1"/>
            <a:t>your thesis is better suited for the end of the outline writing process: </a:t>
          </a:r>
          <a:r>
            <a:rPr lang="en-US"/>
            <a:t>You have no idea what you want to argue and need to jot down quotes and notes to figure it out, you prefer to see what ideas come from the material you have so you do not need to make any edits</a:t>
          </a:r>
        </a:p>
      </dgm:t>
    </dgm:pt>
    <dgm:pt modelId="{AFC6A956-11D5-4598-A4AD-BFE0D9CA1F4C}" type="parTrans" cxnId="{12EA2E7B-BBFD-4EA4-89E4-26DAD4778A94}">
      <dgm:prSet/>
      <dgm:spPr/>
      <dgm:t>
        <a:bodyPr/>
        <a:lstStyle/>
        <a:p>
          <a:endParaRPr lang="en-US"/>
        </a:p>
      </dgm:t>
    </dgm:pt>
    <dgm:pt modelId="{6F3D185F-B6D6-4A8A-83EB-C5E28865B5A0}" type="sibTrans" cxnId="{12EA2E7B-BBFD-4EA4-89E4-26DAD4778A94}">
      <dgm:prSet/>
      <dgm:spPr/>
      <dgm:t>
        <a:bodyPr/>
        <a:lstStyle/>
        <a:p>
          <a:endParaRPr lang="en-US"/>
        </a:p>
      </dgm:t>
    </dgm:pt>
    <dgm:pt modelId="{5D900FDA-E12D-4823-8B16-806DAB93B3B6}">
      <dgm:prSet/>
      <dgm:spPr/>
      <dgm:t>
        <a:bodyPr/>
        <a:lstStyle/>
        <a:p>
          <a:r>
            <a:rPr lang="en-US" u="sng"/>
            <a:t>2. Quotes and Formal Analysis Notes </a:t>
          </a:r>
          <a:endParaRPr lang="en-US"/>
        </a:p>
      </dgm:t>
    </dgm:pt>
    <dgm:pt modelId="{56D0C8A6-2E85-4FA9-8C59-09924C66C62D}" type="parTrans" cxnId="{C9F55045-9742-4407-A670-9DEBD38B3CC8}">
      <dgm:prSet/>
      <dgm:spPr/>
      <dgm:t>
        <a:bodyPr/>
        <a:lstStyle/>
        <a:p>
          <a:endParaRPr lang="en-US"/>
        </a:p>
      </dgm:t>
    </dgm:pt>
    <dgm:pt modelId="{C8A6D31F-21FE-41B8-B13E-F913450E27DD}" type="sibTrans" cxnId="{C9F55045-9742-4407-A670-9DEBD38B3CC8}">
      <dgm:prSet/>
      <dgm:spPr/>
      <dgm:t>
        <a:bodyPr/>
        <a:lstStyle/>
        <a:p>
          <a:endParaRPr lang="en-US"/>
        </a:p>
      </dgm:t>
    </dgm:pt>
    <dgm:pt modelId="{A02C2569-BE0A-40CB-B061-1CE5A2322BD2}">
      <dgm:prSet/>
      <dgm:spPr/>
      <dgm:t>
        <a:bodyPr/>
        <a:lstStyle/>
        <a:p>
          <a:r>
            <a:rPr lang="en-US" u="sng"/>
            <a:t>3. An Intro Paragraph (no more fear of the blank white page!)</a:t>
          </a:r>
          <a:endParaRPr lang="en-US"/>
        </a:p>
      </dgm:t>
    </dgm:pt>
    <dgm:pt modelId="{ABAB0754-B277-4569-8F08-9C3F4363A773}" type="parTrans" cxnId="{D7914D06-E0C8-4508-85E2-64617BA68BF9}">
      <dgm:prSet/>
      <dgm:spPr/>
      <dgm:t>
        <a:bodyPr/>
        <a:lstStyle/>
        <a:p>
          <a:endParaRPr lang="en-US"/>
        </a:p>
      </dgm:t>
    </dgm:pt>
    <dgm:pt modelId="{4A2791BC-4335-4DD5-9565-7DFCA39E7FCF}" type="sibTrans" cxnId="{D7914D06-E0C8-4508-85E2-64617BA68BF9}">
      <dgm:prSet/>
      <dgm:spPr/>
      <dgm:t>
        <a:bodyPr/>
        <a:lstStyle/>
        <a:p>
          <a:endParaRPr lang="en-US"/>
        </a:p>
      </dgm:t>
    </dgm:pt>
    <dgm:pt modelId="{5468D161-FEE7-E641-BC26-6FAA851661E1}" type="pres">
      <dgm:prSet presAssocID="{8D6AB6DC-E4A1-4C84-8074-F3F5C66284DC}" presName="linear" presStyleCnt="0">
        <dgm:presLayoutVars>
          <dgm:animLvl val="lvl"/>
          <dgm:resizeHandles val="exact"/>
        </dgm:presLayoutVars>
      </dgm:prSet>
      <dgm:spPr/>
    </dgm:pt>
    <dgm:pt modelId="{C5585545-9085-E640-9E29-D6B89C0475D4}" type="pres">
      <dgm:prSet presAssocID="{7EA36BD9-7EEA-4CA8-99CE-7C92B7A920B5}" presName="parentText" presStyleLbl="node1" presStyleIdx="0" presStyleCnt="3">
        <dgm:presLayoutVars>
          <dgm:chMax val="0"/>
          <dgm:bulletEnabled val="1"/>
        </dgm:presLayoutVars>
      </dgm:prSet>
      <dgm:spPr/>
    </dgm:pt>
    <dgm:pt modelId="{9E69AF6C-1F05-0E40-99D1-0A55A315CF00}" type="pres">
      <dgm:prSet presAssocID="{7EA36BD9-7EEA-4CA8-99CE-7C92B7A920B5}" presName="childText" presStyleLbl="revTx" presStyleIdx="0" presStyleCnt="1">
        <dgm:presLayoutVars>
          <dgm:bulletEnabled val="1"/>
        </dgm:presLayoutVars>
      </dgm:prSet>
      <dgm:spPr/>
    </dgm:pt>
    <dgm:pt modelId="{7F899A0E-F404-BA4E-8AF5-DFD314A4C10C}" type="pres">
      <dgm:prSet presAssocID="{5D900FDA-E12D-4823-8B16-806DAB93B3B6}" presName="parentText" presStyleLbl="node1" presStyleIdx="1" presStyleCnt="3">
        <dgm:presLayoutVars>
          <dgm:chMax val="0"/>
          <dgm:bulletEnabled val="1"/>
        </dgm:presLayoutVars>
      </dgm:prSet>
      <dgm:spPr/>
    </dgm:pt>
    <dgm:pt modelId="{9FA9EA30-4522-754A-82F1-04ABDB78C63A}" type="pres">
      <dgm:prSet presAssocID="{C8A6D31F-21FE-41B8-B13E-F913450E27DD}" presName="spacer" presStyleCnt="0"/>
      <dgm:spPr/>
    </dgm:pt>
    <dgm:pt modelId="{90DC1194-7543-7044-83E9-D46B524305B2}" type="pres">
      <dgm:prSet presAssocID="{A02C2569-BE0A-40CB-B061-1CE5A2322BD2}" presName="parentText" presStyleLbl="node1" presStyleIdx="2" presStyleCnt="3">
        <dgm:presLayoutVars>
          <dgm:chMax val="0"/>
          <dgm:bulletEnabled val="1"/>
        </dgm:presLayoutVars>
      </dgm:prSet>
      <dgm:spPr/>
    </dgm:pt>
  </dgm:ptLst>
  <dgm:cxnLst>
    <dgm:cxn modelId="{D7914D06-E0C8-4508-85E2-64617BA68BF9}" srcId="{8D6AB6DC-E4A1-4C84-8074-F3F5C66284DC}" destId="{A02C2569-BE0A-40CB-B061-1CE5A2322BD2}" srcOrd="2" destOrd="0" parTransId="{ABAB0754-B277-4569-8F08-9C3F4363A773}" sibTransId="{4A2791BC-4335-4DD5-9565-7DFCA39E7FCF}"/>
    <dgm:cxn modelId="{C8CBE815-6BEA-E446-B52C-606F01919DA9}" type="presOf" srcId="{5D900FDA-E12D-4823-8B16-806DAB93B3B6}" destId="{7F899A0E-F404-BA4E-8AF5-DFD314A4C10C}" srcOrd="0" destOrd="0" presId="urn:microsoft.com/office/officeart/2005/8/layout/vList2"/>
    <dgm:cxn modelId="{C9F55045-9742-4407-A670-9DEBD38B3CC8}" srcId="{8D6AB6DC-E4A1-4C84-8074-F3F5C66284DC}" destId="{5D900FDA-E12D-4823-8B16-806DAB93B3B6}" srcOrd="1" destOrd="0" parTransId="{56D0C8A6-2E85-4FA9-8C59-09924C66C62D}" sibTransId="{C8A6D31F-21FE-41B8-B13E-F913450E27DD}"/>
    <dgm:cxn modelId="{977BF372-30AE-FB46-80D5-ED9DF049813B}" type="presOf" srcId="{7EA36BD9-7EEA-4CA8-99CE-7C92B7A920B5}" destId="{C5585545-9085-E640-9E29-D6B89C0475D4}" srcOrd="0" destOrd="0" presId="urn:microsoft.com/office/officeart/2005/8/layout/vList2"/>
    <dgm:cxn modelId="{2831B478-3668-884F-AF79-27A77D32462A}" type="presOf" srcId="{76FB5474-E8C7-4EEC-B959-510DCE54385A}" destId="{9E69AF6C-1F05-0E40-99D1-0A55A315CF00}" srcOrd="0" destOrd="1" presId="urn:microsoft.com/office/officeart/2005/8/layout/vList2"/>
    <dgm:cxn modelId="{12EA2E7B-BBFD-4EA4-89E4-26DAD4778A94}" srcId="{7EA36BD9-7EEA-4CA8-99CE-7C92B7A920B5}" destId="{76FB5474-E8C7-4EEC-B959-510DCE54385A}" srcOrd="1" destOrd="0" parTransId="{AFC6A956-11D5-4598-A4AD-BFE0D9CA1F4C}" sibTransId="{6F3D185F-B6D6-4A8A-83EB-C5E28865B5A0}"/>
    <dgm:cxn modelId="{542B7E83-FDE0-7C42-A90C-ADCB7638B073}" type="presOf" srcId="{8D6AB6DC-E4A1-4C84-8074-F3F5C66284DC}" destId="{5468D161-FEE7-E641-BC26-6FAA851661E1}" srcOrd="0" destOrd="0" presId="urn:microsoft.com/office/officeart/2005/8/layout/vList2"/>
    <dgm:cxn modelId="{8423928D-3862-A743-AD10-E37D5881A9BE}" type="presOf" srcId="{71EF3F75-78B3-478C-A2FD-AE00C7AA8C84}" destId="{9E69AF6C-1F05-0E40-99D1-0A55A315CF00}" srcOrd="0" destOrd="0" presId="urn:microsoft.com/office/officeart/2005/8/layout/vList2"/>
    <dgm:cxn modelId="{F7B016B0-99C4-47F8-BE7B-39F47C603EFC}" srcId="{7EA36BD9-7EEA-4CA8-99CE-7C92B7A920B5}" destId="{71EF3F75-78B3-478C-A2FD-AE00C7AA8C84}" srcOrd="0" destOrd="0" parTransId="{9AB2685F-BD54-4542-B99A-9F863795FDA4}" sibTransId="{66587B67-B386-49FB-9F07-6883FC8F6472}"/>
    <dgm:cxn modelId="{BD668EB8-5A23-4AF3-B666-BF0CDB84ED5C}" srcId="{8D6AB6DC-E4A1-4C84-8074-F3F5C66284DC}" destId="{7EA36BD9-7EEA-4CA8-99CE-7C92B7A920B5}" srcOrd="0" destOrd="0" parTransId="{B1BBB1D6-02C5-4A4A-ACF4-82CA2C8DB8BF}" sibTransId="{91E1E476-61B5-4591-A16B-D3ABB1132115}"/>
    <dgm:cxn modelId="{FCB1E7D2-E07D-E642-8C96-8EC408855F81}" type="presOf" srcId="{A02C2569-BE0A-40CB-B061-1CE5A2322BD2}" destId="{90DC1194-7543-7044-83E9-D46B524305B2}" srcOrd="0" destOrd="0" presId="urn:microsoft.com/office/officeart/2005/8/layout/vList2"/>
    <dgm:cxn modelId="{B4FF74AE-6BED-7944-A29F-886BCB90C092}" type="presParOf" srcId="{5468D161-FEE7-E641-BC26-6FAA851661E1}" destId="{C5585545-9085-E640-9E29-D6B89C0475D4}" srcOrd="0" destOrd="0" presId="urn:microsoft.com/office/officeart/2005/8/layout/vList2"/>
    <dgm:cxn modelId="{37052895-EFA2-C44B-AAD4-D258F50678E9}" type="presParOf" srcId="{5468D161-FEE7-E641-BC26-6FAA851661E1}" destId="{9E69AF6C-1F05-0E40-99D1-0A55A315CF00}" srcOrd="1" destOrd="0" presId="urn:microsoft.com/office/officeart/2005/8/layout/vList2"/>
    <dgm:cxn modelId="{42799AF6-A71E-7245-ADE3-D7A45E18C6BF}" type="presParOf" srcId="{5468D161-FEE7-E641-BC26-6FAA851661E1}" destId="{7F899A0E-F404-BA4E-8AF5-DFD314A4C10C}" srcOrd="2" destOrd="0" presId="urn:microsoft.com/office/officeart/2005/8/layout/vList2"/>
    <dgm:cxn modelId="{1FAA71A4-7387-C744-B7ED-E29F27A91D91}" type="presParOf" srcId="{5468D161-FEE7-E641-BC26-6FAA851661E1}" destId="{9FA9EA30-4522-754A-82F1-04ABDB78C63A}" srcOrd="3" destOrd="0" presId="urn:microsoft.com/office/officeart/2005/8/layout/vList2"/>
    <dgm:cxn modelId="{219D3B54-CD55-754A-8D0D-EDC165088CC2}" type="presParOf" srcId="{5468D161-FEE7-E641-BC26-6FAA851661E1}" destId="{90DC1194-7543-7044-83E9-D46B524305B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AC0043-764D-467A-B461-90C0FECBA469}"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CAF43C28-BB60-4DC5-AC10-4E2E0E98A06F}">
      <dgm:prSet/>
      <dgm:spPr/>
      <dgm:t>
        <a:bodyPr/>
        <a:lstStyle/>
        <a:p>
          <a:r>
            <a:rPr lang="en-US"/>
            <a:t>Search for quotes in your source that will be useful for you or that stick out</a:t>
          </a:r>
        </a:p>
      </dgm:t>
    </dgm:pt>
    <dgm:pt modelId="{E05E3A2A-0FDE-45D5-8294-7AEBBFF6906E}" type="parTrans" cxnId="{E33E1A9E-BC82-4C30-BEFE-FC602B5CEA5B}">
      <dgm:prSet/>
      <dgm:spPr/>
      <dgm:t>
        <a:bodyPr/>
        <a:lstStyle/>
        <a:p>
          <a:endParaRPr lang="en-US"/>
        </a:p>
      </dgm:t>
    </dgm:pt>
    <dgm:pt modelId="{B0F41749-6B51-4E69-90E3-673686B6D0E8}" type="sibTrans" cxnId="{E33E1A9E-BC82-4C30-BEFE-FC602B5CEA5B}">
      <dgm:prSet/>
      <dgm:spPr/>
      <dgm:t>
        <a:bodyPr/>
        <a:lstStyle/>
        <a:p>
          <a:endParaRPr lang="en-US"/>
        </a:p>
      </dgm:t>
    </dgm:pt>
    <dgm:pt modelId="{1A6E7529-860F-44AD-B6B9-0E041B5AAC9B}">
      <dgm:prSet/>
      <dgm:spPr/>
      <dgm:t>
        <a:bodyPr/>
        <a:lstStyle/>
        <a:p>
          <a:r>
            <a:rPr lang="en-US"/>
            <a:t>Using notes from your own writing on your topic</a:t>
          </a:r>
        </a:p>
      </dgm:t>
    </dgm:pt>
    <dgm:pt modelId="{3FF02CFD-18BE-4159-AC01-BC43F5DB86BE}" type="parTrans" cxnId="{0DB782F7-26DA-4021-B13A-D8AAB71B01ED}">
      <dgm:prSet/>
      <dgm:spPr/>
      <dgm:t>
        <a:bodyPr/>
        <a:lstStyle/>
        <a:p>
          <a:endParaRPr lang="en-US"/>
        </a:p>
      </dgm:t>
    </dgm:pt>
    <dgm:pt modelId="{5C90AD52-3C7A-458C-8365-4353E7856FC1}" type="sibTrans" cxnId="{0DB782F7-26DA-4021-B13A-D8AAB71B01ED}">
      <dgm:prSet/>
      <dgm:spPr/>
      <dgm:t>
        <a:bodyPr/>
        <a:lstStyle/>
        <a:p>
          <a:endParaRPr lang="en-US"/>
        </a:p>
      </dgm:t>
    </dgm:pt>
    <dgm:pt modelId="{CC9C20B3-ADFC-42C7-A483-D05B976A3E14}">
      <dgm:prSet/>
      <dgm:spPr/>
      <dgm:t>
        <a:bodyPr/>
        <a:lstStyle/>
        <a:p>
          <a:r>
            <a:rPr lang="en-US"/>
            <a:t>Observe where connections can be made – are there similarities? Similar themes? </a:t>
          </a:r>
          <a:r>
            <a:rPr lang="en-US" i="1"/>
            <a:t>These are subtle hints waving out to you, asking to become body paragraphs!</a:t>
          </a:r>
          <a:endParaRPr lang="en-US"/>
        </a:p>
      </dgm:t>
    </dgm:pt>
    <dgm:pt modelId="{229C05BF-9CE2-4090-920C-913BE3CE4662}" type="parTrans" cxnId="{F3664EAE-75F7-4262-8A7D-F431D1A802C3}">
      <dgm:prSet/>
      <dgm:spPr/>
      <dgm:t>
        <a:bodyPr/>
        <a:lstStyle/>
        <a:p>
          <a:endParaRPr lang="en-US"/>
        </a:p>
      </dgm:t>
    </dgm:pt>
    <dgm:pt modelId="{11BBFE9F-2B97-4559-AE88-7104EA465F46}" type="sibTrans" cxnId="{F3664EAE-75F7-4262-8A7D-F431D1A802C3}">
      <dgm:prSet/>
      <dgm:spPr/>
      <dgm:t>
        <a:bodyPr/>
        <a:lstStyle/>
        <a:p>
          <a:endParaRPr lang="en-US"/>
        </a:p>
      </dgm:t>
    </dgm:pt>
    <dgm:pt modelId="{3BEB8FB1-627E-41C8-9408-F35843403B3B}">
      <dgm:prSet/>
      <dgm:spPr/>
      <dgm:t>
        <a:bodyPr/>
        <a:lstStyle/>
        <a:p>
          <a:r>
            <a:rPr lang="en-US"/>
            <a:t>“At the end of this operation, the student will have at her disposal a pile of ordered, notated texts ready to be consulted in the writing of the essay.” </a:t>
          </a:r>
          <a:r>
            <a:rPr lang="en-US" i="1"/>
            <a:t>This is an outline</a:t>
          </a:r>
          <a:r>
            <a:rPr lang="en-US"/>
            <a:t>. </a:t>
          </a:r>
          <a:r>
            <a:rPr lang="en-US" i="1"/>
            <a:t>Everyone’s looks a bit different.</a:t>
          </a:r>
          <a:endParaRPr lang="en-US"/>
        </a:p>
      </dgm:t>
    </dgm:pt>
    <dgm:pt modelId="{3A6C3D61-1B6B-4ABF-AAF4-B32FB0640D66}" type="parTrans" cxnId="{B23B015A-2FF5-4270-B959-FDAD958EF31D}">
      <dgm:prSet/>
      <dgm:spPr/>
      <dgm:t>
        <a:bodyPr/>
        <a:lstStyle/>
        <a:p>
          <a:endParaRPr lang="en-US"/>
        </a:p>
      </dgm:t>
    </dgm:pt>
    <dgm:pt modelId="{B9063703-91C5-4297-B4AE-61301DAA99E3}" type="sibTrans" cxnId="{B23B015A-2FF5-4270-B959-FDAD958EF31D}">
      <dgm:prSet/>
      <dgm:spPr/>
      <dgm:t>
        <a:bodyPr/>
        <a:lstStyle/>
        <a:p>
          <a:endParaRPr lang="en-US"/>
        </a:p>
      </dgm:t>
    </dgm:pt>
    <dgm:pt modelId="{C2282BDA-3602-6644-ACD6-4099476123A7}" type="pres">
      <dgm:prSet presAssocID="{6EAC0043-764D-467A-B461-90C0FECBA469}" presName="Name0" presStyleCnt="0">
        <dgm:presLayoutVars>
          <dgm:dir/>
          <dgm:resizeHandles val="exact"/>
        </dgm:presLayoutVars>
      </dgm:prSet>
      <dgm:spPr/>
    </dgm:pt>
    <dgm:pt modelId="{2FD6C93B-B0EE-734B-87A8-06EC50F3612F}" type="pres">
      <dgm:prSet presAssocID="{CAF43C28-BB60-4DC5-AC10-4E2E0E98A06F}" presName="node" presStyleLbl="node1" presStyleIdx="0" presStyleCnt="4">
        <dgm:presLayoutVars>
          <dgm:bulletEnabled val="1"/>
        </dgm:presLayoutVars>
      </dgm:prSet>
      <dgm:spPr/>
    </dgm:pt>
    <dgm:pt modelId="{710622B4-4378-1341-BE55-29685B51F430}" type="pres">
      <dgm:prSet presAssocID="{B0F41749-6B51-4E69-90E3-673686B6D0E8}" presName="sibTrans" presStyleLbl="sibTrans1D1" presStyleIdx="0" presStyleCnt="3"/>
      <dgm:spPr/>
    </dgm:pt>
    <dgm:pt modelId="{C40E2F8D-0FDE-C74C-8F0F-CAE1F09FA6BD}" type="pres">
      <dgm:prSet presAssocID="{B0F41749-6B51-4E69-90E3-673686B6D0E8}" presName="connectorText" presStyleLbl="sibTrans1D1" presStyleIdx="0" presStyleCnt="3"/>
      <dgm:spPr/>
    </dgm:pt>
    <dgm:pt modelId="{6B6CFA37-7C4D-E140-99E4-1E4980802405}" type="pres">
      <dgm:prSet presAssocID="{1A6E7529-860F-44AD-B6B9-0E041B5AAC9B}" presName="node" presStyleLbl="node1" presStyleIdx="1" presStyleCnt="4">
        <dgm:presLayoutVars>
          <dgm:bulletEnabled val="1"/>
        </dgm:presLayoutVars>
      </dgm:prSet>
      <dgm:spPr/>
    </dgm:pt>
    <dgm:pt modelId="{2558B7A9-5C5C-B141-84B7-586B3D11456A}" type="pres">
      <dgm:prSet presAssocID="{5C90AD52-3C7A-458C-8365-4353E7856FC1}" presName="sibTrans" presStyleLbl="sibTrans1D1" presStyleIdx="1" presStyleCnt="3"/>
      <dgm:spPr/>
    </dgm:pt>
    <dgm:pt modelId="{838988C5-E539-9349-9553-AE790AE9AB2E}" type="pres">
      <dgm:prSet presAssocID="{5C90AD52-3C7A-458C-8365-4353E7856FC1}" presName="connectorText" presStyleLbl="sibTrans1D1" presStyleIdx="1" presStyleCnt="3"/>
      <dgm:spPr/>
    </dgm:pt>
    <dgm:pt modelId="{B7A538C2-48A7-754E-ADE3-1527B017855D}" type="pres">
      <dgm:prSet presAssocID="{CC9C20B3-ADFC-42C7-A483-D05B976A3E14}" presName="node" presStyleLbl="node1" presStyleIdx="2" presStyleCnt="4">
        <dgm:presLayoutVars>
          <dgm:bulletEnabled val="1"/>
        </dgm:presLayoutVars>
      </dgm:prSet>
      <dgm:spPr/>
    </dgm:pt>
    <dgm:pt modelId="{802ACFE7-EF39-D243-8064-FF4F7223BADC}" type="pres">
      <dgm:prSet presAssocID="{11BBFE9F-2B97-4559-AE88-7104EA465F46}" presName="sibTrans" presStyleLbl="sibTrans1D1" presStyleIdx="2" presStyleCnt="3"/>
      <dgm:spPr/>
    </dgm:pt>
    <dgm:pt modelId="{C4AD1724-4655-7942-910E-43302C766648}" type="pres">
      <dgm:prSet presAssocID="{11BBFE9F-2B97-4559-AE88-7104EA465F46}" presName="connectorText" presStyleLbl="sibTrans1D1" presStyleIdx="2" presStyleCnt="3"/>
      <dgm:spPr/>
    </dgm:pt>
    <dgm:pt modelId="{D4B576D2-08D6-6E45-8AE0-62BBC1DAD4FD}" type="pres">
      <dgm:prSet presAssocID="{3BEB8FB1-627E-41C8-9408-F35843403B3B}" presName="node" presStyleLbl="node1" presStyleIdx="3" presStyleCnt="4">
        <dgm:presLayoutVars>
          <dgm:bulletEnabled val="1"/>
        </dgm:presLayoutVars>
      </dgm:prSet>
      <dgm:spPr/>
    </dgm:pt>
  </dgm:ptLst>
  <dgm:cxnLst>
    <dgm:cxn modelId="{E5469211-F6F2-E646-9724-5C0AA3FB6EDB}" type="presOf" srcId="{5C90AD52-3C7A-458C-8365-4353E7856FC1}" destId="{838988C5-E539-9349-9553-AE790AE9AB2E}" srcOrd="1" destOrd="0" presId="urn:microsoft.com/office/officeart/2016/7/layout/RepeatingBendingProcessNew"/>
    <dgm:cxn modelId="{64C77A29-C280-6A47-85BB-F16A6E15BD20}" type="presOf" srcId="{1A6E7529-860F-44AD-B6B9-0E041B5AAC9B}" destId="{6B6CFA37-7C4D-E140-99E4-1E4980802405}" srcOrd="0" destOrd="0" presId="urn:microsoft.com/office/officeart/2016/7/layout/RepeatingBendingProcessNew"/>
    <dgm:cxn modelId="{91695B32-1EFF-5540-A847-EEE4BA6C8907}" type="presOf" srcId="{11BBFE9F-2B97-4559-AE88-7104EA465F46}" destId="{802ACFE7-EF39-D243-8064-FF4F7223BADC}" srcOrd="0" destOrd="0" presId="urn:microsoft.com/office/officeart/2016/7/layout/RepeatingBendingProcessNew"/>
    <dgm:cxn modelId="{C07CE83B-51CC-CE4B-A434-0A8BDADEBC23}" type="presOf" srcId="{B0F41749-6B51-4E69-90E3-673686B6D0E8}" destId="{C40E2F8D-0FDE-C74C-8F0F-CAE1F09FA6BD}" srcOrd="1" destOrd="0" presId="urn:microsoft.com/office/officeart/2016/7/layout/RepeatingBendingProcessNew"/>
    <dgm:cxn modelId="{25B0D848-7EDF-514C-ACC7-B35DFDD977C5}" type="presOf" srcId="{5C90AD52-3C7A-458C-8365-4353E7856FC1}" destId="{2558B7A9-5C5C-B141-84B7-586B3D11456A}" srcOrd="0" destOrd="0" presId="urn:microsoft.com/office/officeart/2016/7/layout/RepeatingBendingProcessNew"/>
    <dgm:cxn modelId="{B23B015A-2FF5-4270-B959-FDAD958EF31D}" srcId="{6EAC0043-764D-467A-B461-90C0FECBA469}" destId="{3BEB8FB1-627E-41C8-9408-F35843403B3B}" srcOrd="3" destOrd="0" parTransId="{3A6C3D61-1B6B-4ABF-AAF4-B32FB0640D66}" sibTransId="{B9063703-91C5-4297-B4AE-61301DAA99E3}"/>
    <dgm:cxn modelId="{9EEC295B-2C5B-0148-9DC6-B3B7857359DB}" type="presOf" srcId="{B0F41749-6B51-4E69-90E3-673686B6D0E8}" destId="{710622B4-4378-1341-BE55-29685B51F430}" srcOrd="0" destOrd="0" presId="urn:microsoft.com/office/officeart/2016/7/layout/RepeatingBendingProcessNew"/>
    <dgm:cxn modelId="{597C087D-97C7-6D43-B49D-6266AD8D3304}" type="presOf" srcId="{CAF43C28-BB60-4DC5-AC10-4E2E0E98A06F}" destId="{2FD6C93B-B0EE-734B-87A8-06EC50F3612F}" srcOrd="0" destOrd="0" presId="urn:microsoft.com/office/officeart/2016/7/layout/RepeatingBendingProcessNew"/>
    <dgm:cxn modelId="{0577568F-BA50-F441-9657-EACE70DBA33C}" type="presOf" srcId="{3BEB8FB1-627E-41C8-9408-F35843403B3B}" destId="{D4B576D2-08D6-6E45-8AE0-62BBC1DAD4FD}" srcOrd="0" destOrd="0" presId="urn:microsoft.com/office/officeart/2016/7/layout/RepeatingBendingProcessNew"/>
    <dgm:cxn modelId="{0D153599-15FB-5741-B9A1-B8FEBE3947C6}" type="presOf" srcId="{CC9C20B3-ADFC-42C7-A483-D05B976A3E14}" destId="{B7A538C2-48A7-754E-ADE3-1527B017855D}" srcOrd="0" destOrd="0" presId="urn:microsoft.com/office/officeart/2016/7/layout/RepeatingBendingProcessNew"/>
    <dgm:cxn modelId="{E33E1A9E-BC82-4C30-BEFE-FC602B5CEA5B}" srcId="{6EAC0043-764D-467A-B461-90C0FECBA469}" destId="{CAF43C28-BB60-4DC5-AC10-4E2E0E98A06F}" srcOrd="0" destOrd="0" parTransId="{E05E3A2A-0FDE-45D5-8294-7AEBBFF6906E}" sibTransId="{B0F41749-6B51-4E69-90E3-673686B6D0E8}"/>
    <dgm:cxn modelId="{1754C8A2-EF4D-3145-BA51-63DE5DBCD8C4}" type="presOf" srcId="{11BBFE9F-2B97-4559-AE88-7104EA465F46}" destId="{C4AD1724-4655-7942-910E-43302C766648}" srcOrd="1" destOrd="0" presId="urn:microsoft.com/office/officeart/2016/7/layout/RepeatingBendingProcessNew"/>
    <dgm:cxn modelId="{F3664EAE-75F7-4262-8A7D-F431D1A802C3}" srcId="{6EAC0043-764D-467A-B461-90C0FECBA469}" destId="{CC9C20B3-ADFC-42C7-A483-D05B976A3E14}" srcOrd="2" destOrd="0" parTransId="{229C05BF-9CE2-4090-920C-913BE3CE4662}" sibTransId="{11BBFE9F-2B97-4559-AE88-7104EA465F46}"/>
    <dgm:cxn modelId="{587458B2-29A0-6944-A28A-1EC79A72C785}" type="presOf" srcId="{6EAC0043-764D-467A-B461-90C0FECBA469}" destId="{C2282BDA-3602-6644-ACD6-4099476123A7}" srcOrd="0" destOrd="0" presId="urn:microsoft.com/office/officeart/2016/7/layout/RepeatingBendingProcessNew"/>
    <dgm:cxn modelId="{0DB782F7-26DA-4021-B13A-D8AAB71B01ED}" srcId="{6EAC0043-764D-467A-B461-90C0FECBA469}" destId="{1A6E7529-860F-44AD-B6B9-0E041B5AAC9B}" srcOrd="1" destOrd="0" parTransId="{3FF02CFD-18BE-4159-AC01-BC43F5DB86BE}" sibTransId="{5C90AD52-3C7A-458C-8365-4353E7856FC1}"/>
    <dgm:cxn modelId="{FFEF792F-962D-EA4B-A3C0-F2767F9A354F}" type="presParOf" srcId="{C2282BDA-3602-6644-ACD6-4099476123A7}" destId="{2FD6C93B-B0EE-734B-87A8-06EC50F3612F}" srcOrd="0" destOrd="0" presId="urn:microsoft.com/office/officeart/2016/7/layout/RepeatingBendingProcessNew"/>
    <dgm:cxn modelId="{302E2474-6A6B-7044-96B9-0DB8B76B1608}" type="presParOf" srcId="{C2282BDA-3602-6644-ACD6-4099476123A7}" destId="{710622B4-4378-1341-BE55-29685B51F430}" srcOrd="1" destOrd="0" presId="urn:microsoft.com/office/officeart/2016/7/layout/RepeatingBendingProcessNew"/>
    <dgm:cxn modelId="{54781143-6181-BD4F-844D-302385622EB1}" type="presParOf" srcId="{710622B4-4378-1341-BE55-29685B51F430}" destId="{C40E2F8D-0FDE-C74C-8F0F-CAE1F09FA6BD}" srcOrd="0" destOrd="0" presId="urn:microsoft.com/office/officeart/2016/7/layout/RepeatingBendingProcessNew"/>
    <dgm:cxn modelId="{82064FF8-B2FF-7240-97AE-0DA0C0F0133E}" type="presParOf" srcId="{C2282BDA-3602-6644-ACD6-4099476123A7}" destId="{6B6CFA37-7C4D-E140-99E4-1E4980802405}" srcOrd="2" destOrd="0" presId="urn:microsoft.com/office/officeart/2016/7/layout/RepeatingBendingProcessNew"/>
    <dgm:cxn modelId="{740D61FC-5163-9240-BE57-0DDF89CADA13}" type="presParOf" srcId="{C2282BDA-3602-6644-ACD6-4099476123A7}" destId="{2558B7A9-5C5C-B141-84B7-586B3D11456A}" srcOrd="3" destOrd="0" presId="urn:microsoft.com/office/officeart/2016/7/layout/RepeatingBendingProcessNew"/>
    <dgm:cxn modelId="{543315DA-8C1B-DD42-A9A4-BDBE3D4A502E}" type="presParOf" srcId="{2558B7A9-5C5C-B141-84B7-586B3D11456A}" destId="{838988C5-E539-9349-9553-AE790AE9AB2E}" srcOrd="0" destOrd="0" presId="urn:microsoft.com/office/officeart/2016/7/layout/RepeatingBendingProcessNew"/>
    <dgm:cxn modelId="{1A6E12DA-16D1-6642-BD2C-4AAD9284AAA7}" type="presParOf" srcId="{C2282BDA-3602-6644-ACD6-4099476123A7}" destId="{B7A538C2-48A7-754E-ADE3-1527B017855D}" srcOrd="4" destOrd="0" presId="urn:microsoft.com/office/officeart/2016/7/layout/RepeatingBendingProcessNew"/>
    <dgm:cxn modelId="{3FF301DA-6A43-D94C-BA36-639679AF8CC6}" type="presParOf" srcId="{C2282BDA-3602-6644-ACD6-4099476123A7}" destId="{802ACFE7-EF39-D243-8064-FF4F7223BADC}" srcOrd="5" destOrd="0" presId="urn:microsoft.com/office/officeart/2016/7/layout/RepeatingBendingProcessNew"/>
    <dgm:cxn modelId="{B63EBE9D-421C-0344-AFE8-FC975A0F5D9C}" type="presParOf" srcId="{802ACFE7-EF39-D243-8064-FF4F7223BADC}" destId="{C4AD1724-4655-7942-910E-43302C766648}" srcOrd="0" destOrd="0" presId="urn:microsoft.com/office/officeart/2016/7/layout/RepeatingBendingProcessNew"/>
    <dgm:cxn modelId="{5090C4AE-2840-4F46-8ED1-EE31942A1C0E}" type="presParOf" srcId="{C2282BDA-3602-6644-ACD6-4099476123A7}" destId="{D4B576D2-08D6-6E45-8AE0-62BBC1DAD4FD}"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8618FE-2E7F-48D6-8753-6624428BAC6C}"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70101B79-2F28-4E67-BA90-6B5D1F8B265E}">
      <dgm:prSet/>
      <dgm:spPr/>
      <dgm:t>
        <a:bodyPr/>
        <a:lstStyle/>
        <a:p>
          <a:r>
            <a:rPr lang="en-US" b="1" dirty="0">
              <a:latin typeface="Times New Roman" panose="02020603050405020304" pitchFamily="18" charset="0"/>
              <a:cs typeface="Times New Roman" panose="02020603050405020304" pitchFamily="18" charset="0"/>
            </a:rPr>
            <a:t>INTRO PARAGRAPH</a:t>
          </a:r>
          <a:endParaRPr lang="en-US" dirty="0">
            <a:latin typeface="Times New Roman" panose="02020603050405020304" pitchFamily="18" charset="0"/>
            <a:cs typeface="Times New Roman" panose="02020603050405020304" pitchFamily="18" charset="0"/>
          </a:endParaRPr>
        </a:p>
      </dgm:t>
    </dgm:pt>
    <dgm:pt modelId="{AB5E502F-9DB7-4265-B0C6-AEFD6A05A59E}" type="parTrans" cxnId="{01A6EE2E-EBAE-4D9C-8479-28D77D3A2BFB}">
      <dgm:prSet/>
      <dgm:spPr/>
      <dgm:t>
        <a:bodyPr/>
        <a:lstStyle/>
        <a:p>
          <a:endParaRPr lang="en-US"/>
        </a:p>
      </dgm:t>
    </dgm:pt>
    <dgm:pt modelId="{1D363466-4ED4-46AE-875C-05D3A000BFB0}" type="sibTrans" cxnId="{01A6EE2E-EBAE-4D9C-8479-28D77D3A2BFB}">
      <dgm:prSet/>
      <dgm:spPr/>
      <dgm:t>
        <a:bodyPr/>
        <a:lstStyle/>
        <a:p>
          <a:endParaRPr lang="en-US"/>
        </a:p>
      </dgm:t>
    </dgm:pt>
    <dgm:pt modelId="{057788AC-AF59-4F43-AB8A-C46831B70792}">
      <dgm:prSet/>
      <dgm:spPr/>
      <dgm:t>
        <a:bodyPr/>
        <a:lstStyle/>
        <a:p>
          <a:r>
            <a:rPr lang="en-US">
              <a:latin typeface="Times New Roman" panose="02020603050405020304" pitchFamily="18" charset="0"/>
              <a:cs typeface="Times New Roman" panose="02020603050405020304" pitchFamily="18" charset="0"/>
            </a:rPr>
            <a:t>1. hook</a:t>
          </a:r>
        </a:p>
      </dgm:t>
    </dgm:pt>
    <dgm:pt modelId="{02BDCB73-1FEC-475B-8D7B-D68ECCA0268D}" type="parTrans" cxnId="{C30BD3A2-CA42-4859-AED7-C1FD56D1E30A}">
      <dgm:prSet/>
      <dgm:spPr/>
      <dgm:t>
        <a:bodyPr/>
        <a:lstStyle/>
        <a:p>
          <a:endParaRPr lang="en-US"/>
        </a:p>
      </dgm:t>
    </dgm:pt>
    <dgm:pt modelId="{39295129-028C-4133-8EF3-FDB4314595C5}" type="sibTrans" cxnId="{C30BD3A2-CA42-4859-AED7-C1FD56D1E30A}">
      <dgm:prSet/>
      <dgm:spPr/>
      <dgm:t>
        <a:bodyPr/>
        <a:lstStyle/>
        <a:p>
          <a:endParaRPr lang="en-US"/>
        </a:p>
      </dgm:t>
    </dgm:pt>
    <dgm:pt modelId="{F2CC7657-1646-4071-8AE5-09FEEB1A02C6}">
      <dgm:prSet/>
      <dgm:spPr/>
      <dgm:t>
        <a:bodyPr/>
        <a:lstStyle/>
        <a:p>
          <a:r>
            <a:rPr lang="en-US">
              <a:latin typeface="Times New Roman" panose="02020603050405020304" pitchFamily="18" charset="0"/>
              <a:cs typeface="Times New Roman" panose="02020603050405020304" pitchFamily="18" charset="0"/>
            </a:rPr>
            <a:t>2. transition</a:t>
          </a:r>
        </a:p>
      </dgm:t>
    </dgm:pt>
    <dgm:pt modelId="{895F8DA6-FCA6-47E6-9E38-07D2DDD940B4}" type="parTrans" cxnId="{BAF83649-F3F5-4B6E-BE0B-6B0929029A03}">
      <dgm:prSet/>
      <dgm:spPr/>
      <dgm:t>
        <a:bodyPr/>
        <a:lstStyle/>
        <a:p>
          <a:endParaRPr lang="en-US"/>
        </a:p>
      </dgm:t>
    </dgm:pt>
    <dgm:pt modelId="{F56282D1-5096-4BE5-9CD1-34711E427C1C}" type="sibTrans" cxnId="{BAF83649-F3F5-4B6E-BE0B-6B0929029A03}">
      <dgm:prSet/>
      <dgm:spPr/>
      <dgm:t>
        <a:bodyPr/>
        <a:lstStyle/>
        <a:p>
          <a:endParaRPr lang="en-US"/>
        </a:p>
      </dgm:t>
    </dgm:pt>
    <dgm:pt modelId="{22E8DB37-7D28-4404-9908-478C00DC30AA}">
      <dgm:prSet/>
      <dgm:spPr/>
      <dgm:t>
        <a:bodyPr/>
        <a:lstStyle/>
        <a:p>
          <a:r>
            <a:rPr lang="en-US">
              <a:latin typeface="Times New Roman" panose="02020603050405020304" pitchFamily="18" charset="0"/>
              <a:cs typeface="Times New Roman" panose="02020603050405020304" pitchFamily="18" charset="0"/>
            </a:rPr>
            <a:t>3. Thesis is here</a:t>
          </a:r>
        </a:p>
      </dgm:t>
    </dgm:pt>
    <dgm:pt modelId="{2BC6347B-C5A5-426E-9773-69BB9E191F3C}" type="parTrans" cxnId="{7E08E3EA-9172-4224-9682-552F60CB2CBB}">
      <dgm:prSet/>
      <dgm:spPr/>
      <dgm:t>
        <a:bodyPr/>
        <a:lstStyle/>
        <a:p>
          <a:endParaRPr lang="en-US"/>
        </a:p>
      </dgm:t>
    </dgm:pt>
    <dgm:pt modelId="{908BFB38-AAC1-49E9-B77C-85D6D75C2BAD}" type="sibTrans" cxnId="{7E08E3EA-9172-4224-9682-552F60CB2CBB}">
      <dgm:prSet/>
      <dgm:spPr/>
      <dgm:t>
        <a:bodyPr/>
        <a:lstStyle/>
        <a:p>
          <a:endParaRPr lang="en-US"/>
        </a:p>
      </dgm:t>
    </dgm:pt>
    <dgm:pt modelId="{188E2C4D-84DD-49EC-89BC-BE7F88E12A32}">
      <dgm:prSet/>
      <dgm:spPr/>
      <dgm:t>
        <a:bodyPr/>
        <a:lstStyle/>
        <a:p>
          <a:r>
            <a:rPr lang="en-US" b="1" dirty="0">
              <a:latin typeface="Times New Roman" panose="02020603050405020304" pitchFamily="18" charset="0"/>
              <a:cs typeface="Times New Roman" panose="02020603050405020304" pitchFamily="18" charset="0"/>
            </a:rPr>
            <a:t>BODY PARAGRAPHS </a:t>
          </a:r>
          <a:r>
            <a:rPr lang="en-US" dirty="0">
              <a:latin typeface="Times New Roman" panose="02020603050405020304" pitchFamily="18" charset="0"/>
              <a:cs typeface="Times New Roman" panose="02020603050405020304" pitchFamily="18" charset="0"/>
            </a:rPr>
            <a:t>(around 5-8) – these explain the EVIDENCE and ARGUMENT</a:t>
          </a:r>
        </a:p>
      </dgm:t>
    </dgm:pt>
    <dgm:pt modelId="{B66FF38F-3111-4975-BF38-B74E5975ED54}" type="parTrans" cxnId="{8249DE92-4B02-47DD-9BE1-91E1AD394001}">
      <dgm:prSet/>
      <dgm:spPr/>
      <dgm:t>
        <a:bodyPr/>
        <a:lstStyle/>
        <a:p>
          <a:endParaRPr lang="en-US"/>
        </a:p>
      </dgm:t>
    </dgm:pt>
    <dgm:pt modelId="{09000F2F-26E7-41D9-8C41-4BDEDDCF3C0B}" type="sibTrans" cxnId="{8249DE92-4B02-47DD-9BE1-91E1AD394001}">
      <dgm:prSet/>
      <dgm:spPr/>
      <dgm:t>
        <a:bodyPr/>
        <a:lstStyle/>
        <a:p>
          <a:endParaRPr lang="en-US"/>
        </a:p>
      </dgm:t>
    </dgm:pt>
    <dgm:pt modelId="{12228F45-359F-457D-A6CC-89A51FDB5FEB}">
      <dgm:prSet/>
      <dgm:spPr/>
      <dgm:t>
        <a:bodyPr/>
        <a:lstStyle/>
        <a:p>
          <a:r>
            <a:rPr lang="en-US">
              <a:latin typeface="Times New Roman" panose="02020603050405020304" pitchFamily="18" charset="0"/>
              <a:cs typeface="Times New Roman" panose="02020603050405020304" pitchFamily="18" charset="0"/>
            </a:rPr>
            <a:t>1. Topic Sentence – what is this paragraph about? What is it going to argue?</a:t>
          </a:r>
        </a:p>
      </dgm:t>
    </dgm:pt>
    <dgm:pt modelId="{FB08AEB4-3BB4-448A-8379-210792221E11}" type="parTrans" cxnId="{AC0F79E1-5AE4-4BBC-A17C-8B9FD2B80CA4}">
      <dgm:prSet/>
      <dgm:spPr/>
      <dgm:t>
        <a:bodyPr/>
        <a:lstStyle/>
        <a:p>
          <a:endParaRPr lang="en-US"/>
        </a:p>
      </dgm:t>
    </dgm:pt>
    <dgm:pt modelId="{9B54EC5B-4385-4DCE-A519-A5BE2C44CDB3}" type="sibTrans" cxnId="{AC0F79E1-5AE4-4BBC-A17C-8B9FD2B80CA4}">
      <dgm:prSet/>
      <dgm:spPr/>
      <dgm:t>
        <a:bodyPr/>
        <a:lstStyle/>
        <a:p>
          <a:endParaRPr lang="en-US"/>
        </a:p>
      </dgm:t>
    </dgm:pt>
    <dgm:pt modelId="{44E3D764-5B60-4DCF-8FF5-5ECDB35C0AAB}">
      <dgm:prSet/>
      <dgm:spPr/>
      <dgm:t>
        <a:bodyPr/>
        <a:lstStyle/>
        <a:p>
          <a:r>
            <a:rPr lang="en-US">
              <a:latin typeface="Times New Roman" panose="02020603050405020304" pitchFamily="18" charset="0"/>
              <a:cs typeface="Times New Roman" panose="02020603050405020304" pitchFamily="18" charset="0"/>
            </a:rPr>
            <a:t>2. 2-3 sentences making that argument</a:t>
          </a:r>
        </a:p>
      </dgm:t>
    </dgm:pt>
    <dgm:pt modelId="{92903C0E-CE93-466A-9897-09A17E6B5B09}" type="parTrans" cxnId="{A046FAAE-F28F-454A-BE28-1BE0C36613B4}">
      <dgm:prSet/>
      <dgm:spPr/>
      <dgm:t>
        <a:bodyPr/>
        <a:lstStyle/>
        <a:p>
          <a:endParaRPr lang="en-US"/>
        </a:p>
      </dgm:t>
    </dgm:pt>
    <dgm:pt modelId="{49469D63-4F21-4445-AB2F-23FF835DC65F}" type="sibTrans" cxnId="{A046FAAE-F28F-454A-BE28-1BE0C36613B4}">
      <dgm:prSet/>
      <dgm:spPr/>
      <dgm:t>
        <a:bodyPr/>
        <a:lstStyle/>
        <a:p>
          <a:endParaRPr lang="en-US"/>
        </a:p>
      </dgm:t>
    </dgm:pt>
    <dgm:pt modelId="{0EC07008-8F2D-48FA-8557-20C267D6CD78}">
      <dgm:prSet/>
      <dgm:spPr/>
      <dgm:t>
        <a:bodyPr/>
        <a:lstStyle/>
        <a:p>
          <a:r>
            <a:rPr lang="en-US" b="1">
              <a:latin typeface="Times New Roman" panose="02020603050405020304" pitchFamily="18" charset="0"/>
              <a:cs typeface="Times New Roman" panose="02020603050405020304" pitchFamily="18" charset="0"/>
            </a:rPr>
            <a:t>CONCLUSION – </a:t>
          </a:r>
        </a:p>
        <a:p>
          <a:r>
            <a:rPr lang="en-US" b="1">
              <a:latin typeface="Times New Roman" panose="02020603050405020304" pitchFamily="18" charset="0"/>
              <a:cs typeface="Times New Roman" panose="02020603050405020304" pitchFamily="18" charset="0"/>
            </a:rPr>
            <a:t>wrap it up</a:t>
          </a:r>
          <a:endParaRPr lang="en-US">
            <a:latin typeface="Times New Roman" panose="02020603050405020304" pitchFamily="18" charset="0"/>
            <a:cs typeface="Times New Roman" panose="02020603050405020304" pitchFamily="18" charset="0"/>
          </a:endParaRPr>
        </a:p>
      </dgm:t>
    </dgm:pt>
    <dgm:pt modelId="{2E8D684A-0D7C-42B3-B368-943CCF97161B}" type="parTrans" cxnId="{D47F630F-DA2D-4E63-AAF2-571F0A542C14}">
      <dgm:prSet/>
      <dgm:spPr/>
      <dgm:t>
        <a:bodyPr/>
        <a:lstStyle/>
        <a:p>
          <a:endParaRPr lang="en-US"/>
        </a:p>
      </dgm:t>
    </dgm:pt>
    <dgm:pt modelId="{A067FF1A-39EB-4D12-9450-94693465D732}" type="sibTrans" cxnId="{D47F630F-DA2D-4E63-AAF2-571F0A542C14}">
      <dgm:prSet/>
      <dgm:spPr/>
      <dgm:t>
        <a:bodyPr/>
        <a:lstStyle/>
        <a:p>
          <a:endParaRPr lang="en-US"/>
        </a:p>
      </dgm:t>
    </dgm:pt>
    <dgm:pt modelId="{D821AE64-DDA8-404D-AB1D-B3BDBB0E2D2F}">
      <dgm:prSet/>
      <dgm:spPr/>
      <dgm:t>
        <a:bodyPr/>
        <a:lstStyle/>
        <a:p>
          <a:r>
            <a:rPr lang="en-US">
              <a:latin typeface="Times New Roman" panose="02020603050405020304" pitchFamily="18" charset="0"/>
              <a:cs typeface="Times New Roman" panose="02020603050405020304" pitchFamily="18" charset="0"/>
            </a:rPr>
            <a:t>1. Avoid Grand Overstatements and simply summarize what you did</a:t>
          </a:r>
        </a:p>
      </dgm:t>
    </dgm:pt>
    <dgm:pt modelId="{C5540AD5-3D2D-4374-8E54-B00AE8B42BEF}" type="parTrans" cxnId="{C2172B74-62C1-4BDF-B0EF-C8C739C31B4E}">
      <dgm:prSet/>
      <dgm:spPr/>
      <dgm:t>
        <a:bodyPr/>
        <a:lstStyle/>
        <a:p>
          <a:endParaRPr lang="en-US"/>
        </a:p>
      </dgm:t>
    </dgm:pt>
    <dgm:pt modelId="{F54B1012-5AA6-4B90-BDC4-0EF086E83E34}" type="sibTrans" cxnId="{C2172B74-62C1-4BDF-B0EF-C8C739C31B4E}">
      <dgm:prSet/>
      <dgm:spPr/>
      <dgm:t>
        <a:bodyPr/>
        <a:lstStyle/>
        <a:p>
          <a:endParaRPr lang="en-US"/>
        </a:p>
      </dgm:t>
    </dgm:pt>
    <dgm:pt modelId="{AF3AFD0E-63DC-4EBC-A7F2-BEDF5DB1668D}">
      <dgm:prSet/>
      <dgm:spPr/>
      <dgm:t>
        <a:bodyPr/>
        <a:lstStyle/>
        <a:p>
          <a:r>
            <a:rPr lang="en-US">
              <a:latin typeface="Times New Roman" panose="02020603050405020304" pitchFamily="18" charset="0"/>
              <a:cs typeface="Times New Roman" panose="02020603050405020304" pitchFamily="18" charset="0"/>
            </a:rPr>
            <a:t>2. tell the reader where they have been and why that was important</a:t>
          </a:r>
        </a:p>
      </dgm:t>
    </dgm:pt>
    <dgm:pt modelId="{C9FA6B74-FEDB-4AAA-B6DF-63667622D58E}" type="parTrans" cxnId="{1B82F271-E45D-4091-B4DC-41014BA14A65}">
      <dgm:prSet/>
      <dgm:spPr/>
      <dgm:t>
        <a:bodyPr/>
        <a:lstStyle/>
        <a:p>
          <a:endParaRPr lang="en-US"/>
        </a:p>
      </dgm:t>
    </dgm:pt>
    <dgm:pt modelId="{ABCCF464-7444-4CEC-AC91-64F26E4F0007}" type="sibTrans" cxnId="{1B82F271-E45D-4091-B4DC-41014BA14A65}">
      <dgm:prSet/>
      <dgm:spPr/>
      <dgm:t>
        <a:bodyPr/>
        <a:lstStyle/>
        <a:p>
          <a:endParaRPr lang="en-US"/>
        </a:p>
      </dgm:t>
    </dgm:pt>
    <dgm:pt modelId="{C9566667-CECB-4E9C-8C8B-1EC90022C219}">
      <dgm:prSet/>
      <dgm:spPr/>
      <dgm:t>
        <a:bodyPr/>
        <a:lstStyle/>
        <a:p>
          <a:r>
            <a:rPr lang="en-US" i="1">
              <a:latin typeface="Times New Roman" panose="02020603050405020304" pitchFamily="18" charset="0"/>
              <a:cs typeface="Times New Roman" panose="02020603050405020304" pitchFamily="18" charset="0"/>
            </a:rPr>
            <a:t>Proofread your writing and cite sources! </a:t>
          </a:r>
          <a:endParaRPr lang="en-US">
            <a:latin typeface="Times New Roman" panose="02020603050405020304" pitchFamily="18" charset="0"/>
            <a:cs typeface="Times New Roman" panose="02020603050405020304" pitchFamily="18" charset="0"/>
          </a:endParaRPr>
        </a:p>
      </dgm:t>
    </dgm:pt>
    <dgm:pt modelId="{76BD5249-42E6-4761-8E9B-95C631950AB9}" type="parTrans" cxnId="{7D114CE4-A072-44E0-BE14-B86A46F53F7E}">
      <dgm:prSet/>
      <dgm:spPr/>
      <dgm:t>
        <a:bodyPr/>
        <a:lstStyle/>
        <a:p>
          <a:endParaRPr lang="en-US"/>
        </a:p>
      </dgm:t>
    </dgm:pt>
    <dgm:pt modelId="{B4F190C9-7392-4E87-A8D9-B04144E26D8D}" type="sibTrans" cxnId="{7D114CE4-A072-44E0-BE14-B86A46F53F7E}">
      <dgm:prSet/>
      <dgm:spPr/>
      <dgm:t>
        <a:bodyPr/>
        <a:lstStyle/>
        <a:p>
          <a:endParaRPr lang="en-US"/>
        </a:p>
      </dgm:t>
    </dgm:pt>
    <dgm:pt modelId="{8AB37E84-BA80-A84C-B5F8-E2D64F725E0A}" type="pres">
      <dgm:prSet presAssocID="{528618FE-2E7F-48D6-8753-6624428BAC6C}" presName="Name0" presStyleCnt="0">
        <dgm:presLayoutVars>
          <dgm:dir/>
          <dgm:animLvl val="lvl"/>
          <dgm:resizeHandles val="exact"/>
        </dgm:presLayoutVars>
      </dgm:prSet>
      <dgm:spPr/>
    </dgm:pt>
    <dgm:pt modelId="{C9A58841-7962-CE42-88DD-90F37480A9E4}" type="pres">
      <dgm:prSet presAssocID="{70101B79-2F28-4E67-BA90-6B5D1F8B265E}" presName="composite" presStyleCnt="0"/>
      <dgm:spPr/>
    </dgm:pt>
    <dgm:pt modelId="{7402ECC6-4AF7-7F4C-B179-72145DFDD43B}" type="pres">
      <dgm:prSet presAssocID="{70101B79-2F28-4E67-BA90-6B5D1F8B265E}" presName="parTx" presStyleLbl="alignNode1" presStyleIdx="0" presStyleCnt="4">
        <dgm:presLayoutVars>
          <dgm:chMax val="0"/>
          <dgm:chPref val="0"/>
          <dgm:bulletEnabled val="1"/>
        </dgm:presLayoutVars>
      </dgm:prSet>
      <dgm:spPr/>
    </dgm:pt>
    <dgm:pt modelId="{C1B24341-6F95-F14C-A367-CF26FD775FFA}" type="pres">
      <dgm:prSet presAssocID="{70101B79-2F28-4E67-BA90-6B5D1F8B265E}" presName="desTx" presStyleLbl="alignAccFollowNode1" presStyleIdx="0" presStyleCnt="4">
        <dgm:presLayoutVars>
          <dgm:bulletEnabled val="1"/>
        </dgm:presLayoutVars>
      </dgm:prSet>
      <dgm:spPr/>
    </dgm:pt>
    <dgm:pt modelId="{88B776BA-CCBF-EF4E-A37B-57F500918FFA}" type="pres">
      <dgm:prSet presAssocID="{1D363466-4ED4-46AE-875C-05D3A000BFB0}" presName="space" presStyleCnt="0"/>
      <dgm:spPr/>
    </dgm:pt>
    <dgm:pt modelId="{A760E51A-31C3-1542-9E0F-C44AC850F303}" type="pres">
      <dgm:prSet presAssocID="{188E2C4D-84DD-49EC-89BC-BE7F88E12A32}" presName="composite" presStyleCnt="0"/>
      <dgm:spPr/>
    </dgm:pt>
    <dgm:pt modelId="{96F7D72E-1605-A640-A14E-74ABF267CF1A}" type="pres">
      <dgm:prSet presAssocID="{188E2C4D-84DD-49EC-89BC-BE7F88E12A32}" presName="parTx" presStyleLbl="alignNode1" presStyleIdx="1" presStyleCnt="4">
        <dgm:presLayoutVars>
          <dgm:chMax val="0"/>
          <dgm:chPref val="0"/>
          <dgm:bulletEnabled val="1"/>
        </dgm:presLayoutVars>
      </dgm:prSet>
      <dgm:spPr/>
    </dgm:pt>
    <dgm:pt modelId="{17A9A90D-A715-4841-B606-2DB40E8E6616}" type="pres">
      <dgm:prSet presAssocID="{188E2C4D-84DD-49EC-89BC-BE7F88E12A32}" presName="desTx" presStyleLbl="alignAccFollowNode1" presStyleIdx="1" presStyleCnt="4">
        <dgm:presLayoutVars>
          <dgm:bulletEnabled val="1"/>
        </dgm:presLayoutVars>
      </dgm:prSet>
      <dgm:spPr/>
    </dgm:pt>
    <dgm:pt modelId="{A8DCD208-B3FE-4C45-BBA8-9CFDFDAF2C39}" type="pres">
      <dgm:prSet presAssocID="{09000F2F-26E7-41D9-8C41-4BDEDDCF3C0B}" presName="space" presStyleCnt="0"/>
      <dgm:spPr/>
    </dgm:pt>
    <dgm:pt modelId="{1B01E05A-CBA4-864D-8AE6-0B6092FC9CB4}" type="pres">
      <dgm:prSet presAssocID="{0EC07008-8F2D-48FA-8557-20C267D6CD78}" presName="composite" presStyleCnt="0"/>
      <dgm:spPr/>
    </dgm:pt>
    <dgm:pt modelId="{3F254D97-C226-E441-A82D-3A8754CD266A}" type="pres">
      <dgm:prSet presAssocID="{0EC07008-8F2D-48FA-8557-20C267D6CD78}" presName="parTx" presStyleLbl="alignNode1" presStyleIdx="2" presStyleCnt="4">
        <dgm:presLayoutVars>
          <dgm:chMax val="0"/>
          <dgm:chPref val="0"/>
          <dgm:bulletEnabled val="1"/>
        </dgm:presLayoutVars>
      </dgm:prSet>
      <dgm:spPr/>
    </dgm:pt>
    <dgm:pt modelId="{8B086D04-EAA7-5548-B386-1B43A264EE5E}" type="pres">
      <dgm:prSet presAssocID="{0EC07008-8F2D-48FA-8557-20C267D6CD78}" presName="desTx" presStyleLbl="alignAccFollowNode1" presStyleIdx="2" presStyleCnt="4">
        <dgm:presLayoutVars>
          <dgm:bulletEnabled val="1"/>
        </dgm:presLayoutVars>
      </dgm:prSet>
      <dgm:spPr/>
    </dgm:pt>
    <dgm:pt modelId="{3114DF32-C0B8-2C4B-AFD5-BE17AAECB6B2}" type="pres">
      <dgm:prSet presAssocID="{A067FF1A-39EB-4D12-9450-94693465D732}" presName="space" presStyleCnt="0"/>
      <dgm:spPr/>
    </dgm:pt>
    <dgm:pt modelId="{C48F698E-608A-5345-822E-3637400B194D}" type="pres">
      <dgm:prSet presAssocID="{C9566667-CECB-4E9C-8C8B-1EC90022C219}" presName="composite" presStyleCnt="0"/>
      <dgm:spPr/>
    </dgm:pt>
    <dgm:pt modelId="{F621DF4A-178D-5943-8662-B9D518612F9E}" type="pres">
      <dgm:prSet presAssocID="{C9566667-CECB-4E9C-8C8B-1EC90022C219}" presName="parTx" presStyleLbl="alignNode1" presStyleIdx="3" presStyleCnt="4">
        <dgm:presLayoutVars>
          <dgm:chMax val="0"/>
          <dgm:chPref val="0"/>
          <dgm:bulletEnabled val="1"/>
        </dgm:presLayoutVars>
      </dgm:prSet>
      <dgm:spPr/>
    </dgm:pt>
    <dgm:pt modelId="{6120D215-06D3-4D4A-B9D2-A906DE1A2FE3}" type="pres">
      <dgm:prSet presAssocID="{C9566667-CECB-4E9C-8C8B-1EC90022C219}" presName="desTx" presStyleLbl="alignAccFollowNode1" presStyleIdx="3" presStyleCnt="4">
        <dgm:presLayoutVars>
          <dgm:bulletEnabled val="1"/>
        </dgm:presLayoutVars>
      </dgm:prSet>
      <dgm:spPr/>
    </dgm:pt>
  </dgm:ptLst>
  <dgm:cxnLst>
    <dgm:cxn modelId="{D47F630F-DA2D-4E63-AAF2-571F0A542C14}" srcId="{528618FE-2E7F-48D6-8753-6624428BAC6C}" destId="{0EC07008-8F2D-48FA-8557-20C267D6CD78}" srcOrd="2" destOrd="0" parTransId="{2E8D684A-0D7C-42B3-B368-943CCF97161B}" sibTransId="{A067FF1A-39EB-4D12-9450-94693465D732}"/>
    <dgm:cxn modelId="{38897D10-13C4-6E49-AC20-4D0628F22022}" type="presOf" srcId="{057788AC-AF59-4F43-AB8A-C46831B70792}" destId="{C1B24341-6F95-F14C-A367-CF26FD775FFA}" srcOrd="0" destOrd="0" presId="urn:microsoft.com/office/officeart/2005/8/layout/hList1"/>
    <dgm:cxn modelId="{A416DF12-0C42-8643-8E9D-E4BFD321B8CE}" type="presOf" srcId="{0EC07008-8F2D-48FA-8557-20C267D6CD78}" destId="{3F254D97-C226-E441-A82D-3A8754CD266A}" srcOrd="0" destOrd="0" presId="urn:microsoft.com/office/officeart/2005/8/layout/hList1"/>
    <dgm:cxn modelId="{77990A1D-B4BA-5048-8F64-FECB94CC9484}" type="presOf" srcId="{44E3D764-5B60-4DCF-8FF5-5ECDB35C0AAB}" destId="{17A9A90D-A715-4841-B606-2DB40E8E6616}" srcOrd="0" destOrd="1" presId="urn:microsoft.com/office/officeart/2005/8/layout/hList1"/>
    <dgm:cxn modelId="{01A6EE2E-EBAE-4D9C-8479-28D77D3A2BFB}" srcId="{528618FE-2E7F-48D6-8753-6624428BAC6C}" destId="{70101B79-2F28-4E67-BA90-6B5D1F8B265E}" srcOrd="0" destOrd="0" parTransId="{AB5E502F-9DB7-4265-B0C6-AEFD6A05A59E}" sibTransId="{1D363466-4ED4-46AE-875C-05D3A000BFB0}"/>
    <dgm:cxn modelId="{C9266D3B-67E2-644B-89CE-EEA34ADEF7CE}" type="presOf" srcId="{70101B79-2F28-4E67-BA90-6B5D1F8B265E}" destId="{7402ECC6-4AF7-7F4C-B179-72145DFDD43B}" srcOrd="0" destOrd="0" presId="urn:microsoft.com/office/officeart/2005/8/layout/hList1"/>
    <dgm:cxn modelId="{BAF83649-F3F5-4B6E-BE0B-6B0929029A03}" srcId="{70101B79-2F28-4E67-BA90-6B5D1F8B265E}" destId="{F2CC7657-1646-4071-8AE5-09FEEB1A02C6}" srcOrd="1" destOrd="0" parTransId="{895F8DA6-FCA6-47E6-9E38-07D2DDD940B4}" sibTransId="{F56282D1-5096-4BE5-9CD1-34711E427C1C}"/>
    <dgm:cxn modelId="{2C448450-A74A-CD46-8B17-D15A47370F25}" type="presOf" srcId="{D821AE64-DDA8-404D-AB1D-B3BDBB0E2D2F}" destId="{8B086D04-EAA7-5548-B386-1B43A264EE5E}" srcOrd="0" destOrd="0" presId="urn:microsoft.com/office/officeart/2005/8/layout/hList1"/>
    <dgm:cxn modelId="{7B5B2D58-1200-D84F-884F-B4D497C453FD}" type="presOf" srcId="{12228F45-359F-457D-A6CC-89A51FDB5FEB}" destId="{17A9A90D-A715-4841-B606-2DB40E8E6616}" srcOrd="0" destOrd="0" presId="urn:microsoft.com/office/officeart/2005/8/layout/hList1"/>
    <dgm:cxn modelId="{1B82F271-E45D-4091-B4DC-41014BA14A65}" srcId="{0EC07008-8F2D-48FA-8557-20C267D6CD78}" destId="{AF3AFD0E-63DC-4EBC-A7F2-BEDF5DB1668D}" srcOrd="1" destOrd="0" parTransId="{C9FA6B74-FEDB-4AAA-B6DF-63667622D58E}" sibTransId="{ABCCF464-7444-4CEC-AC91-64F26E4F0007}"/>
    <dgm:cxn modelId="{C2172B74-62C1-4BDF-B0EF-C8C739C31B4E}" srcId="{0EC07008-8F2D-48FA-8557-20C267D6CD78}" destId="{D821AE64-DDA8-404D-AB1D-B3BDBB0E2D2F}" srcOrd="0" destOrd="0" parTransId="{C5540AD5-3D2D-4374-8E54-B00AE8B42BEF}" sibTransId="{F54B1012-5AA6-4B90-BDC4-0EF086E83E34}"/>
    <dgm:cxn modelId="{94A52392-3B6D-3F48-931C-751F2D6012BD}" type="presOf" srcId="{F2CC7657-1646-4071-8AE5-09FEEB1A02C6}" destId="{C1B24341-6F95-F14C-A367-CF26FD775FFA}" srcOrd="0" destOrd="1" presId="urn:microsoft.com/office/officeart/2005/8/layout/hList1"/>
    <dgm:cxn modelId="{8249DE92-4B02-47DD-9BE1-91E1AD394001}" srcId="{528618FE-2E7F-48D6-8753-6624428BAC6C}" destId="{188E2C4D-84DD-49EC-89BC-BE7F88E12A32}" srcOrd="1" destOrd="0" parTransId="{B66FF38F-3111-4975-BF38-B74E5975ED54}" sibTransId="{09000F2F-26E7-41D9-8C41-4BDEDDCF3C0B}"/>
    <dgm:cxn modelId="{C30BD3A2-CA42-4859-AED7-C1FD56D1E30A}" srcId="{70101B79-2F28-4E67-BA90-6B5D1F8B265E}" destId="{057788AC-AF59-4F43-AB8A-C46831B70792}" srcOrd="0" destOrd="0" parTransId="{02BDCB73-1FEC-475B-8D7B-D68ECCA0268D}" sibTransId="{39295129-028C-4133-8EF3-FDB4314595C5}"/>
    <dgm:cxn modelId="{6CD19BAA-7520-1343-A051-C4920B7A3A63}" type="presOf" srcId="{22E8DB37-7D28-4404-9908-478C00DC30AA}" destId="{C1B24341-6F95-F14C-A367-CF26FD775FFA}" srcOrd="0" destOrd="2" presId="urn:microsoft.com/office/officeart/2005/8/layout/hList1"/>
    <dgm:cxn modelId="{A046FAAE-F28F-454A-BE28-1BE0C36613B4}" srcId="{188E2C4D-84DD-49EC-89BC-BE7F88E12A32}" destId="{44E3D764-5B60-4DCF-8FF5-5ECDB35C0AAB}" srcOrd="1" destOrd="0" parTransId="{92903C0E-CE93-466A-9897-09A17E6B5B09}" sibTransId="{49469D63-4F21-4445-AB2F-23FF835DC65F}"/>
    <dgm:cxn modelId="{DA97F7C6-106A-D147-8D65-CF7C987A7AEA}" type="presOf" srcId="{528618FE-2E7F-48D6-8753-6624428BAC6C}" destId="{8AB37E84-BA80-A84C-B5F8-E2D64F725E0A}" srcOrd="0" destOrd="0" presId="urn:microsoft.com/office/officeart/2005/8/layout/hList1"/>
    <dgm:cxn modelId="{52BC52C8-4636-1040-82F4-B0EF4EA1C77B}" type="presOf" srcId="{AF3AFD0E-63DC-4EBC-A7F2-BEDF5DB1668D}" destId="{8B086D04-EAA7-5548-B386-1B43A264EE5E}" srcOrd="0" destOrd="1" presId="urn:microsoft.com/office/officeart/2005/8/layout/hList1"/>
    <dgm:cxn modelId="{48F7C8E0-2F81-EF4D-AF49-47509971C2E2}" type="presOf" srcId="{188E2C4D-84DD-49EC-89BC-BE7F88E12A32}" destId="{96F7D72E-1605-A640-A14E-74ABF267CF1A}" srcOrd="0" destOrd="0" presId="urn:microsoft.com/office/officeart/2005/8/layout/hList1"/>
    <dgm:cxn modelId="{AC0F79E1-5AE4-4BBC-A17C-8B9FD2B80CA4}" srcId="{188E2C4D-84DD-49EC-89BC-BE7F88E12A32}" destId="{12228F45-359F-457D-A6CC-89A51FDB5FEB}" srcOrd="0" destOrd="0" parTransId="{FB08AEB4-3BB4-448A-8379-210792221E11}" sibTransId="{9B54EC5B-4385-4DCE-A519-A5BE2C44CDB3}"/>
    <dgm:cxn modelId="{7D114CE4-A072-44E0-BE14-B86A46F53F7E}" srcId="{528618FE-2E7F-48D6-8753-6624428BAC6C}" destId="{C9566667-CECB-4E9C-8C8B-1EC90022C219}" srcOrd="3" destOrd="0" parTransId="{76BD5249-42E6-4761-8E9B-95C631950AB9}" sibTransId="{B4F190C9-7392-4E87-A8D9-B04144E26D8D}"/>
    <dgm:cxn modelId="{7E08E3EA-9172-4224-9682-552F60CB2CBB}" srcId="{70101B79-2F28-4E67-BA90-6B5D1F8B265E}" destId="{22E8DB37-7D28-4404-9908-478C00DC30AA}" srcOrd="2" destOrd="0" parTransId="{2BC6347B-C5A5-426E-9773-69BB9E191F3C}" sibTransId="{908BFB38-AAC1-49E9-B77C-85D6D75C2BAD}"/>
    <dgm:cxn modelId="{6FCE7AFD-AF86-B04E-B61A-EC3D9C2593F2}" type="presOf" srcId="{C9566667-CECB-4E9C-8C8B-1EC90022C219}" destId="{F621DF4A-178D-5943-8662-B9D518612F9E}" srcOrd="0" destOrd="0" presId="urn:microsoft.com/office/officeart/2005/8/layout/hList1"/>
    <dgm:cxn modelId="{BF7CE7B1-BEF9-BB4A-B13F-578E0D96A688}" type="presParOf" srcId="{8AB37E84-BA80-A84C-B5F8-E2D64F725E0A}" destId="{C9A58841-7962-CE42-88DD-90F37480A9E4}" srcOrd="0" destOrd="0" presId="urn:microsoft.com/office/officeart/2005/8/layout/hList1"/>
    <dgm:cxn modelId="{0D283C08-01CC-6949-B21D-C1E7512DC73D}" type="presParOf" srcId="{C9A58841-7962-CE42-88DD-90F37480A9E4}" destId="{7402ECC6-4AF7-7F4C-B179-72145DFDD43B}" srcOrd="0" destOrd="0" presId="urn:microsoft.com/office/officeart/2005/8/layout/hList1"/>
    <dgm:cxn modelId="{D7D18CEC-80AF-D944-AB0C-7FBC3DC0ACFA}" type="presParOf" srcId="{C9A58841-7962-CE42-88DD-90F37480A9E4}" destId="{C1B24341-6F95-F14C-A367-CF26FD775FFA}" srcOrd="1" destOrd="0" presId="urn:microsoft.com/office/officeart/2005/8/layout/hList1"/>
    <dgm:cxn modelId="{D49D147C-CC25-F84B-9373-4BC777BAE9A0}" type="presParOf" srcId="{8AB37E84-BA80-A84C-B5F8-E2D64F725E0A}" destId="{88B776BA-CCBF-EF4E-A37B-57F500918FFA}" srcOrd="1" destOrd="0" presId="urn:microsoft.com/office/officeart/2005/8/layout/hList1"/>
    <dgm:cxn modelId="{1DE26760-3428-F547-950E-6C56B25E133D}" type="presParOf" srcId="{8AB37E84-BA80-A84C-B5F8-E2D64F725E0A}" destId="{A760E51A-31C3-1542-9E0F-C44AC850F303}" srcOrd="2" destOrd="0" presId="urn:microsoft.com/office/officeart/2005/8/layout/hList1"/>
    <dgm:cxn modelId="{11E9BC8B-BA6F-234C-82BA-621629E1E4D8}" type="presParOf" srcId="{A760E51A-31C3-1542-9E0F-C44AC850F303}" destId="{96F7D72E-1605-A640-A14E-74ABF267CF1A}" srcOrd="0" destOrd="0" presId="urn:microsoft.com/office/officeart/2005/8/layout/hList1"/>
    <dgm:cxn modelId="{2CB96D38-09A3-464F-AC58-D1595A8B76AE}" type="presParOf" srcId="{A760E51A-31C3-1542-9E0F-C44AC850F303}" destId="{17A9A90D-A715-4841-B606-2DB40E8E6616}" srcOrd="1" destOrd="0" presId="urn:microsoft.com/office/officeart/2005/8/layout/hList1"/>
    <dgm:cxn modelId="{8E830143-17A1-A047-BDD7-F4B06F78205F}" type="presParOf" srcId="{8AB37E84-BA80-A84C-B5F8-E2D64F725E0A}" destId="{A8DCD208-B3FE-4C45-BBA8-9CFDFDAF2C39}" srcOrd="3" destOrd="0" presId="urn:microsoft.com/office/officeart/2005/8/layout/hList1"/>
    <dgm:cxn modelId="{97E8C4AD-8BBE-0F48-9946-C3196E37B660}" type="presParOf" srcId="{8AB37E84-BA80-A84C-B5F8-E2D64F725E0A}" destId="{1B01E05A-CBA4-864D-8AE6-0B6092FC9CB4}" srcOrd="4" destOrd="0" presId="urn:microsoft.com/office/officeart/2005/8/layout/hList1"/>
    <dgm:cxn modelId="{E2D41526-F8B9-7340-AE54-9B359ED64195}" type="presParOf" srcId="{1B01E05A-CBA4-864D-8AE6-0B6092FC9CB4}" destId="{3F254D97-C226-E441-A82D-3A8754CD266A}" srcOrd="0" destOrd="0" presId="urn:microsoft.com/office/officeart/2005/8/layout/hList1"/>
    <dgm:cxn modelId="{76BB4C99-E14C-4740-9D2F-6972E45D2DE8}" type="presParOf" srcId="{1B01E05A-CBA4-864D-8AE6-0B6092FC9CB4}" destId="{8B086D04-EAA7-5548-B386-1B43A264EE5E}" srcOrd="1" destOrd="0" presId="urn:microsoft.com/office/officeart/2005/8/layout/hList1"/>
    <dgm:cxn modelId="{518FEC2E-8F4A-DB46-A42A-5782C27C2FF3}" type="presParOf" srcId="{8AB37E84-BA80-A84C-B5F8-E2D64F725E0A}" destId="{3114DF32-C0B8-2C4B-AFD5-BE17AAECB6B2}" srcOrd="5" destOrd="0" presId="urn:microsoft.com/office/officeart/2005/8/layout/hList1"/>
    <dgm:cxn modelId="{F1A24470-70A7-9546-8C1F-3430160D36A2}" type="presParOf" srcId="{8AB37E84-BA80-A84C-B5F8-E2D64F725E0A}" destId="{C48F698E-608A-5345-822E-3637400B194D}" srcOrd="6" destOrd="0" presId="urn:microsoft.com/office/officeart/2005/8/layout/hList1"/>
    <dgm:cxn modelId="{B481EF14-6034-DA4F-BB98-8690A06015E1}" type="presParOf" srcId="{C48F698E-608A-5345-822E-3637400B194D}" destId="{F621DF4A-178D-5943-8662-B9D518612F9E}" srcOrd="0" destOrd="0" presId="urn:microsoft.com/office/officeart/2005/8/layout/hList1"/>
    <dgm:cxn modelId="{7F9EE5EA-06EC-E848-9667-3FEDFBF4EBC9}" type="presParOf" srcId="{C48F698E-608A-5345-822E-3637400B194D}" destId="{6120D215-06D3-4D4A-B9D2-A906DE1A2FE3}"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585545-9085-E640-9E29-D6B89C0475D4}">
      <dsp:nvSpPr>
        <dsp:cNvPr id="0" name=""/>
        <dsp:cNvSpPr/>
      </dsp:nvSpPr>
      <dsp:spPr>
        <a:xfrm>
          <a:off x="0" y="366525"/>
          <a:ext cx="6096000" cy="8108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1. </a:t>
          </a:r>
          <a:r>
            <a:rPr lang="en-US" sz="2100" u="sng" kern="1200"/>
            <a:t>A THESIS </a:t>
          </a:r>
          <a:r>
            <a:rPr lang="en-US" sz="2100" kern="1200"/>
            <a:t>(can be formed in the beginning or after gathering quotes and notes – </a:t>
          </a:r>
          <a:r>
            <a:rPr lang="en-US" sz="2100" i="1" kern="1200"/>
            <a:t>which student are you?</a:t>
          </a:r>
          <a:r>
            <a:rPr lang="en-US" sz="2100" kern="1200"/>
            <a:t>)</a:t>
          </a:r>
        </a:p>
      </dsp:txBody>
      <dsp:txXfrm>
        <a:off x="39580" y="406105"/>
        <a:ext cx="6016840" cy="731649"/>
      </dsp:txXfrm>
    </dsp:sp>
    <dsp:sp modelId="{9E69AF6C-1F05-0E40-99D1-0A55A315CF00}">
      <dsp:nvSpPr>
        <dsp:cNvPr id="0" name=""/>
        <dsp:cNvSpPr/>
      </dsp:nvSpPr>
      <dsp:spPr>
        <a:xfrm>
          <a:off x="0" y="1177335"/>
          <a:ext cx="6096000"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a:t>Student A: </a:t>
          </a:r>
          <a:r>
            <a:rPr lang="en-US" sz="1600" b="1" kern="1200"/>
            <a:t>your thesis is ready in the beginning of the outline writing process</a:t>
          </a:r>
          <a:r>
            <a:rPr lang="en-US" sz="1600" kern="1200"/>
            <a:t>: You have a clear idea of what you want to write about, you picked your artwork based on an argument you want to make, you prefer to work chronologically in the writing process and edit your thesis later if needed</a:t>
          </a:r>
        </a:p>
        <a:p>
          <a:pPr marL="171450" lvl="1" indent="-171450" algn="l" defTabSz="711200">
            <a:lnSpc>
              <a:spcPct val="90000"/>
            </a:lnSpc>
            <a:spcBef>
              <a:spcPct val="0"/>
            </a:spcBef>
            <a:spcAft>
              <a:spcPct val="20000"/>
            </a:spcAft>
            <a:buChar char="•"/>
          </a:pPr>
          <a:r>
            <a:rPr lang="en-US" sz="1600" kern="1200"/>
            <a:t>Student B: </a:t>
          </a:r>
          <a:r>
            <a:rPr lang="en-US" sz="1600" b="1" kern="1200"/>
            <a:t>your thesis is better suited for the end of the outline writing process: </a:t>
          </a:r>
          <a:r>
            <a:rPr lang="en-US" sz="1600" kern="1200"/>
            <a:t>You have no idea what you want to argue and need to jot down quotes and notes to figure it out, you prefer to see what ideas come from the material you have so you do not need to make any edits</a:t>
          </a:r>
        </a:p>
      </dsp:txBody>
      <dsp:txXfrm>
        <a:off x="0" y="1177335"/>
        <a:ext cx="6096000" cy="2260440"/>
      </dsp:txXfrm>
    </dsp:sp>
    <dsp:sp modelId="{7F899A0E-F404-BA4E-8AF5-DFD314A4C10C}">
      <dsp:nvSpPr>
        <dsp:cNvPr id="0" name=""/>
        <dsp:cNvSpPr/>
      </dsp:nvSpPr>
      <dsp:spPr>
        <a:xfrm>
          <a:off x="0" y="3437775"/>
          <a:ext cx="6096000" cy="810809"/>
        </a:xfrm>
        <a:prstGeom prst="roundRect">
          <a:avLst/>
        </a:prstGeom>
        <a:solidFill>
          <a:schemeClr val="accent2">
            <a:hueOff val="4600057"/>
            <a:satOff val="4455"/>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u="sng" kern="1200"/>
            <a:t>2. Quotes and Formal Analysis Notes </a:t>
          </a:r>
          <a:endParaRPr lang="en-US" sz="2100" kern="1200"/>
        </a:p>
      </dsp:txBody>
      <dsp:txXfrm>
        <a:off x="39580" y="3477355"/>
        <a:ext cx="6016840" cy="731649"/>
      </dsp:txXfrm>
    </dsp:sp>
    <dsp:sp modelId="{90DC1194-7543-7044-83E9-D46B524305B2}">
      <dsp:nvSpPr>
        <dsp:cNvPr id="0" name=""/>
        <dsp:cNvSpPr/>
      </dsp:nvSpPr>
      <dsp:spPr>
        <a:xfrm>
          <a:off x="0" y="4309065"/>
          <a:ext cx="6096000" cy="810809"/>
        </a:xfrm>
        <a:prstGeom prst="roundRect">
          <a:avLst/>
        </a:prstGeom>
        <a:solidFill>
          <a:schemeClr val="accent2">
            <a:hueOff val="9200113"/>
            <a:satOff val="8910"/>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u="sng" kern="1200"/>
            <a:t>3. An Intro Paragraph (no more fear of the blank white page!)</a:t>
          </a:r>
          <a:endParaRPr lang="en-US" sz="2100" kern="1200"/>
        </a:p>
      </dsp:txBody>
      <dsp:txXfrm>
        <a:off x="39580" y="4348645"/>
        <a:ext cx="6016840" cy="731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0622B4-4378-1341-BE55-29685B51F430}">
      <dsp:nvSpPr>
        <dsp:cNvPr id="0" name=""/>
        <dsp:cNvSpPr/>
      </dsp:nvSpPr>
      <dsp:spPr>
        <a:xfrm>
          <a:off x="2731964" y="1555561"/>
          <a:ext cx="597871" cy="91440"/>
        </a:xfrm>
        <a:custGeom>
          <a:avLst/>
          <a:gdLst/>
          <a:ahLst/>
          <a:cxnLst/>
          <a:rect l="0" t="0" r="0" b="0"/>
          <a:pathLst>
            <a:path>
              <a:moveTo>
                <a:pt x="0" y="45720"/>
              </a:moveTo>
              <a:lnTo>
                <a:pt x="597871"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5188" y="1598139"/>
        <a:ext cx="31423" cy="6284"/>
      </dsp:txXfrm>
    </dsp:sp>
    <dsp:sp modelId="{2FD6C93B-B0EE-734B-87A8-06EC50F3612F}">
      <dsp:nvSpPr>
        <dsp:cNvPr id="0" name=""/>
        <dsp:cNvSpPr/>
      </dsp:nvSpPr>
      <dsp:spPr>
        <a:xfrm>
          <a:off x="1279" y="781536"/>
          <a:ext cx="2732484" cy="16394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894" tIns="140545" rIns="133894" bIns="140545" numCol="1" spcCol="1270" anchor="ctr" anchorCtr="0">
          <a:noAutofit/>
        </a:bodyPr>
        <a:lstStyle/>
        <a:p>
          <a:pPr marL="0" lvl="0" indent="0" algn="ctr" defTabSz="622300">
            <a:lnSpc>
              <a:spcPct val="90000"/>
            </a:lnSpc>
            <a:spcBef>
              <a:spcPct val="0"/>
            </a:spcBef>
            <a:spcAft>
              <a:spcPct val="35000"/>
            </a:spcAft>
            <a:buNone/>
          </a:pPr>
          <a:r>
            <a:rPr lang="en-US" sz="1400" kern="1200"/>
            <a:t>Search for quotes in your source that will be useful for you or that stick out</a:t>
          </a:r>
        </a:p>
      </dsp:txBody>
      <dsp:txXfrm>
        <a:off x="1279" y="781536"/>
        <a:ext cx="2732484" cy="1639490"/>
      </dsp:txXfrm>
    </dsp:sp>
    <dsp:sp modelId="{2558B7A9-5C5C-B141-84B7-586B3D11456A}">
      <dsp:nvSpPr>
        <dsp:cNvPr id="0" name=""/>
        <dsp:cNvSpPr/>
      </dsp:nvSpPr>
      <dsp:spPr>
        <a:xfrm>
          <a:off x="1367522" y="2419226"/>
          <a:ext cx="3360955" cy="597871"/>
        </a:xfrm>
        <a:custGeom>
          <a:avLst/>
          <a:gdLst/>
          <a:ahLst/>
          <a:cxnLst/>
          <a:rect l="0" t="0" r="0" b="0"/>
          <a:pathLst>
            <a:path>
              <a:moveTo>
                <a:pt x="3360955" y="0"/>
              </a:moveTo>
              <a:lnTo>
                <a:pt x="3360955" y="316035"/>
              </a:lnTo>
              <a:lnTo>
                <a:pt x="0" y="316035"/>
              </a:lnTo>
              <a:lnTo>
                <a:pt x="0" y="597871"/>
              </a:lnTo>
            </a:path>
          </a:pathLst>
        </a:custGeom>
        <a:noFill/>
        <a:ln w="6350" cap="flat" cmpd="sng" algn="ctr">
          <a:solidFill>
            <a:schemeClr val="accent5">
              <a:hueOff val="-1192233"/>
              <a:satOff val="4123"/>
              <a:lumOff val="-8137"/>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62519" y="2715020"/>
        <a:ext cx="170960" cy="6284"/>
      </dsp:txXfrm>
    </dsp:sp>
    <dsp:sp modelId="{6B6CFA37-7C4D-E140-99E4-1E4980802405}">
      <dsp:nvSpPr>
        <dsp:cNvPr id="0" name=""/>
        <dsp:cNvSpPr/>
      </dsp:nvSpPr>
      <dsp:spPr>
        <a:xfrm>
          <a:off x="3362235" y="781536"/>
          <a:ext cx="2732484" cy="1639490"/>
        </a:xfrm>
        <a:prstGeom prst="rect">
          <a:avLst/>
        </a:prstGeom>
        <a:solidFill>
          <a:schemeClr val="accent5">
            <a:hueOff val="-794822"/>
            <a:satOff val="2749"/>
            <a:lumOff val="-54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894" tIns="140545" rIns="133894" bIns="140545" numCol="1" spcCol="1270" anchor="ctr" anchorCtr="0">
          <a:noAutofit/>
        </a:bodyPr>
        <a:lstStyle/>
        <a:p>
          <a:pPr marL="0" lvl="0" indent="0" algn="ctr" defTabSz="622300">
            <a:lnSpc>
              <a:spcPct val="90000"/>
            </a:lnSpc>
            <a:spcBef>
              <a:spcPct val="0"/>
            </a:spcBef>
            <a:spcAft>
              <a:spcPct val="35000"/>
            </a:spcAft>
            <a:buNone/>
          </a:pPr>
          <a:r>
            <a:rPr lang="en-US" sz="1400" kern="1200"/>
            <a:t>Using notes from your own writing on your topic</a:t>
          </a:r>
        </a:p>
      </dsp:txBody>
      <dsp:txXfrm>
        <a:off x="3362235" y="781536"/>
        <a:ext cx="2732484" cy="1639490"/>
      </dsp:txXfrm>
    </dsp:sp>
    <dsp:sp modelId="{802ACFE7-EF39-D243-8064-FF4F7223BADC}">
      <dsp:nvSpPr>
        <dsp:cNvPr id="0" name=""/>
        <dsp:cNvSpPr/>
      </dsp:nvSpPr>
      <dsp:spPr>
        <a:xfrm>
          <a:off x="2731964" y="3823523"/>
          <a:ext cx="597871" cy="91440"/>
        </a:xfrm>
        <a:custGeom>
          <a:avLst/>
          <a:gdLst/>
          <a:ahLst/>
          <a:cxnLst/>
          <a:rect l="0" t="0" r="0" b="0"/>
          <a:pathLst>
            <a:path>
              <a:moveTo>
                <a:pt x="0" y="45720"/>
              </a:moveTo>
              <a:lnTo>
                <a:pt x="597871" y="45720"/>
              </a:lnTo>
            </a:path>
          </a:pathLst>
        </a:custGeom>
        <a:noFill/>
        <a:ln w="6350" cap="flat" cmpd="sng" algn="ctr">
          <a:solidFill>
            <a:schemeClr val="accent5">
              <a:hueOff val="-2384466"/>
              <a:satOff val="8247"/>
              <a:lumOff val="-1627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15188" y="3866101"/>
        <a:ext cx="31423" cy="6284"/>
      </dsp:txXfrm>
    </dsp:sp>
    <dsp:sp modelId="{B7A538C2-48A7-754E-ADE3-1527B017855D}">
      <dsp:nvSpPr>
        <dsp:cNvPr id="0" name=""/>
        <dsp:cNvSpPr/>
      </dsp:nvSpPr>
      <dsp:spPr>
        <a:xfrm>
          <a:off x="1279" y="3049498"/>
          <a:ext cx="2732484" cy="1639490"/>
        </a:xfrm>
        <a:prstGeom prst="rect">
          <a:avLst/>
        </a:prstGeom>
        <a:solidFill>
          <a:schemeClr val="accent5">
            <a:hueOff val="-1589644"/>
            <a:satOff val="5498"/>
            <a:lumOff val="-108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894" tIns="140545" rIns="133894" bIns="140545" numCol="1" spcCol="1270" anchor="ctr" anchorCtr="0">
          <a:noAutofit/>
        </a:bodyPr>
        <a:lstStyle/>
        <a:p>
          <a:pPr marL="0" lvl="0" indent="0" algn="ctr" defTabSz="622300">
            <a:lnSpc>
              <a:spcPct val="90000"/>
            </a:lnSpc>
            <a:spcBef>
              <a:spcPct val="0"/>
            </a:spcBef>
            <a:spcAft>
              <a:spcPct val="35000"/>
            </a:spcAft>
            <a:buNone/>
          </a:pPr>
          <a:r>
            <a:rPr lang="en-US" sz="1400" kern="1200"/>
            <a:t>Observe where connections can be made – are there similarities? Similar themes? </a:t>
          </a:r>
          <a:r>
            <a:rPr lang="en-US" sz="1400" i="1" kern="1200"/>
            <a:t>These are subtle hints waving out to you, asking to become body paragraphs!</a:t>
          </a:r>
          <a:endParaRPr lang="en-US" sz="1400" kern="1200"/>
        </a:p>
      </dsp:txBody>
      <dsp:txXfrm>
        <a:off x="1279" y="3049498"/>
        <a:ext cx="2732484" cy="1639490"/>
      </dsp:txXfrm>
    </dsp:sp>
    <dsp:sp modelId="{D4B576D2-08D6-6E45-8AE0-62BBC1DAD4FD}">
      <dsp:nvSpPr>
        <dsp:cNvPr id="0" name=""/>
        <dsp:cNvSpPr/>
      </dsp:nvSpPr>
      <dsp:spPr>
        <a:xfrm>
          <a:off x="3362235" y="3049498"/>
          <a:ext cx="2732484" cy="1639490"/>
        </a:xfrm>
        <a:prstGeom prst="rect">
          <a:avLst/>
        </a:prstGeom>
        <a:solidFill>
          <a:schemeClr val="accent5">
            <a:hueOff val="-2384466"/>
            <a:satOff val="8247"/>
            <a:lumOff val="-1627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894" tIns="140545" rIns="133894" bIns="140545" numCol="1" spcCol="1270" anchor="ctr" anchorCtr="0">
          <a:noAutofit/>
        </a:bodyPr>
        <a:lstStyle/>
        <a:p>
          <a:pPr marL="0" lvl="0" indent="0" algn="ctr" defTabSz="622300">
            <a:lnSpc>
              <a:spcPct val="90000"/>
            </a:lnSpc>
            <a:spcBef>
              <a:spcPct val="0"/>
            </a:spcBef>
            <a:spcAft>
              <a:spcPct val="35000"/>
            </a:spcAft>
            <a:buNone/>
          </a:pPr>
          <a:r>
            <a:rPr lang="en-US" sz="1400" kern="1200"/>
            <a:t>“At the end of this operation, the student will have at her disposal a pile of ordered, notated texts ready to be consulted in the writing of the essay.” </a:t>
          </a:r>
          <a:r>
            <a:rPr lang="en-US" sz="1400" i="1" kern="1200"/>
            <a:t>This is an outline</a:t>
          </a:r>
          <a:r>
            <a:rPr lang="en-US" sz="1400" kern="1200"/>
            <a:t>. </a:t>
          </a:r>
          <a:r>
            <a:rPr lang="en-US" sz="1400" i="1" kern="1200"/>
            <a:t>Everyone’s looks a bit different.</a:t>
          </a:r>
          <a:endParaRPr lang="en-US" sz="1400" kern="1200"/>
        </a:p>
      </dsp:txBody>
      <dsp:txXfrm>
        <a:off x="3362235" y="3049498"/>
        <a:ext cx="2732484" cy="16394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2ECC6-4AF7-7F4C-B179-72145DFDD43B}">
      <dsp:nvSpPr>
        <dsp:cNvPr id="0" name=""/>
        <dsp:cNvSpPr/>
      </dsp:nvSpPr>
      <dsp:spPr>
        <a:xfrm>
          <a:off x="4068" y="419034"/>
          <a:ext cx="2446213" cy="94613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INTRO PARAGRAPH</a:t>
          </a:r>
          <a:endParaRPr lang="en-US" sz="1600" kern="1200" dirty="0">
            <a:latin typeface="Times New Roman" panose="02020603050405020304" pitchFamily="18" charset="0"/>
            <a:cs typeface="Times New Roman" panose="02020603050405020304" pitchFamily="18" charset="0"/>
          </a:endParaRPr>
        </a:p>
      </dsp:txBody>
      <dsp:txXfrm>
        <a:off x="4068" y="419034"/>
        <a:ext cx="2446213" cy="946130"/>
      </dsp:txXfrm>
    </dsp:sp>
    <dsp:sp modelId="{C1B24341-6F95-F14C-A367-CF26FD775FFA}">
      <dsp:nvSpPr>
        <dsp:cNvPr id="0" name=""/>
        <dsp:cNvSpPr/>
      </dsp:nvSpPr>
      <dsp:spPr>
        <a:xfrm>
          <a:off x="4068" y="1365165"/>
          <a:ext cx="2446213" cy="1691692"/>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Times New Roman" panose="02020603050405020304" pitchFamily="18" charset="0"/>
              <a:cs typeface="Times New Roman" panose="02020603050405020304" pitchFamily="18" charset="0"/>
            </a:rPr>
            <a:t>1. hook</a:t>
          </a:r>
        </a:p>
        <a:p>
          <a:pPr marL="171450" lvl="1" indent="-171450" algn="l" defTabSz="711200">
            <a:lnSpc>
              <a:spcPct val="90000"/>
            </a:lnSpc>
            <a:spcBef>
              <a:spcPct val="0"/>
            </a:spcBef>
            <a:spcAft>
              <a:spcPct val="15000"/>
            </a:spcAft>
            <a:buChar char="•"/>
          </a:pPr>
          <a:r>
            <a:rPr lang="en-US" sz="1600" kern="1200">
              <a:latin typeface="Times New Roman" panose="02020603050405020304" pitchFamily="18" charset="0"/>
              <a:cs typeface="Times New Roman" panose="02020603050405020304" pitchFamily="18" charset="0"/>
            </a:rPr>
            <a:t>2. transition</a:t>
          </a:r>
        </a:p>
        <a:p>
          <a:pPr marL="171450" lvl="1" indent="-171450" algn="l" defTabSz="711200">
            <a:lnSpc>
              <a:spcPct val="90000"/>
            </a:lnSpc>
            <a:spcBef>
              <a:spcPct val="0"/>
            </a:spcBef>
            <a:spcAft>
              <a:spcPct val="15000"/>
            </a:spcAft>
            <a:buChar char="•"/>
          </a:pPr>
          <a:r>
            <a:rPr lang="en-US" sz="1600" kern="1200">
              <a:latin typeface="Times New Roman" panose="02020603050405020304" pitchFamily="18" charset="0"/>
              <a:cs typeface="Times New Roman" panose="02020603050405020304" pitchFamily="18" charset="0"/>
            </a:rPr>
            <a:t>3. Thesis is here</a:t>
          </a:r>
        </a:p>
      </dsp:txBody>
      <dsp:txXfrm>
        <a:off x="4068" y="1365165"/>
        <a:ext cx="2446213" cy="1691692"/>
      </dsp:txXfrm>
    </dsp:sp>
    <dsp:sp modelId="{96F7D72E-1605-A640-A14E-74ABF267CF1A}">
      <dsp:nvSpPr>
        <dsp:cNvPr id="0" name=""/>
        <dsp:cNvSpPr/>
      </dsp:nvSpPr>
      <dsp:spPr>
        <a:xfrm>
          <a:off x="2792751" y="419034"/>
          <a:ext cx="2446213" cy="946130"/>
        </a:xfrm>
        <a:prstGeom prst="rect">
          <a:avLst/>
        </a:prstGeom>
        <a:solidFill>
          <a:schemeClr val="accent2">
            <a:hueOff val="3066704"/>
            <a:satOff val="2970"/>
            <a:lumOff val="-1438"/>
            <a:alphaOff val="0"/>
          </a:schemeClr>
        </a:solidFill>
        <a:ln w="12700" cap="flat" cmpd="sng" algn="ctr">
          <a:solidFill>
            <a:schemeClr val="accent2">
              <a:hueOff val="3066704"/>
              <a:satOff val="2970"/>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BODY PARAGRAPHS </a:t>
          </a:r>
          <a:r>
            <a:rPr lang="en-US" sz="1600" kern="1200" dirty="0">
              <a:latin typeface="Times New Roman" panose="02020603050405020304" pitchFamily="18" charset="0"/>
              <a:cs typeface="Times New Roman" panose="02020603050405020304" pitchFamily="18" charset="0"/>
            </a:rPr>
            <a:t>(around 5-8) – these explain the EVIDENCE and ARGUMENT</a:t>
          </a:r>
        </a:p>
      </dsp:txBody>
      <dsp:txXfrm>
        <a:off x="2792751" y="419034"/>
        <a:ext cx="2446213" cy="946130"/>
      </dsp:txXfrm>
    </dsp:sp>
    <dsp:sp modelId="{17A9A90D-A715-4841-B606-2DB40E8E6616}">
      <dsp:nvSpPr>
        <dsp:cNvPr id="0" name=""/>
        <dsp:cNvSpPr/>
      </dsp:nvSpPr>
      <dsp:spPr>
        <a:xfrm>
          <a:off x="2792751" y="1365165"/>
          <a:ext cx="2446213" cy="1691692"/>
        </a:xfrm>
        <a:prstGeom prst="rect">
          <a:avLst/>
        </a:prstGeom>
        <a:solidFill>
          <a:schemeClr val="accent2">
            <a:tint val="40000"/>
            <a:alpha val="90000"/>
            <a:hueOff val="3048363"/>
            <a:satOff val="2255"/>
            <a:lumOff val="-362"/>
            <a:alphaOff val="0"/>
          </a:schemeClr>
        </a:solidFill>
        <a:ln w="12700" cap="flat" cmpd="sng" algn="ctr">
          <a:solidFill>
            <a:schemeClr val="accent2">
              <a:tint val="40000"/>
              <a:alpha val="90000"/>
              <a:hueOff val="3048363"/>
              <a:satOff val="2255"/>
              <a:lumOff val="-36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Times New Roman" panose="02020603050405020304" pitchFamily="18" charset="0"/>
              <a:cs typeface="Times New Roman" panose="02020603050405020304" pitchFamily="18" charset="0"/>
            </a:rPr>
            <a:t>1. Topic Sentence – what is this paragraph about? What is it going to argue?</a:t>
          </a:r>
        </a:p>
        <a:p>
          <a:pPr marL="171450" lvl="1" indent="-171450" algn="l" defTabSz="711200">
            <a:lnSpc>
              <a:spcPct val="90000"/>
            </a:lnSpc>
            <a:spcBef>
              <a:spcPct val="0"/>
            </a:spcBef>
            <a:spcAft>
              <a:spcPct val="15000"/>
            </a:spcAft>
            <a:buChar char="•"/>
          </a:pPr>
          <a:r>
            <a:rPr lang="en-US" sz="1600" kern="1200">
              <a:latin typeface="Times New Roman" panose="02020603050405020304" pitchFamily="18" charset="0"/>
              <a:cs typeface="Times New Roman" panose="02020603050405020304" pitchFamily="18" charset="0"/>
            </a:rPr>
            <a:t>2. 2-3 sentences making that argument</a:t>
          </a:r>
        </a:p>
      </dsp:txBody>
      <dsp:txXfrm>
        <a:off x="2792751" y="1365165"/>
        <a:ext cx="2446213" cy="1691692"/>
      </dsp:txXfrm>
    </dsp:sp>
    <dsp:sp modelId="{3F254D97-C226-E441-A82D-3A8754CD266A}">
      <dsp:nvSpPr>
        <dsp:cNvPr id="0" name=""/>
        <dsp:cNvSpPr/>
      </dsp:nvSpPr>
      <dsp:spPr>
        <a:xfrm>
          <a:off x="5581434" y="419034"/>
          <a:ext cx="2446213" cy="946130"/>
        </a:xfrm>
        <a:prstGeom prst="rect">
          <a:avLst/>
        </a:prstGeom>
        <a:solidFill>
          <a:schemeClr val="accent2">
            <a:hueOff val="6133409"/>
            <a:satOff val="5940"/>
            <a:lumOff val="-2876"/>
            <a:alphaOff val="0"/>
          </a:schemeClr>
        </a:solidFill>
        <a:ln w="12700" cap="flat" cmpd="sng" algn="ctr">
          <a:solidFill>
            <a:schemeClr val="accent2">
              <a:hueOff val="6133409"/>
              <a:satOff val="5940"/>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CONCLUSION – </a:t>
          </a:r>
        </a:p>
        <a:p>
          <a:pPr marL="0" lvl="0" indent="0" algn="ctr" defTabSz="71120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wrap it up</a:t>
          </a:r>
          <a:endParaRPr lang="en-US" sz="1600" kern="1200">
            <a:latin typeface="Times New Roman" panose="02020603050405020304" pitchFamily="18" charset="0"/>
            <a:cs typeface="Times New Roman" panose="02020603050405020304" pitchFamily="18" charset="0"/>
          </a:endParaRPr>
        </a:p>
      </dsp:txBody>
      <dsp:txXfrm>
        <a:off x="5581434" y="419034"/>
        <a:ext cx="2446213" cy="946130"/>
      </dsp:txXfrm>
    </dsp:sp>
    <dsp:sp modelId="{8B086D04-EAA7-5548-B386-1B43A264EE5E}">
      <dsp:nvSpPr>
        <dsp:cNvPr id="0" name=""/>
        <dsp:cNvSpPr/>
      </dsp:nvSpPr>
      <dsp:spPr>
        <a:xfrm>
          <a:off x="5581434" y="1365165"/>
          <a:ext cx="2446213" cy="1691692"/>
        </a:xfrm>
        <a:prstGeom prst="rect">
          <a:avLst/>
        </a:prstGeom>
        <a:solidFill>
          <a:schemeClr val="accent2">
            <a:tint val="40000"/>
            <a:alpha val="90000"/>
            <a:hueOff val="6096726"/>
            <a:satOff val="4510"/>
            <a:lumOff val="-724"/>
            <a:alphaOff val="0"/>
          </a:schemeClr>
        </a:solidFill>
        <a:ln w="12700" cap="flat" cmpd="sng" algn="ctr">
          <a:solidFill>
            <a:schemeClr val="accent2">
              <a:tint val="40000"/>
              <a:alpha val="90000"/>
              <a:hueOff val="6096726"/>
              <a:satOff val="4510"/>
              <a:lumOff val="-7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latin typeface="Times New Roman" panose="02020603050405020304" pitchFamily="18" charset="0"/>
              <a:cs typeface="Times New Roman" panose="02020603050405020304" pitchFamily="18" charset="0"/>
            </a:rPr>
            <a:t>1. Avoid Grand Overstatements and simply summarize what you did</a:t>
          </a:r>
        </a:p>
        <a:p>
          <a:pPr marL="171450" lvl="1" indent="-171450" algn="l" defTabSz="711200">
            <a:lnSpc>
              <a:spcPct val="90000"/>
            </a:lnSpc>
            <a:spcBef>
              <a:spcPct val="0"/>
            </a:spcBef>
            <a:spcAft>
              <a:spcPct val="15000"/>
            </a:spcAft>
            <a:buChar char="•"/>
          </a:pPr>
          <a:r>
            <a:rPr lang="en-US" sz="1600" kern="1200">
              <a:latin typeface="Times New Roman" panose="02020603050405020304" pitchFamily="18" charset="0"/>
              <a:cs typeface="Times New Roman" panose="02020603050405020304" pitchFamily="18" charset="0"/>
            </a:rPr>
            <a:t>2. tell the reader where they have been and why that was important</a:t>
          </a:r>
        </a:p>
      </dsp:txBody>
      <dsp:txXfrm>
        <a:off x="5581434" y="1365165"/>
        <a:ext cx="2446213" cy="1691692"/>
      </dsp:txXfrm>
    </dsp:sp>
    <dsp:sp modelId="{F621DF4A-178D-5943-8662-B9D518612F9E}">
      <dsp:nvSpPr>
        <dsp:cNvPr id="0" name=""/>
        <dsp:cNvSpPr/>
      </dsp:nvSpPr>
      <dsp:spPr>
        <a:xfrm>
          <a:off x="8370118" y="419034"/>
          <a:ext cx="2446213" cy="946130"/>
        </a:xfrm>
        <a:prstGeom prst="rect">
          <a:avLst/>
        </a:prstGeom>
        <a:solidFill>
          <a:schemeClr val="accent2">
            <a:hueOff val="9200113"/>
            <a:satOff val="8910"/>
            <a:lumOff val="-4314"/>
            <a:alphaOff val="0"/>
          </a:schemeClr>
        </a:solidFill>
        <a:ln w="12700" cap="flat" cmpd="sng" algn="ctr">
          <a:solidFill>
            <a:schemeClr val="accent2">
              <a:hueOff val="9200113"/>
              <a:satOff val="8910"/>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i="1" kern="1200">
              <a:latin typeface="Times New Roman" panose="02020603050405020304" pitchFamily="18" charset="0"/>
              <a:cs typeface="Times New Roman" panose="02020603050405020304" pitchFamily="18" charset="0"/>
            </a:rPr>
            <a:t>Proofread your writing and cite sources! </a:t>
          </a:r>
          <a:endParaRPr lang="en-US" sz="1600" kern="1200">
            <a:latin typeface="Times New Roman" panose="02020603050405020304" pitchFamily="18" charset="0"/>
            <a:cs typeface="Times New Roman" panose="02020603050405020304" pitchFamily="18" charset="0"/>
          </a:endParaRPr>
        </a:p>
      </dsp:txBody>
      <dsp:txXfrm>
        <a:off x="8370118" y="419034"/>
        <a:ext cx="2446213" cy="946130"/>
      </dsp:txXfrm>
    </dsp:sp>
    <dsp:sp modelId="{6120D215-06D3-4D4A-B9D2-A906DE1A2FE3}">
      <dsp:nvSpPr>
        <dsp:cNvPr id="0" name=""/>
        <dsp:cNvSpPr/>
      </dsp:nvSpPr>
      <dsp:spPr>
        <a:xfrm>
          <a:off x="8370118" y="1365165"/>
          <a:ext cx="2446213" cy="1691692"/>
        </a:xfrm>
        <a:prstGeom prst="rect">
          <a:avLst/>
        </a:prstGeom>
        <a:solidFill>
          <a:schemeClr val="accent2">
            <a:tint val="40000"/>
            <a:alpha val="90000"/>
            <a:hueOff val="9145089"/>
            <a:satOff val="6765"/>
            <a:lumOff val="-1086"/>
            <a:alphaOff val="0"/>
          </a:schemeClr>
        </a:solidFill>
        <a:ln w="12700" cap="flat" cmpd="sng" algn="ctr">
          <a:solidFill>
            <a:schemeClr val="accent2">
              <a:tint val="40000"/>
              <a:alpha val="90000"/>
              <a:hueOff val="9145089"/>
              <a:satOff val="6765"/>
              <a:lumOff val="-108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35EDB3-B3DF-A74D-9620-9992E8AB57C4}" type="datetimeFigureOut">
              <a:rPr lang="en-US" smtClean="0"/>
              <a:t>5/1/24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85421-2D21-694D-B12E-222F92857631}" type="slidenum">
              <a:rPr lang="en-US" smtClean="0"/>
              <a:t>‹#›</a:t>
            </a:fld>
            <a:endParaRPr lang="en-US"/>
          </a:p>
        </p:txBody>
      </p:sp>
    </p:spTree>
    <p:extLst>
      <p:ext uri="{BB962C8B-B14F-4D97-AF65-F5344CB8AC3E}">
        <p14:creationId xmlns:p14="http://schemas.microsoft.com/office/powerpoint/2010/main" val="2699246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rthistoryrules.wordpress.com/about/how-to-write-art-history-essays/"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arthistoryrules.wordpress.com/about/theoretical-analysis/" TargetMode="External"/><Relationship Id="rId4" Type="http://schemas.openxmlformats.org/officeDocument/2006/relationships/hyperlink" Target="https://arthistoryrules.wordpress.com/about/contextual-ana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https://</a:t>
            </a:r>
            <a:r>
              <a:rPr lang="en-US" dirty="0" err="1"/>
              <a:t>www.youtube.com</a:t>
            </a:r>
            <a:r>
              <a:rPr lang="en-US" dirty="0"/>
              <a:t>/</a:t>
            </a:r>
            <a:r>
              <a:rPr lang="en-US" dirty="0" err="1"/>
              <a:t>watch?v</a:t>
            </a:r>
            <a:r>
              <a:rPr lang="en-US" dirty="0"/>
              <a:t>=wo2K4kiKItE&amp;ab_channel=</a:t>
            </a:r>
            <a:r>
              <a:rPr lang="en-US" dirty="0" err="1"/>
              <a:t>InteriorMythosJourneys</a:t>
            </a:r>
            <a:endParaRPr lang="en-US" dirty="0"/>
          </a:p>
        </p:txBody>
      </p:sp>
      <p:sp>
        <p:nvSpPr>
          <p:cNvPr id="4" name="Slide Number Placeholder 3"/>
          <p:cNvSpPr>
            <a:spLocks noGrp="1"/>
          </p:cNvSpPr>
          <p:nvPr>
            <p:ph type="sldNum" sz="quarter" idx="5"/>
          </p:nvPr>
        </p:nvSpPr>
        <p:spPr/>
        <p:txBody>
          <a:bodyPr/>
          <a:lstStyle/>
          <a:p>
            <a:fld id="{AF485421-2D21-694D-B12E-222F92857631}" type="slidenum">
              <a:rPr lang="en-US" smtClean="0"/>
              <a:t>4</a:t>
            </a:fld>
            <a:endParaRPr lang="en-US"/>
          </a:p>
        </p:txBody>
      </p:sp>
    </p:spTree>
    <p:extLst>
      <p:ext uri="{BB962C8B-B14F-4D97-AF65-F5344CB8AC3E}">
        <p14:creationId xmlns:p14="http://schemas.microsoft.com/office/powerpoint/2010/main" val="1409176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pieces of a puzzle: Title, Introduction, Body Paragraphs, Conclusion, Bibliography</a:t>
            </a:r>
          </a:p>
        </p:txBody>
      </p:sp>
      <p:sp>
        <p:nvSpPr>
          <p:cNvPr id="4" name="Slide Number Placeholder 3"/>
          <p:cNvSpPr>
            <a:spLocks noGrp="1"/>
          </p:cNvSpPr>
          <p:nvPr>
            <p:ph type="sldNum" sz="quarter" idx="5"/>
          </p:nvPr>
        </p:nvSpPr>
        <p:spPr/>
        <p:txBody>
          <a:bodyPr/>
          <a:lstStyle/>
          <a:p>
            <a:fld id="{AF485421-2D21-694D-B12E-222F92857631}" type="slidenum">
              <a:rPr lang="en-US" smtClean="0"/>
              <a:t>5</a:t>
            </a:fld>
            <a:endParaRPr lang="en-US"/>
          </a:p>
        </p:txBody>
      </p:sp>
    </p:spTree>
    <p:extLst>
      <p:ext uri="{BB962C8B-B14F-4D97-AF65-F5344CB8AC3E}">
        <p14:creationId xmlns:p14="http://schemas.microsoft.com/office/powerpoint/2010/main" val="1644224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85421-2D21-694D-B12E-222F92857631}" type="slidenum">
              <a:rPr lang="en-US" smtClean="0"/>
              <a:t>6</a:t>
            </a:fld>
            <a:endParaRPr lang="en-US"/>
          </a:p>
        </p:txBody>
      </p:sp>
    </p:spTree>
    <p:extLst>
      <p:ext uri="{BB962C8B-B14F-4D97-AF65-F5344CB8AC3E}">
        <p14:creationId xmlns:p14="http://schemas.microsoft.com/office/powerpoint/2010/main" val="2216756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485421-2D21-694D-B12E-222F92857631}" type="slidenum">
              <a:rPr lang="en-US" smtClean="0"/>
              <a:t>8</a:t>
            </a:fld>
            <a:endParaRPr lang="en-US"/>
          </a:p>
        </p:txBody>
      </p:sp>
    </p:spTree>
    <p:extLst>
      <p:ext uri="{BB962C8B-B14F-4D97-AF65-F5344CB8AC3E}">
        <p14:creationId xmlns:p14="http://schemas.microsoft.com/office/powerpoint/2010/main" val="286387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i="1" kern="1200" dirty="0">
                <a:solidFill>
                  <a:schemeClr val="tx1"/>
                </a:solidFill>
                <a:effectLst/>
                <a:latin typeface="+mn-lt"/>
                <a:ea typeface="+mn-ea"/>
                <a:cs typeface="+mn-cs"/>
              </a:rPr>
              <a:t>Thesis</a:t>
            </a:r>
            <a:r>
              <a:rPr lang="en-US" sz="1200" b="0" i="0" kern="1200" dirty="0">
                <a:solidFill>
                  <a:schemeClr val="tx1"/>
                </a:solidFill>
                <a:effectLst/>
                <a:latin typeface="+mn-lt"/>
                <a:ea typeface="+mn-ea"/>
                <a:cs typeface="+mn-cs"/>
              </a:rPr>
              <a:t> – You must have one! A thesis is a clear statement of what you plan to argue. It should be identifiable from your first paragraph. This thesis must be original and supportable. You should be able to connect every paragraph in your essay to this idea. If you cannot connect a passage to your thesis, it is either extraneous or in need of explanation. A thesis is a statement of the idea you will be trying to prove. An essay is an argument, an attempt to prove an original assertion through the use of various types of evidence.</a:t>
            </a:r>
          </a:p>
          <a:p>
            <a:pPr fontAlgn="base"/>
            <a:r>
              <a:rPr lang="en-US" sz="1200" b="1" i="1" kern="1200" dirty="0">
                <a:solidFill>
                  <a:schemeClr val="tx1"/>
                </a:solidFill>
                <a:effectLst/>
                <a:latin typeface="+mn-lt"/>
                <a:ea typeface="+mn-ea"/>
                <a:cs typeface="+mn-cs"/>
              </a:rPr>
              <a:t>Evidence</a:t>
            </a:r>
            <a:r>
              <a:rPr lang="en-US" sz="1200" b="0" i="0" kern="1200" dirty="0">
                <a:solidFill>
                  <a:schemeClr val="tx1"/>
                </a:solidFill>
                <a:effectLst/>
                <a:latin typeface="+mn-lt"/>
                <a:ea typeface="+mn-ea"/>
                <a:cs typeface="+mn-cs"/>
              </a:rPr>
              <a:t> – In Art History essays, there are several forms of evidence you might rely on. First and foremost, there is the </a:t>
            </a:r>
            <a:r>
              <a:rPr lang="en-US" sz="1200" b="0" i="0" u="none" strike="noStrike" kern="1200" dirty="0">
                <a:solidFill>
                  <a:schemeClr val="tx1"/>
                </a:solidFill>
                <a:effectLst/>
                <a:latin typeface="+mn-lt"/>
                <a:ea typeface="+mn-ea"/>
                <a:cs typeface="+mn-cs"/>
                <a:hlinkClick r:id="rId3"/>
              </a:rPr>
              <a:t>visual evidence of the works of art</a:t>
            </a:r>
            <a:r>
              <a:rPr lang="en-US" sz="1200" b="0" i="0" kern="1200" dirty="0">
                <a:solidFill>
                  <a:schemeClr val="tx1"/>
                </a:solidFill>
                <a:effectLst/>
                <a:latin typeface="+mn-lt"/>
                <a:ea typeface="+mn-ea"/>
                <a:cs typeface="+mn-cs"/>
              </a:rPr>
              <a:t>. You may also </a:t>
            </a:r>
            <a:r>
              <a:rPr lang="en-US" sz="1200" b="0" i="0" u="none" strike="noStrike" kern="1200" dirty="0">
                <a:solidFill>
                  <a:schemeClr val="tx1"/>
                </a:solidFill>
                <a:effectLst/>
                <a:latin typeface="+mn-lt"/>
                <a:ea typeface="+mn-ea"/>
                <a:cs typeface="+mn-cs"/>
                <a:hlinkClick r:id="rId4"/>
              </a:rPr>
              <a:t>contextualize the work</a:t>
            </a:r>
            <a:r>
              <a:rPr lang="en-US" sz="1200" b="0" i="0" kern="1200" dirty="0">
                <a:solidFill>
                  <a:schemeClr val="tx1"/>
                </a:solidFill>
                <a:effectLst/>
                <a:latin typeface="+mn-lt"/>
                <a:ea typeface="+mn-ea"/>
                <a:cs typeface="+mn-cs"/>
              </a:rPr>
              <a:t> with primary source texts (that is, texts from the same period as the works of art you are discussion). Then, you should read secondary sources (texts written by modern historians) about the works of art, their artists (if known) and their periods. Finally, you can read </a:t>
            </a:r>
            <a:r>
              <a:rPr lang="en-US" sz="1200" b="0" i="0" u="none" strike="noStrike" kern="1200" dirty="0">
                <a:solidFill>
                  <a:schemeClr val="tx1"/>
                </a:solidFill>
                <a:effectLst/>
                <a:latin typeface="+mn-lt"/>
                <a:ea typeface="+mn-ea"/>
                <a:cs typeface="+mn-cs"/>
                <a:hlinkClick r:id="rId5"/>
              </a:rPr>
              <a:t>theoretical treatments</a:t>
            </a:r>
            <a:r>
              <a:rPr lang="en-US" sz="1200" b="0" i="0" kern="1200" dirty="0">
                <a:solidFill>
                  <a:schemeClr val="tx1"/>
                </a:solidFill>
                <a:effectLst/>
                <a:latin typeface="+mn-lt"/>
                <a:ea typeface="+mn-ea"/>
                <a:cs typeface="+mn-cs"/>
              </a:rPr>
              <a:t> of the vital themes in the works. This final category is generally not needed for introductory courses, but can be a great help in upper division work.</a:t>
            </a:r>
          </a:p>
          <a:p>
            <a:pPr fontAlgn="base"/>
            <a:r>
              <a:rPr lang="en-US" sz="1200" b="1" i="1" kern="1200" dirty="0">
                <a:solidFill>
                  <a:schemeClr val="tx1"/>
                </a:solidFill>
                <a:effectLst/>
                <a:latin typeface="+mn-lt"/>
                <a:ea typeface="+mn-ea"/>
                <a:cs typeface="+mn-cs"/>
              </a:rPr>
              <a:t>Argument</a:t>
            </a:r>
            <a:r>
              <a:rPr lang="en-US" sz="1200" b="0" i="0" kern="1200" dirty="0">
                <a:solidFill>
                  <a:schemeClr val="tx1"/>
                </a:solidFill>
                <a:effectLst/>
                <a:latin typeface="+mn-lt"/>
                <a:ea typeface="+mn-ea"/>
                <a:cs typeface="+mn-cs"/>
              </a:rPr>
              <a:t> – Be sure to venture beyond formal description of your images. Provide analysis that considers the meaning or meanings which we may draw from these works. Do not be afraid to offer multiple interpretations of an image or set of images. This can often by very effective, so long as the various interpretations are incorporated into a single, overarching argument. Most importantly, be sure that every sentence of your paper can be connected to your thesis.</a:t>
            </a:r>
          </a:p>
          <a:p>
            <a:pPr fontAlgn="base"/>
            <a:r>
              <a:rPr lang="en-US" sz="1200" b="1" i="1" kern="1200" dirty="0">
                <a:solidFill>
                  <a:schemeClr val="tx1"/>
                </a:solidFill>
                <a:effectLst/>
                <a:latin typeface="+mn-lt"/>
                <a:ea typeface="+mn-ea"/>
                <a:cs typeface="+mn-cs"/>
              </a:rPr>
              <a:t>Conclusion</a:t>
            </a:r>
            <a:r>
              <a:rPr lang="en-US" sz="1200" b="0" i="0" kern="1200" dirty="0">
                <a:solidFill>
                  <a:schemeClr val="tx1"/>
                </a:solidFill>
                <a:effectLst/>
                <a:latin typeface="+mn-lt"/>
                <a:ea typeface="+mn-ea"/>
                <a:cs typeface="+mn-cs"/>
              </a:rPr>
              <a:t> – Your papers should end with some form of concluding remarks. These need not take the form of hackneyed conventions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“In conclusion, I would like to state…”), and you should avoid grand overstatements (</a:t>
            </a:r>
            <a:r>
              <a:rPr lang="en-US" sz="1200" b="0" i="0" kern="1200" dirty="0" err="1">
                <a:solidFill>
                  <a:schemeClr val="tx1"/>
                </a:solidFill>
                <a:effectLst/>
                <a:latin typeface="+mn-lt"/>
                <a:ea typeface="+mn-ea"/>
                <a:cs typeface="+mn-cs"/>
              </a:rPr>
              <a:t>ie</a:t>
            </a:r>
            <a:r>
              <a:rPr lang="en-US" sz="1200" b="0" i="0" kern="1200" dirty="0">
                <a:solidFill>
                  <a:schemeClr val="tx1"/>
                </a:solidFill>
                <a:effectLst/>
                <a:latin typeface="+mn-lt"/>
                <a:ea typeface="+mn-ea"/>
                <a:cs typeface="+mn-cs"/>
              </a:rPr>
              <a:t>. “This work shows how incredible the Middle Ages were.”) but should show the reader where they have just been and why this journey was important.</a:t>
            </a:r>
          </a:p>
          <a:p>
            <a:endParaRPr lang="en-US" dirty="0"/>
          </a:p>
        </p:txBody>
      </p:sp>
      <p:sp>
        <p:nvSpPr>
          <p:cNvPr id="4" name="Slide Number Placeholder 3"/>
          <p:cNvSpPr>
            <a:spLocks noGrp="1"/>
          </p:cNvSpPr>
          <p:nvPr>
            <p:ph type="sldNum" sz="quarter" idx="5"/>
          </p:nvPr>
        </p:nvSpPr>
        <p:spPr/>
        <p:txBody>
          <a:bodyPr/>
          <a:lstStyle/>
          <a:p>
            <a:fld id="{92996347-D014-9F4A-BC3C-F4903DCCEF4F}" type="slidenum">
              <a:rPr lang="en-US" smtClean="0"/>
              <a:t>16</a:t>
            </a:fld>
            <a:endParaRPr lang="en-US"/>
          </a:p>
        </p:txBody>
      </p:sp>
    </p:spTree>
    <p:extLst>
      <p:ext uri="{BB962C8B-B14F-4D97-AF65-F5344CB8AC3E}">
        <p14:creationId xmlns:p14="http://schemas.microsoft.com/office/powerpoint/2010/main" val="1425787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5/1/24</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337034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5/1/24</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72428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5/1/24</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7492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5/1/24</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0085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5/1/24</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4729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5/1/24</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92179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5/1/24</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893956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5/1/24</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7086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5/1/24</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01342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5/1/24</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039901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5/1/24</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435893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5/1/24</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2985020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A2867281-7871-4615-A51D-DF8A481C8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4676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44993B-BFAE-703D-7787-08C23082DD6E}"/>
              </a:ext>
            </a:extLst>
          </p:cNvPr>
          <p:cNvSpPr>
            <a:spLocks noGrp="1"/>
          </p:cNvSpPr>
          <p:nvPr>
            <p:ph type="ctrTitle"/>
          </p:nvPr>
        </p:nvSpPr>
        <p:spPr>
          <a:xfrm>
            <a:off x="1100565" y="1371600"/>
            <a:ext cx="5256431" cy="4114800"/>
          </a:xfrm>
        </p:spPr>
        <p:txBody>
          <a:bodyPr anchor="ctr">
            <a:normAutofit/>
          </a:bodyPr>
          <a:lstStyle/>
          <a:p>
            <a:r>
              <a:rPr lang="en-US" sz="4000">
                <a:solidFill>
                  <a:schemeClr val="bg2"/>
                </a:solidFill>
              </a:rPr>
              <a:t>OER Writing Class Day </a:t>
            </a:r>
          </a:p>
        </p:txBody>
      </p:sp>
      <p:sp>
        <p:nvSpPr>
          <p:cNvPr id="45" name="Rectangle 44">
            <a:extLst>
              <a:ext uri="{FF2B5EF4-FFF2-40B4-BE49-F238E27FC236}">
                <a16:creationId xmlns:a16="http://schemas.microsoft.com/office/drawing/2014/main" id="{C814D965-AFDE-4AF3-9F89-26F4DC4B54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685800"/>
            <a:ext cx="3369445" cy="5486400"/>
          </a:xfrm>
          <a:prstGeom prst="rect">
            <a:avLst/>
          </a:prstGeom>
          <a:solidFill>
            <a:schemeClr val="tx2">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A594FAF-77D1-F35B-1601-767A3F06597D}"/>
              </a:ext>
            </a:extLst>
          </p:cNvPr>
          <p:cNvSpPr>
            <a:spLocks noGrp="1"/>
          </p:cNvSpPr>
          <p:nvPr>
            <p:ph type="subTitle" idx="1"/>
          </p:nvPr>
        </p:nvSpPr>
        <p:spPr>
          <a:xfrm>
            <a:off x="8672945" y="1680963"/>
            <a:ext cx="2369127" cy="3493336"/>
          </a:xfrm>
        </p:spPr>
        <p:txBody>
          <a:bodyPr anchor="ctr">
            <a:normAutofit/>
          </a:bodyPr>
          <a:lstStyle/>
          <a:p>
            <a:r>
              <a:rPr lang="en-US" sz="2800">
                <a:solidFill>
                  <a:schemeClr val="bg1"/>
                </a:solidFill>
              </a:rPr>
              <a:t>Modern Art, May 2nd, 2024</a:t>
            </a:r>
          </a:p>
        </p:txBody>
      </p:sp>
    </p:spTree>
    <p:extLst>
      <p:ext uri="{BB962C8B-B14F-4D97-AF65-F5344CB8AC3E}">
        <p14:creationId xmlns:p14="http://schemas.microsoft.com/office/powerpoint/2010/main" val="3945118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text on a white background&#10;&#10;Description automatically generated">
            <a:extLst>
              <a:ext uri="{FF2B5EF4-FFF2-40B4-BE49-F238E27FC236}">
                <a16:creationId xmlns:a16="http://schemas.microsoft.com/office/drawing/2014/main" id="{91AF4B29-B7B2-D242-FDFE-4D888A60BD9D}"/>
              </a:ext>
            </a:extLst>
          </p:cNvPr>
          <p:cNvPicPr>
            <a:picLocks noChangeAspect="1"/>
          </p:cNvPicPr>
          <p:nvPr/>
        </p:nvPicPr>
        <p:blipFill>
          <a:blip r:embed="rId2"/>
          <a:stretch>
            <a:fillRect/>
          </a:stretch>
        </p:blipFill>
        <p:spPr>
          <a:xfrm>
            <a:off x="116375" y="2042362"/>
            <a:ext cx="11959249" cy="2182166"/>
          </a:xfrm>
          <a:prstGeom prst="rect">
            <a:avLst/>
          </a:prstGeom>
        </p:spPr>
      </p:pic>
    </p:spTree>
    <p:extLst>
      <p:ext uri="{BB962C8B-B14F-4D97-AF65-F5344CB8AC3E}">
        <p14:creationId xmlns:p14="http://schemas.microsoft.com/office/powerpoint/2010/main" val="13633849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EA019-A164-8F82-0DCA-CEA75A75A470}"/>
              </a:ext>
            </a:extLst>
          </p:cNvPr>
          <p:cNvSpPr>
            <a:spLocks noGrp="1"/>
          </p:cNvSpPr>
          <p:nvPr>
            <p:ph type="title"/>
          </p:nvPr>
        </p:nvSpPr>
        <p:spPr>
          <a:xfrm>
            <a:off x="1024128" y="173736"/>
            <a:ext cx="9486900" cy="1371600"/>
          </a:xfrm>
        </p:spPr>
        <p:txBody>
          <a:bodyPr/>
          <a:lstStyle/>
          <a:p>
            <a:r>
              <a:rPr lang="en-US" dirty="0"/>
              <a:t>Body paragraph topics</a:t>
            </a:r>
          </a:p>
        </p:txBody>
      </p:sp>
      <p:pic>
        <p:nvPicPr>
          <p:cNvPr id="5" name="Content Placeholder 4" descr="A close-up of a text&#10;&#10;Description automatically generated">
            <a:extLst>
              <a:ext uri="{FF2B5EF4-FFF2-40B4-BE49-F238E27FC236}">
                <a16:creationId xmlns:a16="http://schemas.microsoft.com/office/drawing/2014/main" id="{DE36723C-4EE2-1E79-7EF1-1944378BE39A}"/>
              </a:ext>
            </a:extLst>
          </p:cNvPr>
          <p:cNvPicPr>
            <a:picLocks noGrp="1" noChangeAspect="1"/>
          </p:cNvPicPr>
          <p:nvPr>
            <p:ph idx="1"/>
          </p:nvPr>
        </p:nvPicPr>
        <p:blipFill rotWithShape="1">
          <a:blip r:embed="rId2"/>
          <a:srcRect t="3937"/>
          <a:stretch/>
        </p:blipFill>
        <p:spPr>
          <a:xfrm>
            <a:off x="78281" y="2395728"/>
            <a:ext cx="12139553" cy="3776472"/>
          </a:xfrm>
        </p:spPr>
      </p:pic>
    </p:spTree>
    <p:extLst>
      <p:ext uri="{BB962C8B-B14F-4D97-AF65-F5344CB8AC3E}">
        <p14:creationId xmlns:p14="http://schemas.microsoft.com/office/powerpoint/2010/main" val="2663266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text&#10;&#10;Description automatically generated">
            <a:extLst>
              <a:ext uri="{FF2B5EF4-FFF2-40B4-BE49-F238E27FC236}">
                <a16:creationId xmlns:a16="http://schemas.microsoft.com/office/drawing/2014/main" id="{E6E79CDC-C613-E15C-8C29-A9E1E9D9D302}"/>
              </a:ext>
            </a:extLst>
          </p:cNvPr>
          <p:cNvPicPr>
            <a:picLocks noGrp="1" noChangeAspect="1"/>
          </p:cNvPicPr>
          <p:nvPr>
            <p:ph idx="1"/>
          </p:nvPr>
        </p:nvPicPr>
        <p:blipFill>
          <a:blip r:embed="rId2"/>
          <a:stretch>
            <a:fillRect/>
          </a:stretch>
        </p:blipFill>
        <p:spPr>
          <a:xfrm>
            <a:off x="0" y="1828800"/>
            <a:ext cx="11545150" cy="3200400"/>
          </a:xfrm>
        </p:spPr>
      </p:pic>
    </p:spTree>
    <p:extLst>
      <p:ext uri="{BB962C8B-B14F-4D97-AF65-F5344CB8AC3E}">
        <p14:creationId xmlns:p14="http://schemas.microsoft.com/office/powerpoint/2010/main" val="2623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white text on a white background&#10;&#10;Description automatically generated">
            <a:extLst>
              <a:ext uri="{FF2B5EF4-FFF2-40B4-BE49-F238E27FC236}">
                <a16:creationId xmlns:a16="http://schemas.microsoft.com/office/drawing/2014/main" id="{7B9CC39A-4203-62F2-AC85-4257581F00A4}"/>
              </a:ext>
            </a:extLst>
          </p:cNvPr>
          <p:cNvPicPr>
            <a:picLocks noGrp="1" noChangeAspect="1"/>
          </p:cNvPicPr>
          <p:nvPr>
            <p:ph idx="1"/>
          </p:nvPr>
        </p:nvPicPr>
        <p:blipFill>
          <a:blip r:embed="rId2"/>
          <a:stretch>
            <a:fillRect/>
          </a:stretch>
        </p:blipFill>
        <p:spPr>
          <a:xfrm>
            <a:off x="230501" y="1883664"/>
            <a:ext cx="11730998" cy="3493008"/>
          </a:xfrm>
        </p:spPr>
      </p:pic>
    </p:spTree>
    <p:extLst>
      <p:ext uri="{BB962C8B-B14F-4D97-AF65-F5344CB8AC3E}">
        <p14:creationId xmlns:p14="http://schemas.microsoft.com/office/powerpoint/2010/main" val="1966290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text on a white background&#10;&#10;Description automatically generated">
            <a:extLst>
              <a:ext uri="{FF2B5EF4-FFF2-40B4-BE49-F238E27FC236}">
                <a16:creationId xmlns:a16="http://schemas.microsoft.com/office/drawing/2014/main" id="{1F3A7BFE-C2EA-6CCF-4AC8-00D5FD25A988}"/>
              </a:ext>
            </a:extLst>
          </p:cNvPr>
          <p:cNvPicPr>
            <a:picLocks noGrp="1" noChangeAspect="1"/>
          </p:cNvPicPr>
          <p:nvPr>
            <p:ph idx="1"/>
          </p:nvPr>
        </p:nvPicPr>
        <p:blipFill>
          <a:blip r:embed="rId2"/>
          <a:stretch>
            <a:fillRect/>
          </a:stretch>
        </p:blipFill>
        <p:spPr>
          <a:xfrm>
            <a:off x="398975" y="1360487"/>
            <a:ext cx="11081317" cy="4137025"/>
          </a:xfrm>
        </p:spPr>
      </p:pic>
    </p:spTree>
    <p:extLst>
      <p:ext uri="{BB962C8B-B14F-4D97-AF65-F5344CB8AC3E}">
        <p14:creationId xmlns:p14="http://schemas.microsoft.com/office/powerpoint/2010/main" val="2288431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5ED762-87A9-4432-9372-C63D1D399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27E7CE-3860-417D-BFB8-9C0D915E1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960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A728F4-0AE8-41AC-91AF-ECA038ACF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page with black text&#10;&#10;Description automatically generated">
            <a:extLst>
              <a:ext uri="{FF2B5EF4-FFF2-40B4-BE49-F238E27FC236}">
                <a16:creationId xmlns:a16="http://schemas.microsoft.com/office/drawing/2014/main" id="{BB4160A1-EDF1-0B28-3E0F-BB0E91EA8EBE}"/>
              </a:ext>
            </a:extLst>
          </p:cNvPr>
          <p:cNvPicPr>
            <a:picLocks noGrp="1" noChangeAspect="1"/>
          </p:cNvPicPr>
          <p:nvPr>
            <p:ph idx="1"/>
          </p:nvPr>
        </p:nvPicPr>
        <p:blipFill rotWithShape="1">
          <a:blip r:embed="rId2"/>
          <a:srcRect l="4508" r="17589"/>
          <a:stretch/>
        </p:blipFill>
        <p:spPr>
          <a:xfrm>
            <a:off x="685800" y="685800"/>
            <a:ext cx="10820399" cy="5486399"/>
          </a:xfrm>
          <a:prstGeom prst="rect">
            <a:avLst/>
          </a:prstGeom>
        </p:spPr>
      </p:pic>
    </p:spTree>
    <p:extLst>
      <p:ext uri="{BB962C8B-B14F-4D97-AF65-F5344CB8AC3E}">
        <p14:creationId xmlns:p14="http://schemas.microsoft.com/office/powerpoint/2010/main" val="2091955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8E646A7-D148-4320-A501-0291AA75AC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799"/>
            <a:ext cx="10820400" cy="1371601"/>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54F982-4355-B847-B582-5A14C2FD2CD8}"/>
              </a:ext>
            </a:extLst>
          </p:cNvPr>
          <p:cNvSpPr>
            <a:spLocks noGrp="1"/>
          </p:cNvSpPr>
          <p:nvPr>
            <p:ph type="title"/>
          </p:nvPr>
        </p:nvSpPr>
        <p:spPr>
          <a:xfrm>
            <a:off x="1395045" y="947223"/>
            <a:ext cx="9394874" cy="928467"/>
          </a:xfrm>
        </p:spPr>
        <p:txBody>
          <a:bodyPr vert="horz" lIns="91440" tIns="45720" rIns="91440" bIns="45720" rtlCol="0" anchor="ctr">
            <a:normAutofit/>
          </a:bodyPr>
          <a:lstStyle/>
          <a:p>
            <a:pPr algn="ctr"/>
            <a:r>
              <a:rPr lang="en-US" kern="1200">
                <a:latin typeface="Times New Roman" panose="02020603050405020304" pitchFamily="18" charset="0"/>
                <a:cs typeface="Times New Roman" panose="02020603050405020304" pitchFamily="18" charset="0"/>
              </a:rPr>
              <a:t>General Outline for Papers</a:t>
            </a:r>
          </a:p>
        </p:txBody>
      </p:sp>
      <p:graphicFrame>
        <p:nvGraphicFramePr>
          <p:cNvPr id="6" name="TextBox 3">
            <a:extLst>
              <a:ext uri="{FF2B5EF4-FFF2-40B4-BE49-F238E27FC236}">
                <a16:creationId xmlns:a16="http://schemas.microsoft.com/office/drawing/2014/main" id="{ADCCE5BC-7EBD-426A-A5DA-204D0C98577E}"/>
              </a:ext>
            </a:extLst>
          </p:cNvPr>
          <p:cNvGraphicFramePr/>
          <p:nvPr>
            <p:extLst>
              <p:ext uri="{D42A27DB-BD31-4B8C-83A1-F6EECF244321}">
                <p14:modId xmlns:p14="http://schemas.microsoft.com/office/powerpoint/2010/main" val="4224359086"/>
              </p:ext>
            </p:extLst>
          </p:nvPr>
        </p:nvGraphicFramePr>
        <p:xfrm>
          <a:off x="685800" y="2696308"/>
          <a:ext cx="10820400" cy="3475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EBF09ADD-3CF8-1327-0F6B-3503EB34E8AD}"/>
              </a:ext>
            </a:extLst>
          </p:cNvPr>
          <p:cNvSpPr txBox="1"/>
          <p:nvPr/>
        </p:nvSpPr>
        <p:spPr>
          <a:xfrm>
            <a:off x="9381744" y="4334256"/>
            <a:ext cx="1591056" cy="646331"/>
          </a:xfrm>
          <a:prstGeom prst="rect">
            <a:avLst/>
          </a:prstGeom>
          <a:noFill/>
        </p:spPr>
        <p:txBody>
          <a:bodyPr wrap="square" rtlCol="0">
            <a:spAutoFit/>
          </a:bodyPr>
          <a:lstStyle/>
          <a:p>
            <a:r>
              <a:rPr lang="en-US" dirty="0"/>
              <a:t>More on this next week!</a:t>
            </a:r>
          </a:p>
        </p:txBody>
      </p:sp>
    </p:spTree>
    <p:extLst>
      <p:ext uri="{BB962C8B-B14F-4D97-AF65-F5344CB8AC3E}">
        <p14:creationId xmlns:p14="http://schemas.microsoft.com/office/powerpoint/2010/main" val="2525908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9289-D130-2CD4-A0A3-A60C7A38828A}"/>
              </a:ext>
            </a:extLst>
          </p:cNvPr>
          <p:cNvSpPr>
            <a:spLocks noGrp="1"/>
          </p:cNvSpPr>
          <p:nvPr>
            <p:ph type="title"/>
          </p:nvPr>
        </p:nvSpPr>
        <p:spPr/>
        <p:txBody>
          <a:bodyPr/>
          <a:lstStyle/>
          <a:p>
            <a:r>
              <a:rPr lang="en-US" dirty="0"/>
              <a:t>Goal of class today</a:t>
            </a:r>
          </a:p>
        </p:txBody>
      </p:sp>
      <p:sp>
        <p:nvSpPr>
          <p:cNvPr id="3" name="Content Placeholder 2">
            <a:extLst>
              <a:ext uri="{FF2B5EF4-FFF2-40B4-BE49-F238E27FC236}">
                <a16:creationId xmlns:a16="http://schemas.microsoft.com/office/drawing/2014/main" id="{E139B428-8BD3-08BD-ACB0-6BC9C2854C99}"/>
              </a:ext>
            </a:extLst>
          </p:cNvPr>
          <p:cNvSpPr>
            <a:spLocks noGrp="1"/>
          </p:cNvSpPr>
          <p:nvPr>
            <p:ph idx="1"/>
          </p:nvPr>
        </p:nvSpPr>
        <p:spPr/>
        <p:txBody>
          <a:bodyPr/>
          <a:lstStyle/>
          <a:p>
            <a:r>
              <a:rPr lang="en-US" dirty="0"/>
              <a:t>To ground ourselves during a disorienting time to be a CUNY student</a:t>
            </a:r>
          </a:p>
          <a:p>
            <a:r>
              <a:rPr lang="en-US" dirty="0"/>
              <a:t>To learn how to narrow down research and ideas into an outline</a:t>
            </a:r>
          </a:p>
          <a:p>
            <a:r>
              <a:rPr lang="en-US" dirty="0"/>
              <a:t>To eliminate the ‘fear of the blank page’ that comes with writing </a:t>
            </a:r>
          </a:p>
        </p:txBody>
      </p:sp>
    </p:spTree>
    <p:extLst>
      <p:ext uri="{BB962C8B-B14F-4D97-AF65-F5344CB8AC3E}">
        <p14:creationId xmlns:p14="http://schemas.microsoft.com/office/powerpoint/2010/main" val="328242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6A9A943-04D2-4F54-9375-AF6754298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1"/>
            <a:ext cx="9486900" cy="4162612"/>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18546F-0875-2069-BD24-095F554A2FD0}"/>
              </a:ext>
            </a:extLst>
          </p:cNvPr>
          <p:cNvSpPr>
            <a:spLocks noGrp="1"/>
          </p:cNvSpPr>
          <p:nvPr>
            <p:ph type="title"/>
          </p:nvPr>
        </p:nvSpPr>
        <p:spPr>
          <a:xfrm>
            <a:off x="2057400" y="2057400"/>
            <a:ext cx="8115300" cy="1713216"/>
          </a:xfrm>
        </p:spPr>
        <p:txBody>
          <a:bodyPr vert="horz" lIns="91440" tIns="45720" rIns="91440" bIns="45720" rtlCol="0" anchor="b">
            <a:normAutofit/>
          </a:bodyPr>
          <a:lstStyle/>
          <a:p>
            <a:pPr algn="ctr"/>
            <a:r>
              <a:rPr lang="en-US" sz="3600" kern="1200" cap="all" spc="300" baseline="0">
                <a:solidFill>
                  <a:schemeClr val="bg2"/>
                </a:solidFill>
                <a:latin typeface="+mj-lt"/>
                <a:ea typeface="+mj-ea"/>
                <a:cs typeface="+mj-cs"/>
              </a:rPr>
              <a:t>Discussion</a:t>
            </a:r>
          </a:p>
        </p:txBody>
      </p:sp>
    </p:spTree>
    <p:extLst>
      <p:ext uri="{BB962C8B-B14F-4D97-AF65-F5344CB8AC3E}">
        <p14:creationId xmlns:p14="http://schemas.microsoft.com/office/powerpoint/2010/main" val="2062212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FEFA976-0132-4AF3-B3A3-B2D1C89C6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5BA7CAF-5EE9-4EEE-9E12-B2CECCB94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EC199F73-795E-469A-AF4B-13FA2C7AB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0" y="1371600"/>
            <a:ext cx="9486900" cy="41148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6D5BC4-1F56-9A05-828A-107707940056}"/>
              </a:ext>
            </a:extLst>
          </p:cNvPr>
          <p:cNvSpPr>
            <a:spLocks noGrp="1"/>
          </p:cNvSpPr>
          <p:nvPr>
            <p:ph type="title"/>
          </p:nvPr>
        </p:nvSpPr>
        <p:spPr>
          <a:xfrm>
            <a:off x="2038350" y="3053961"/>
            <a:ext cx="8115300" cy="1774204"/>
          </a:xfrm>
        </p:spPr>
        <p:txBody>
          <a:bodyPr vert="horz" lIns="91440" tIns="45720" rIns="91440" bIns="45720" rtlCol="0" anchor="b">
            <a:normAutofit/>
          </a:bodyPr>
          <a:lstStyle/>
          <a:p>
            <a:pPr algn="ctr"/>
            <a:r>
              <a:rPr lang="en-US" sz="3600" kern="1200" cap="all" spc="300" baseline="0" dirty="0">
                <a:solidFill>
                  <a:schemeClr val="tx2"/>
                </a:solidFill>
                <a:latin typeface="+mj-lt"/>
                <a:ea typeface="+mj-ea"/>
                <a:cs typeface="+mj-cs"/>
              </a:rPr>
              <a:t>Grounding exercise</a:t>
            </a:r>
            <a:br>
              <a:rPr lang="en-US" sz="3600" kern="1200" cap="all" spc="300" baseline="0" dirty="0">
                <a:solidFill>
                  <a:schemeClr val="tx2"/>
                </a:solidFill>
                <a:latin typeface="+mj-lt"/>
                <a:ea typeface="+mj-ea"/>
                <a:cs typeface="+mj-cs"/>
              </a:rPr>
            </a:br>
            <a:br>
              <a:rPr lang="en-US" sz="3600" kern="1200" cap="all" spc="300" baseline="0" dirty="0">
                <a:solidFill>
                  <a:schemeClr val="tx2"/>
                </a:solidFill>
                <a:latin typeface="+mj-lt"/>
                <a:ea typeface="+mj-ea"/>
                <a:cs typeface="+mj-cs"/>
              </a:rPr>
            </a:br>
            <a:endParaRPr lang="en-US" sz="3600" kern="1200" cap="all" spc="300" baseline="0" dirty="0">
              <a:solidFill>
                <a:schemeClr val="tx2"/>
              </a:solidFill>
              <a:latin typeface="+mj-lt"/>
              <a:ea typeface="+mj-ea"/>
              <a:cs typeface="+mj-cs"/>
            </a:endParaRPr>
          </a:p>
        </p:txBody>
      </p:sp>
    </p:spTree>
    <p:extLst>
      <p:ext uri="{BB962C8B-B14F-4D97-AF65-F5344CB8AC3E}">
        <p14:creationId xmlns:p14="http://schemas.microsoft.com/office/powerpoint/2010/main" val="1573391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2" name="Rectangle 1041">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098C83DE-E639-F324-745C-D000004242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41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43" name="Rectangle 1042">
            <a:extLst>
              <a:ext uri="{FF2B5EF4-FFF2-40B4-BE49-F238E27FC236}">
                <a16:creationId xmlns:a16="http://schemas.microsoft.com/office/drawing/2014/main" id="{B72D6322-BB79-455D-9295-EC9B9FA9D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772BB4-74DF-410F-5D6E-B7AE326F54C2}"/>
              </a:ext>
            </a:extLst>
          </p:cNvPr>
          <p:cNvSpPr>
            <a:spLocks noGrp="1"/>
          </p:cNvSpPr>
          <p:nvPr>
            <p:ph type="title"/>
          </p:nvPr>
        </p:nvSpPr>
        <p:spPr>
          <a:xfrm>
            <a:off x="1371600" y="2057400"/>
            <a:ext cx="9486900" cy="1671509"/>
          </a:xfrm>
        </p:spPr>
        <p:txBody>
          <a:bodyPr vert="horz" lIns="91440" tIns="45720" rIns="91440" bIns="45720" rtlCol="0" anchor="b">
            <a:normAutofit/>
          </a:bodyPr>
          <a:lstStyle/>
          <a:p>
            <a:pPr algn="ctr"/>
            <a:r>
              <a:rPr lang="en-US" sz="3600" kern="1200" cap="all" spc="300" baseline="0">
                <a:solidFill>
                  <a:srgbClr val="FFFFFF"/>
                </a:solidFill>
                <a:latin typeface="+mj-lt"/>
                <a:ea typeface="+mj-ea"/>
                <a:cs typeface="+mj-cs"/>
              </a:rPr>
              <a:t>Outlining</a:t>
            </a:r>
          </a:p>
        </p:txBody>
      </p:sp>
    </p:spTree>
    <p:extLst>
      <p:ext uri="{BB962C8B-B14F-4D97-AF65-F5344CB8AC3E}">
        <p14:creationId xmlns:p14="http://schemas.microsoft.com/office/powerpoint/2010/main" val="3359887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916C8-9AC3-2247-8A87-D59262C17364}"/>
              </a:ext>
            </a:extLst>
          </p:cNvPr>
          <p:cNvSpPr>
            <a:spLocks noGrp="1"/>
          </p:cNvSpPr>
          <p:nvPr>
            <p:ph type="title"/>
          </p:nvPr>
        </p:nvSpPr>
        <p:spPr>
          <a:xfrm>
            <a:off x="1371600" y="1371600"/>
            <a:ext cx="2705100" cy="4114800"/>
          </a:xfrm>
        </p:spPr>
        <p:txBody>
          <a:bodyPr anchor="ctr">
            <a:normAutofit/>
          </a:bodyPr>
          <a:lstStyle/>
          <a:p>
            <a:pPr algn="ctr"/>
            <a:r>
              <a:rPr lang="en-US">
                <a:solidFill>
                  <a:schemeClr val="bg2"/>
                </a:solidFill>
                <a:latin typeface="Avenir Book" panose="02000503020000020003" pitchFamily="2" charset="0"/>
              </a:rPr>
              <a:t>What do I need for my outline?</a:t>
            </a:r>
          </a:p>
        </p:txBody>
      </p:sp>
      <p:graphicFrame>
        <p:nvGraphicFramePr>
          <p:cNvPr id="5" name="Content Placeholder 2">
            <a:extLst>
              <a:ext uri="{FF2B5EF4-FFF2-40B4-BE49-F238E27FC236}">
                <a16:creationId xmlns:a16="http://schemas.microsoft.com/office/drawing/2014/main" id="{82A05532-7B70-F818-5896-B40EE6973CEB}"/>
              </a:ext>
            </a:extLst>
          </p:cNvPr>
          <p:cNvGraphicFramePr>
            <a:graphicFrameLocks noGrp="1"/>
          </p:cNvGraphicFramePr>
          <p:nvPr>
            <p:ph idx="1"/>
            <p:extLst>
              <p:ext uri="{D42A27DB-BD31-4B8C-83A1-F6EECF244321}">
                <p14:modId xmlns:p14="http://schemas.microsoft.com/office/powerpoint/2010/main" val="1776755323"/>
              </p:ext>
            </p:extLst>
          </p:nvPr>
        </p:nvGraphicFramePr>
        <p:xfrm>
          <a:off x="5410200" y="685800"/>
          <a:ext cx="6096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5700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E00E3E0-07DA-4A53-8D2F-59983E144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B9DBF6-E154-5749-ADE6-99B6B647C8B5}"/>
              </a:ext>
            </a:extLst>
          </p:cNvPr>
          <p:cNvSpPr>
            <a:spLocks noGrp="1"/>
          </p:cNvSpPr>
          <p:nvPr>
            <p:ph type="title"/>
          </p:nvPr>
        </p:nvSpPr>
        <p:spPr>
          <a:xfrm>
            <a:off x="685800" y="701040"/>
            <a:ext cx="3390900" cy="5486400"/>
          </a:xfrm>
        </p:spPr>
        <p:txBody>
          <a:bodyPr anchor="ctr">
            <a:normAutofit/>
          </a:bodyPr>
          <a:lstStyle/>
          <a:p>
            <a:pPr algn="ctr"/>
            <a:r>
              <a:rPr lang="en-US">
                <a:latin typeface="Avenir Book" panose="02000503020000020003" pitchFamily="2" charset="0"/>
              </a:rPr>
              <a:t>How should I use my source quotes and notes from formal analysis in my outline?</a:t>
            </a:r>
          </a:p>
        </p:txBody>
      </p:sp>
      <p:graphicFrame>
        <p:nvGraphicFramePr>
          <p:cNvPr id="5" name="Content Placeholder 2">
            <a:extLst>
              <a:ext uri="{FF2B5EF4-FFF2-40B4-BE49-F238E27FC236}">
                <a16:creationId xmlns:a16="http://schemas.microsoft.com/office/drawing/2014/main" id="{A14F9C4B-A0A7-423B-AE5F-5CEB98224A28}"/>
              </a:ext>
            </a:extLst>
          </p:cNvPr>
          <p:cNvGraphicFramePr>
            <a:graphicFrameLocks noGrp="1"/>
          </p:cNvGraphicFramePr>
          <p:nvPr>
            <p:ph idx="1"/>
            <p:extLst>
              <p:ext uri="{D42A27DB-BD31-4B8C-83A1-F6EECF244321}">
                <p14:modId xmlns:p14="http://schemas.microsoft.com/office/powerpoint/2010/main" val="3178819764"/>
              </p:ext>
            </p:extLst>
          </p:nvPr>
        </p:nvGraphicFramePr>
        <p:xfrm>
          <a:off x="5410200" y="701675"/>
          <a:ext cx="6096000" cy="5470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856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F7A26-0A64-E126-2E6A-A6CCD117F328}"/>
              </a:ext>
            </a:extLst>
          </p:cNvPr>
          <p:cNvSpPr>
            <a:spLocks noGrp="1"/>
          </p:cNvSpPr>
          <p:nvPr>
            <p:ph type="title"/>
          </p:nvPr>
        </p:nvSpPr>
        <p:spPr>
          <a:xfrm>
            <a:off x="1371599" y="1010097"/>
            <a:ext cx="9486901" cy="1010088"/>
          </a:xfrm>
        </p:spPr>
        <p:txBody>
          <a:bodyPr anchor="b">
            <a:normAutofit/>
          </a:bodyPr>
          <a:lstStyle/>
          <a:p>
            <a:pPr algn="ctr"/>
            <a:r>
              <a:rPr lang="en-US"/>
              <a:t>Titling your paper</a:t>
            </a:r>
          </a:p>
        </p:txBody>
      </p:sp>
      <p:sp>
        <p:nvSpPr>
          <p:cNvPr id="3" name="Content Placeholder 2">
            <a:extLst>
              <a:ext uri="{FF2B5EF4-FFF2-40B4-BE49-F238E27FC236}">
                <a16:creationId xmlns:a16="http://schemas.microsoft.com/office/drawing/2014/main" id="{453FBCA2-9C36-D450-C6FA-3E42E620AC5F}"/>
              </a:ext>
            </a:extLst>
          </p:cNvPr>
          <p:cNvSpPr>
            <a:spLocks noGrp="1"/>
          </p:cNvSpPr>
          <p:nvPr>
            <p:ph idx="1"/>
          </p:nvPr>
        </p:nvSpPr>
        <p:spPr>
          <a:xfrm>
            <a:off x="1371600" y="2206257"/>
            <a:ext cx="9486901" cy="3540642"/>
          </a:xfrm>
        </p:spPr>
        <p:txBody>
          <a:bodyPr>
            <a:normAutofit/>
          </a:bodyPr>
          <a:lstStyle/>
          <a:p>
            <a:r>
              <a:rPr lang="en-US" dirty="0"/>
              <a:t>The title tells you where you are going</a:t>
            </a:r>
          </a:p>
          <a:p>
            <a:pPr lvl="1"/>
            <a:r>
              <a:rPr lang="en-US" dirty="0"/>
              <a:t>If you're talking about a certain period or artist, that should be in the title</a:t>
            </a:r>
          </a:p>
          <a:p>
            <a:pPr lvl="1"/>
            <a:r>
              <a:rPr lang="en-US" dirty="0"/>
              <a:t>Examples: </a:t>
            </a:r>
          </a:p>
          <a:p>
            <a:pPr lvl="2"/>
            <a:r>
              <a:rPr lang="en-US" i="1" dirty="0">
                <a:latin typeface="Avenir Book" panose="02000503020000020003" pitchFamily="2" charset="0"/>
              </a:rPr>
              <a:t>Salvador Dali: The Construction of the Image, 1925-1930</a:t>
            </a:r>
          </a:p>
          <a:p>
            <a:pPr lvl="2"/>
            <a:r>
              <a:rPr lang="en-US" i="1" dirty="0">
                <a:latin typeface="Avenir Book" panose="02000503020000020003" pitchFamily="2" charset="0"/>
              </a:rPr>
              <a:t>Ennio </a:t>
            </a:r>
            <a:r>
              <a:rPr lang="en-US" i="1" dirty="0" err="1">
                <a:latin typeface="Avenir Book" panose="02000503020000020003" pitchFamily="2" charset="0"/>
              </a:rPr>
              <a:t>Valentinelli</a:t>
            </a:r>
            <a:r>
              <a:rPr lang="en-US" i="1" dirty="0">
                <a:latin typeface="Avenir Book" panose="02000503020000020003" pitchFamily="2" charset="0"/>
              </a:rPr>
              <a:t>: a Forgotten Futurist</a:t>
            </a:r>
          </a:p>
          <a:p>
            <a:pPr lvl="2"/>
            <a:r>
              <a:rPr lang="en-US" i="1" dirty="0">
                <a:latin typeface="Avenir Book" panose="02000503020000020003" pitchFamily="2" charset="0"/>
              </a:rPr>
              <a:t>Utopia : the avant-garde, modernism and (</a:t>
            </a:r>
            <a:r>
              <a:rPr lang="en-US" i="1" dirty="0" err="1">
                <a:latin typeface="Avenir Book" panose="02000503020000020003" pitchFamily="2" charset="0"/>
              </a:rPr>
              <a:t>im</a:t>
            </a:r>
            <a:r>
              <a:rPr lang="en-US" i="1" dirty="0">
                <a:latin typeface="Avenir Book" panose="02000503020000020003" pitchFamily="2" charset="0"/>
              </a:rPr>
              <a:t>)possible life</a:t>
            </a:r>
          </a:p>
          <a:p>
            <a:pPr lvl="2"/>
            <a:r>
              <a:rPr lang="en-US" i="1" strike="noStrike" dirty="0">
                <a:effectLst/>
                <a:latin typeface="Avenir Book" panose="02000503020000020003" pitchFamily="2" charset="0"/>
              </a:rPr>
              <a:t>Marxism as World-View and Two Early Avant-Garde Movements</a:t>
            </a:r>
            <a:endParaRPr lang="en-US" i="1" dirty="0">
              <a:effectLst/>
              <a:latin typeface="Avenir Book" panose="02000503020000020003" pitchFamily="2" charset="0"/>
            </a:endParaRPr>
          </a:p>
          <a:p>
            <a:pPr marL="914400" lvl="2" indent="0">
              <a:buNone/>
            </a:pPr>
            <a:br>
              <a:rPr lang="en-US" dirty="0"/>
            </a:br>
            <a:endParaRPr lang="en-US" dirty="0"/>
          </a:p>
          <a:p>
            <a:pPr lvl="2"/>
            <a:endParaRPr lang="en-US" dirty="0"/>
          </a:p>
        </p:txBody>
      </p:sp>
    </p:spTree>
    <p:extLst>
      <p:ext uri="{BB962C8B-B14F-4D97-AF65-F5344CB8AC3E}">
        <p14:creationId xmlns:p14="http://schemas.microsoft.com/office/powerpoint/2010/main" val="153582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F5ED762-87A9-4432-9372-C63D1D399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227E7CE-3860-417D-BFB8-9C0D915E1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96000"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0A728F4-0AE8-41AC-91AF-ECA038ACF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text on a page&#10;&#10;Description automatically generated">
            <a:extLst>
              <a:ext uri="{FF2B5EF4-FFF2-40B4-BE49-F238E27FC236}">
                <a16:creationId xmlns:a16="http://schemas.microsoft.com/office/drawing/2014/main" id="{EAC5E484-0065-15B8-0FF7-F1D8700C1C65}"/>
              </a:ext>
            </a:extLst>
          </p:cNvPr>
          <p:cNvPicPr>
            <a:picLocks noChangeAspect="1"/>
          </p:cNvPicPr>
          <p:nvPr/>
        </p:nvPicPr>
        <p:blipFill rotWithShape="1">
          <a:blip r:embed="rId2"/>
          <a:srcRect r="3853" b="-1"/>
          <a:stretch/>
        </p:blipFill>
        <p:spPr>
          <a:xfrm>
            <a:off x="685800" y="685800"/>
            <a:ext cx="10820399" cy="5486399"/>
          </a:xfrm>
          <a:prstGeom prst="rect">
            <a:avLst/>
          </a:prstGeom>
        </p:spPr>
      </p:pic>
    </p:spTree>
    <p:extLst>
      <p:ext uri="{BB962C8B-B14F-4D97-AF65-F5344CB8AC3E}">
        <p14:creationId xmlns:p14="http://schemas.microsoft.com/office/powerpoint/2010/main" val="940669499"/>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75</TotalTime>
  <Words>945</Words>
  <Application>Microsoft Macintosh PowerPoint</Application>
  <PresentationFormat>Widescreen</PresentationFormat>
  <Paragraphs>56</Paragraphs>
  <Slides>16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Aptos</vt:lpstr>
      <vt:lpstr>Arial</vt:lpstr>
      <vt:lpstr>Avenir Book</vt:lpstr>
      <vt:lpstr>Gill Sans MT</vt:lpstr>
      <vt:lpstr>Goudy Old Style</vt:lpstr>
      <vt:lpstr>Times New Roman</vt:lpstr>
      <vt:lpstr>ClassicFrameVTI</vt:lpstr>
      <vt:lpstr>OER Writing Class Day </vt:lpstr>
      <vt:lpstr>Goal of class today</vt:lpstr>
      <vt:lpstr>Discussion</vt:lpstr>
      <vt:lpstr>Grounding exercise  </vt:lpstr>
      <vt:lpstr>Outlining</vt:lpstr>
      <vt:lpstr>What do I need for my outline?</vt:lpstr>
      <vt:lpstr>How should I use my source quotes and notes from formal analysis in my outline?</vt:lpstr>
      <vt:lpstr>Titling your paper</vt:lpstr>
      <vt:lpstr>PowerPoint Presentation</vt:lpstr>
      <vt:lpstr>PowerPoint Presentation</vt:lpstr>
      <vt:lpstr>Body paragraph topics</vt:lpstr>
      <vt:lpstr>PowerPoint Presentation</vt:lpstr>
      <vt:lpstr>PowerPoint Presentation</vt:lpstr>
      <vt:lpstr>PowerPoint Presentation</vt:lpstr>
      <vt:lpstr>PowerPoint Presentation</vt:lpstr>
      <vt:lpstr>General Outline for Papers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OER Writing Class Day </dc:title>
  <dc:creator>Maura E McCreight</dc:creator>
  <cp:lastModifiedBy>Maura E McCreight</cp:lastModifiedBy>
  <cp:revision>6</cp:revision>
  <dcterms:created xsi:type="dcterms:W3CDTF">2024-05-01T18:58:24Z</dcterms:created>
  <dcterms:modified xsi:type="dcterms:W3CDTF">2024-05-01T20:14:10Z</dcterms:modified>
</cp:coreProperties>
</file>