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EB Garamon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-italic.fntdata"/><Relationship Id="rId1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c058dc8f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8c058dc8f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d68c1d58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d68c1d58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0cdcdc70c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0cdcdc70c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88d558476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88d558476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8d558476c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8d558476c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d68c1d5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d68c1d5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8d68c1d58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8d68c1d58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8d68c1d58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8d68c1d58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c058dc8f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8c058dc8f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d68c1d58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8d68c1d58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537150" y="1147500"/>
            <a:ext cx="5133600" cy="28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TALLER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500">
                <a:latin typeface="EB Garamond"/>
                <a:ea typeface="EB Garamond"/>
                <a:cs typeface="EB Garamond"/>
                <a:sym typeface="EB Garamond"/>
              </a:rPr>
              <a:t>H</a:t>
            </a:r>
            <a:r>
              <a:rPr lang="es" sz="2900">
                <a:latin typeface="EB Garamond"/>
                <a:ea typeface="EB Garamond"/>
                <a:cs typeface="EB Garamond"/>
                <a:sym typeface="EB Garamond"/>
              </a:rPr>
              <a:t>ABLEMOS SOBRE LA VIOLENCIA SEXUAL</a:t>
            </a:r>
            <a:endParaRPr sz="29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latin typeface="EB Garamond"/>
                <a:ea typeface="EB Garamond"/>
                <a:cs typeface="EB Garamond"/>
                <a:sym typeface="EB Garamond"/>
              </a:rPr>
              <a:t>(P</a:t>
            </a:r>
            <a:r>
              <a:rPr lang="es" sz="2100">
                <a:latin typeface="EB Garamond"/>
                <a:ea typeface="EB Garamond"/>
                <a:cs typeface="EB Garamond"/>
                <a:sym typeface="EB Garamond"/>
              </a:rPr>
              <a:t>ARTE II - LOS MITOS SOBRE VIOLENCIA SEXUAL Y EL CONSENTIMIENTO SEXUAL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)</a:t>
            </a:r>
            <a:endParaRPr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 rot="10800000">
            <a:off x="9910975" y="4905550"/>
            <a:ext cx="52800" cy="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/>
          <p:nvPr>
            <p:ph type="title"/>
          </p:nvPr>
        </p:nvSpPr>
        <p:spPr>
          <a:xfrm>
            <a:off x="368250" y="1622400"/>
            <a:ext cx="8407500" cy="292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highlight>
                  <a:srgbClr val="38761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Nadie le debe sexo a nadie.</a:t>
            </a:r>
            <a:endParaRPr b="1" sz="1900">
              <a:highlight>
                <a:srgbClr val="38761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highlight>
                <a:srgbClr val="7F6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highlight>
                  <a:srgbClr val="7F6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consentimiento voluntario es activo y continuo</a:t>
            </a:r>
            <a:r>
              <a:rPr lang="es" sz="1900">
                <a:highlight>
                  <a:srgbClr val="7F6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900">
              <a:highlight>
                <a:srgbClr val="7F6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highlight>
                <a:srgbClr val="F1C232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1900">
                <a:highlight>
                  <a:srgbClr val="38761D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El consentimiento voluntario para cualquier actividad sexual solo puede ser otorgado por las personas involucradas.</a:t>
            </a:r>
            <a:endParaRPr b="1" sz="1900">
              <a:highlight>
                <a:srgbClr val="38761D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900">
                <a:highlight>
                  <a:srgbClr val="7F6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b="1" lang="es" sz="1900">
                <a:highlight>
                  <a:srgbClr val="7F6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l consentimiento implica comunicación entre las personas involucradas.</a:t>
            </a:r>
            <a:r>
              <a:rPr lang="es" sz="1900">
                <a:highlight>
                  <a:srgbClr val="7F6000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900">
              <a:highlight>
                <a:srgbClr val="7F6000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2"/>
          <p:cNvSpPr txBox="1"/>
          <p:nvPr/>
        </p:nvSpPr>
        <p:spPr>
          <a:xfrm>
            <a:off x="799800" y="257775"/>
            <a:ext cx="7544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SOBRE EL </a:t>
            </a:r>
            <a:r>
              <a:rPr lang="es" sz="2800">
                <a:solidFill>
                  <a:schemeClr val="lt1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CONSENTIMIENTO</a:t>
            </a:r>
            <a:r>
              <a:rPr lang="es" sz="28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r>
              <a:rPr lang="es" sz="2800">
                <a:solidFill>
                  <a:schemeClr val="lt1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SEXUAL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ALGUNAS CLAVES PARA EL </a:t>
            </a:r>
            <a:r>
              <a:rPr lang="es">
                <a:highlight>
                  <a:srgbClr val="6AA84F"/>
                </a:highlight>
              </a:rPr>
              <a:t>CONSENTIMIENTO</a:t>
            </a:r>
            <a:r>
              <a:rPr lang="es"/>
              <a:t> </a:t>
            </a:r>
            <a:r>
              <a:rPr lang="es">
                <a:highlight>
                  <a:srgbClr val="38761D"/>
                </a:highlight>
              </a:rPr>
              <a:t>(SEXUAL Y NO SEXUAL)</a:t>
            </a:r>
            <a:endParaRPr>
              <a:highlight>
                <a:srgbClr val="38761D"/>
              </a:highlight>
            </a:endParaRPr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highlight>
                  <a:srgbClr val="F1C232"/>
                </a:highlight>
              </a:rPr>
              <a:t>Reconocer </a:t>
            </a:r>
            <a:r>
              <a:rPr lang="es" sz="1800"/>
              <a:t>lo que nosotres sentimos, queremos y necesitamos.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highlight>
                  <a:srgbClr val="7F6000"/>
                </a:highlight>
              </a:rPr>
              <a:t>Escuchar </a:t>
            </a:r>
            <a:r>
              <a:rPr lang="es" sz="1800"/>
              <a:t>lo que las personas con quienes nos relacionamos sienten, quieren y necesitan.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highlight>
                  <a:srgbClr val="F1C232"/>
                </a:highlight>
              </a:rPr>
              <a:t>Preguntar </a:t>
            </a:r>
            <a:r>
              <a:rPr lang="es" sz="1800"/>
              <a:t>qué está sintiendo la otra persona.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highlight>
                  <a:srgbClr val="BF9000"/>
                </a:highlight>
              </a:rPr>
              <a:t>Aceptar </a:t>
            </a:r>
            <a:r>
              <a:rPr lang="es" sz="1800"/>
              <a:t> los</a:t>
            </a:r>
            <a:r>
              <a:rPr lang="es" sz="1800"/>
              <a:t> “no”, y los “no” se expresan de múltiples maneras no sólo verbalmente.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" sz="1800">
                <a:highlight>
                  <a:srgbClr val="F1C232"/>
                </a:highlight>
              </a:rPr>
              <a:t>Dialogar:</a:t>
            </a:r>
            <a:r>
              <a:rPr lang="es" sz="1800"/>
              <a:t> circular la palabra y la escucha.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EB Garamond"/>
                <a:ea typeface="EB Garamond"/>
                <a:cs typeface="EB Garamond"/>
                <a:sym typeface="EB Garamond"/>
              </a:rPr>
              <a:t>A</a:t>
            </a:r>
            <a:r>
              <a:rPr lang="es" sz="2300">
                <a:latin typeface="EB Garamond"/>
                <a:ea typeface="EB Garamond"/>
                <a:cs typeface="EB Garamond"/>
                <a:sym typeface="EB Garamond"/>
              </a:rPr>
              <a:t>CUERDOS DE CONVIVENCIA </a:t>
            </a:r>
            <a:endParaRPr sz="230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41" name="Google Shape;141;p14"/>
          <p:cNvSpPr txBox="1"/>
          <p:nvPr>
            <p:ph idx="1" type="body"/>
          </p:nvPr>
        </p:nvSpPr>
        <p:spPr>
          <a:xfrm>
            <a:off x="1052550" y="1307850"/>
            <a:ext cx="7038900" cy="31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Presencia total y acogedora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Participación por invitación y no por demanda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Expresión de nuestra opiniones de manera respetuosa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Compartamos conocimientos situados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Respetemos la confidencialidad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Preguntas abiertas y honestas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Humilde asombro cuando no sabemos la respuesta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Confiemos y aprendamos del silencio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EB Garamond"/>
              <a:buChar char="●"/>
            </a:pP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Creamos en las posibilidades de nuestra participación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5"/>
          <p:cNvSpPr txBox="1"/>
          <p:nvPr>
            <p:ph type="title"/>
          </p:nvPr>
        </p:nvSpPr>
        <p:spPr>
          <a:xfrm>
            <a:off x="238900" y="281075"/>
            <a:ext cx="8670900" cy="4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La </a:t>
            </a:r>
            <a:r>
              <a:rPr lang="es" sz="27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violencia sexual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es un 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acto o múltiples actos de naturaleza sexual contra una persona o varias personas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o cuando se hace que esa persona realice un </a:t>
            </a:r>
            <a:r>
              <a:rPr lang="es" sz="27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acto de naturaleza sexual por la fuerza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mediante la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 amenaza de la fuerza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, o mediante </a:t>
            </a:r>
            <a:r>
              <a:rPr lang="es" sz="27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coacción</a:t>
            </a:r>
            <a:r>
              <a:rPr lang="es" sz="27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  </a:t>
            </a:r>
            <a:endParaRPr sz="27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Podemos nombrar, por ejemplo: acoso sexual (verbal, físico, cibernético), tocamientos, amenazar el difundir fotos íntimas, chantaje sexual, obligar tener sexo sin métodos anticonceptivos, desnudez forzada, sexting forzado, etcétera. </a:t>
            </a:r>
            <a:endParaRPr sz="18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Definición retomada y 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adaptada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de la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Comisión de la Verdad y Reconciliación del Perú (2003, t. VI, p. 263). 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/>
          <p:nvPr>
            <p:ph type="title"/>
          </p:nvPr>
        </p:nvSpPr>
        <p:spPr>
          <a:xfrm>
            <a:off x="1297500" y="478075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ITOS SOBRE LA VIOLENCIA SEXUAL </a:t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52" name="Google Shape;152;p16"/>
          <p:cNvSpPr txBox="1"/>
          <p:nvPr>
            <p:ph idx="1" type="body"/>
          </p:nvPr>
        </p:nvSpPr>
        <p:spPr>
          <a:xfrm>
            <a:off x="1297500" y="1307850"/>
            <a:ext cx="7038900" cy="252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Conjunto de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creencias 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que son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erróneas y dañinas,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pero que</a:t>
            </a:r>
            <a:r>
              <a:rPr lang="es" sz="25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se consideran “verdaderas” y “normales”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para muchos grupos.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Los mitos hacen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que se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minimice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la violencia sexual vivida, se </a:t>
            </a:r>
            <a:r>
              <a:rPr lang="es" sz="2500">
                <a:solidFill>
                  <a:srgbClr val="FFFFFF"/>
                </a:solidFill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revictimice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a las sobrevivientes y </a:t>
            </a:r>
            <a:r>
              <a:rPr lang="es" sz="2500">
                <a:solidFill>
                  <a:srgbClr val="FFFFFF"/>
                </a:solidFill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se piense que la violencia sexual es “excepcional” </a:t>
            </a:r>
            <a:r>
              <a:rPr lang="es" sz="2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Los mitos niegan que la violencia sexual es</a:t>
            </a:r>
            <a:r>
              <a:rPr lang="es" sz="2600">
                <a:solidFill>
                  <a:srgbClr val="FFFFFF"/>
                </a:solidFill>
                <a:highlight>
                  <a:srgbClr val="93C47D"/>
                </a:highlight>
                <a:latin typeface="EB Garamond"/>
                <a:ea typeface="EB Garamond"/>
                <a:cs typeface="EB Garamond"/>
                <a:sym typeface="EB Garamond"/>
              </a:rPr>
              <a:t> socialmente aceptada e incentivada. </a:t>
            </a:r>
            <a:endParaRPr sz="2600">
              <a:solidFill>
                <a:srgbClr val="FFFFFF"/>
              </a:solidFill>
              <a:highlight>
                <a:srgbClr val="93C47D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2900"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2500"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ITOS SOBRE LA VIOLENCIA SEXUAL </a:t>
            </a:r>
            <a:endParaRPr sz="2500">
              <a:highlight>
                <a:srgbClr val="BF90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1297500" y="12277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1600"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ITO DEL ESTEREOTIPO DE LA AGRESIÓN SEXUAL</a:t>
            </a: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: “La agresión sexual sólo ocurre cuando hay signos de lucha o  alguna lesión física, sin evidencia física probablemente esté mintiendo”.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16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ITO DEL ESTEREOTIPO DEL AGRESOR SEXUAL</a:t>
            </a: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: “Bueno, bueno, sí hay violencia sexual, pero es algo excepcional que sólo ocurre por parte de un hombre desconocido”.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1600"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ITO DEL ESTEREOTIPO DEL AGRESOR SEXUAL</a:t>
            </a: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: “Los agresores sexuales son hombres ‘desquiciados’ o ‘enfermos’”.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18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M</a:t>
            </a:r>
            <a:r>
              <a:rPr lang="es" sz="16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ITO  DE LA VIOLACIÓN COMO SINÓNIMO DE VIOLENCIA SEXUAL</a:t>
            </a:r>
            <a:r>
              <a:rPr lang="es" sz="1600">
                <a:latin typeface="EB Garamond"/>
                <a:ea typeface="EB Garamond"/>
                <a:cs typeface="EB Garamond"/>
                <a:sym typeface="EB Garamond"/>
              </a:rPr>
              <a:t>: “La violencia sexual sólo ocurre cuando hay violación”. </a:t>
            </a:r>
            <a:endParaRPr sz="1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/>
          <p:nvPr>
            <p:ph type="title"/>
          </p:nvPr>
        </p:nvSpPr>
        <p:spPr>
          <a:xfrm>
            <a:off x="746775" y="1363150"/>
            <a:ext cx="7516500" cy="281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América</a:t>
            </a:r>
            <a:r>
              <a:rPr lang="es" sz="26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Latina y el Caribe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 tiene la </a:t>
            </a:r>
            <a:r>
              <a:rPr lang="es" sz="26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segunda mayor tasa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 a nivel internacional de</a:t>
            </a:r>
            <a:r>
              <a:rPr lang="es" sz="26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violencia sexual 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por parte de la </a:t>
            </a:r>
            <a:r>
              <a:rPr lang="es" sz="26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pareja o expareja.</a:t>
            </a:r>
            <a:endParaRPr sz="2600">
              <a:highlight>
                <a:srgbClr val="7F6000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highlight>
                <a:srgbClr val="F1C232"/>
              </a:highlight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En</a:t>
            </a:r>
            <a:r>
              <a:rPr lang="es" sz="26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 América Latina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 “la prevalencia a lo largo de la vida de </a:t>
            </a:r>
            <a:r>
              <a:rPr lang="es" sz="26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relaciones sexuales forzadas por una pareja íntima</a:t>
            </a:r>
            <a:r>
              <a:rPr lang="es" sz="2600">
                <a:latin typeface="EB Garamond"/>
                <a:ea typeface="EB Garamond"/>
                <a:cs typeface="EB Garamond"/>
                <a:sym typeface="EB Garamond"/>
              </a:rPr>
              <a:t> varía entre el </a:t>
            </a:r>
            <a:r>
              <a:rPr lang="es" sz="2600">
                <a:highlight>
                  <a:srgbClr val="F1C232"/>
                </a:highlight>
                <a:latin typeface="EB Garamond"/>
                <a:ea typeface="EB Garamond"/>
                <a:cs typeface="EB Garamond"/>
                <a:sym typeface="EB Garamond"/>
              </a:rPr>
              <a:t>5% y el 47%”.</a:t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latin typeface="EB Garamond"/>
                <a:ea typeface="EB Garamond"/>
                <a:cs typeface="EB Garamond"/>
                <a:sym typeface="EB Garamond"/>
              </a:rPr>
              <a:t>D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atos tomados de 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Preventing Intimate Partner and Sexual Violence Against Women: Taking Action and Generating Evidence </a:t>
            </a:r>
            <a:endParaRPr i="1"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i="1"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(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OMS/London School of Hygiene and Tropical Medicine, </a:t>
            </a: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2010, p. 5).</a:t>
            </a:r>
            <a:endParaRPr sz="12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.</a:t>
            </a:r>
            <a:r>
              <a:rPr lang="es" sz="150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500">
              <a:solidFill>
                <a:srgbClr val="FFFFFF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13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9"/>
          <p:cNvSpPr txBox="1"/>
          <p:nvPr>
            <p:ph idx="4294967295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Para que nadie quiebre nuestros límites es fundamental reconocer </a:t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3963" y="146388"/>
            <a:ext cx="7000875" cy="473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 txBox="1"/>
          <p:nvPr>
            <p:ph type="title"/>
          </p:nvPr>
        </p:nvSpPr>
        <p:spPr>
          <a:xfrm>
            <a:off x="823850" y="866775"/>
            <a:ext cx="51972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La mayoría de la</a:t>
            </a:r>
            <a:r>
              <a:rPr lang="es" sz="2000">
                <a:highlight>
                  <a:srgbClr val="7F6000"/>
                </a:highlight>
                <a:latin typeface="EB Garamond"/>
                <a:ea typeface="EB Garamond"/>
                <a:cs typeface="EB Garamond"/>
                <a:sym typeface="EB Garamond"/>
              </a:rPr>
              <a:t> violencia interpersonal (sexual y no sexual) </a:t>
            </a:r>
            <a:r>
              <a:rPr lang="es" sz="2000">
                <a:highlight>
                  <a:srgbClr val="BF9000"/>
                </a:highlight>
                <a:latin typeface="EB Garamond"/>
                <a:ea typeface="EB Garamond"/>
                <a:cs typeface="EB Garamond"/>
                <a:sym typeface="EB Garamond"/>
              </a:rPr>
              <a:t>comienza quebrando o manipulando límites emocionales y/o físico.</a:t>
            </a: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 </a:t>
            </a:r>
            <a:endParaRPr sz="2000"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s" sz="2000">
                <a:latin typeface="EB Garamond"/>
                <a:ea typeface="EB Garamond"/>
                <a:cs typeface="EB Garamond"/>
                <a:sym typeface="EB Garamond"/>
              </a:rPr>
              <a:t>Incluso si se trata de un ataque que termina siendo extremadamente agresivo, </a:t>
            </a:r>
            <a:r>
              <a:rPr lang="es" sz="2000">
                <a:highlight>
                  <a:srgbClr val="6AA84F"/>
                </a:highlight>
                <a:latin typeface="EB Garamond"/>
                <a:ea typeface="EB Garamond"/>
                <a:cs typeface="EB Garamond"/>
                <a:sym typeface="EB Garamond"/>
              </a:rPr>
              <a:t>muchas veces el agresor se acercó físicamente (o virtualmente) a la víctimas de una manera en la que no se sintiera como un ataque. </a:t>
            </a:r>
            <a:endParaRPr>
              <a:highlight>
                <a:srgbClr val="6AA84F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1"/>
          <p:cNvSpPr txBox="1"/>
          <p:nvPr>
            <p:ph idx="4294967295" type="body"/>
          </p:nvPr>
        </p:nvSpPr>
        <p:spPr>
          <a:xfrm>
            <a:off x="534025" y="969675"/>
            <a:ext cx="7802400" cy="35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600"/>
              <a:t>Para que </a:t>
            </a:r>
            <a:r>
              <a:rPr lang="es" sz="2600">
                <a:highlight>
                  <a:srgbClr val="BF9000"/>
                </a:highlight>
              </a:rPr>
              <a:t>nadie quiebre nuestro límites</a:t>
            </a:r>
            <a:r>
              <a:rPr lang="es" sz="2600"/>
              <a:t> es fundamental </a:t>
            </a:r>
            <a:r>
              <a:rPr lang="es" sz="2700">
                <a:highlight>
                  <a:srgbClr val="F1C232"/>
                </a:highlight>
              </a:rPr>
              <a:t>reconocer qué es lo que queremos, </a:t>
            </a:r>
            <a:r>
              <a:rPr lang="es" sz="2700">
                <a:highlight>
                  <a:srgbClr val="BF9000"/>
                </a:highlight>
              </a:rPr>
              <a:t>qué </a:t>
            </a:r>
            <a:r>
              <a:rPr lang="es" sz="2600">
                <a:highlight>
                  <a:srgbClr val="BF9000"/>
                </a:highlight>
              </a:rPr>
              <a:t>es lo que necesitamos, así como cúales son mis </a:t>
            </a:r>
            <a:r>
              <a:rPr lang="es" sz="2600">
                <a:highlight>
                  <a:srgbClr val="F1C232"/>
                </a:highlight>
              </a:rPr>
              <a:t>límites en las relaciones sociales</a:t>
            </a:r>
            <a:r>
              <a:rPr lang="es" sz="2600"/>
              <a:t>. Necesitamos construir un</a:t>
            </a:r>
            <a:r>
              <a:rPr lang="es" sz="2600">
                <a:highlight>
                  <a:srgbClr val="BF9000"/>
                </a:highlight>
              </a:rPr>
              <a:t> marco ético del cuidado                              </a:t>
            </a:r>
            <a:r>
              <a:rPr lang="es" sz="2600">
                <a:highlight>
                  <a:srgbClr val="F1C232"/>
                </a:highlight>
              </a:rPr>
              <a:t>(cuidado conmigo misma) </a:t>
            </a:r>
            <a:r>
              <a:rPr lang="es" sz="2600"/>
              <a:t>para reaccionar a tiempo.</a:t>
            </a:r>
            <a:endParaRPr sz="2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