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1" r:id="rId3"/>
    <p:sldMasterId id="2147483682" r:id="rId4"/>
    <p:sldMasterId id="214748368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Lst>
  <p:sldSz cy="5143500" cx="9144000"/>
  <p:notesSz cx="6858000" cy="9144000"/>
  <p:embeddedFontLst>
    <p:embeddedFont>
      <p:font typeface="Proxima Nova"/>
      <p:regular r:id="rId115"/>
      <p:bold r:id="rId116"/>
      <p:italic r:id="rId117"/>
      <p:boldItalic r:id="rId118"/>
    </p:embeddedFont>
    <p:embeddedFont>
      <p:font typeface="Open Sans"/>
      <p:regular r:id="rId119"/>
      <p:bold r:id="rId120"/>
      <p:italic r:id="rId121"/>
      <p:boldItalic r:id="rId1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slide" Target="slides/slide103.xml"/><Relationship Id="rId108" Type="http://schemas.openxmlformats.org/officeDocument/2006/relationships/slide" Target="slides/slide102.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121" Type="http://schemas.openxmlformats.org/officeDocument/2006/relationships/font" Target="fonts/OpenSans-italic.fntdata"/><Relationship Id="rId25" Type="http://schemas.openxmlformats.org/officeDocument/2006/relationships/slide" Target="slides/slide19.xml"/><Relationship Id="rId120" Type="http://schemas.openxmlformats.org/officeDocument/2006/relationships/font" Target="fonts/OpenSans-bold.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22" Type="http://schemas.openxmlformats.org/officeDocument/2006/relationships/font" Target="fonts/OpenSans-boldItalic.fntdata"/><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font" Target="fonts/ProximaNova-boldItalic.fntdata"/><Relationship Id="rId117" Type="http://schemas.openxmlformats.org/officeDocument/2006/relationships/font" Target="fonts/ProximaNova-italic.fntdata"/><Relationship Id="rId116" Type="http://schemas.openxmlformats.org/officeDocument/2006/relationships/font" Target="fonts/ProximaNova-bold.fntdata"/><Relationship Id="rId115" Type="http://schemas.openxmlformats.org/officeDocument/2006/relationships/font" Target="fonts/ProximaNova-regular.fntdata"/><Relationship Id="rId119" Type="http://schemas.openxmlformats.org/officeDocument/2006/relationships/font" Target="fonts/OpenSans-regular.fntdata"/><Relationship Id="rId15" Type="http://schemas.openxmlformats.org/officeDocument/2006/relationships/slide" Target="slides/slide9.xml"/><Relationship Id="rId110" Type="http://schemas.openxmlformats.org/officeDocument/2006/relationships/slide" Target="slides/slide104.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slide" Target="slides/slide108.xml"/><Relationship Id="rId18" Type="http://schemas.openxmlformats.org/officeDocument/2006/relationships/slide" Target="slides/slide12.xml"/><Relationship Id="rId113" Type="http://schemas.openxmlformats.org/officeDocument/2006/relationships/slide" Target="slides/slide107.xml"/><Relationship Id="rId112" Type="http://schemas.openxmlformats.org/officeDocument/2006/relationships/slide" Target="slides/slide106.xml"/><Relationship Id="rId111" Type="http://schemas.openxmlformats.org/officeDocument/2006/relationships/slide" Target="slides/slide105.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511aa27170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511aa27170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8" name="Shape 828"/>
        <p:cNvGrpSpPr/>
        <p:nvPr/>
      </p:nvGrpSpPr>
      <p:grpSpPr>
        <a:xfrm>
          <a:off x="0" y="0"/>
          <a:ext cx="0" cy="0"/>
          <a:chOff x="0" y="0"/>
          <a:chExt cx="0" cy="0"/>
        </a:xfrm>
      </p:grpSpPr>
      <p:sp>
        <p:nvSpPr>
          <p:cNvPr id="829" name="Google Shape;829;g511aa27170_0_5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0" name="Google Shape;830;g511aa27170_0_5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2" name="Shape 842"/>
        <p:cNvGrpSpPr/>
        <p:nvPr/>
      </p:nvGrpSpPr>
      <p:grpSpPr>
        <a:xfrm>
          <a:off x="0" y="0"/>
          <a:ext cx="0" cy="0"/>
          <a:chOff x="0" y="0"/>
          <a:chExt cx="0" cy="0"/>
        </a:xfrm>
      </p:grpSpPr>
      <p:sp>
        <p:nvSpPr>
          <p:cNvPr id="843" name="Google Shape;843;g511aa27170_0_5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4" name="Google Shape;844;g511aa27170_0_5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8" name="Shape 848"/>
        <p:cNvGrpSpPr/>
        <p:nvPr/>
      </p:nvGrpSpPr>
      <p:grpSpPr>
        <a:xfrm>
          <a:off x="0" y="0"/>
          <a:ext cx="0" cy="0"/>
          <a:chOff x="0" y="0"/>
          <a:chExt cx="0" cy="0"/>
        </a:xfrm>
      </p:grpSpPr>
      <p:sp>
        <p:nvSpPr>
          <p:cNvPr id="849" name="Google Shape;849;g511aa27170_0_5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0" name="Google Shape;850;g511aa27170_0_5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4" name="Shape 854"/>
        <p:cNvGrpSpPr/>
        <p:nvPr/>
      </p:nvGrpSpPr>
      <p:grpSpPr>
        <a:xfrm>
          <a:off x="0" y="0"/>
          <a:ext cx="0" cy="0"/>
          <a:chOff x="0" y="0"/>
          <a:chExt cx="0" cy="0"/>
        </a:xfrm>
      </p:grpSpPr>
      <p:sp>
        <p:nvSpPr>
          <p:cNvPr id="855" name="Google Shape;855;g511aa27170_0_5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6" name="Google Shape;856;g511aa27170_0_5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0" name="Shape 860"/>
        <p:cNvGrpSpPr/>
        <p:nvPr/>
      </p:nvGrpSpPr>
      <p:grpSpPr>
        <a:xfrm>
          <a:off x="0" y="0"/>
          <a:ext cx="0" cy="0"/>
          <a:chOff x="0" y="0"/>
          <a:chExt cx="0" cy="0"/>
        </a:xfrm>
      </p:grpSpPr>
      <p:sp>
        <p:nvSpPr>
          <p:cNvPr id="861" name="Google Shape;861;g511aa27170_0_5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2" name="Google Shape;862;g511aa27170_0_5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5" name="Shape 865"/>
        <p:cNvGrpSpPr/>
        <p:nvPr/>
      </p:nvGrpSpPr>
      <p:grpSpPr>
        <a:xfrm>
          <a:off x="0" y="0"/>
          <a:ext cx="0" cy="0"/>
          <a:chOff x="0" y="0"/>
          <a:chExt cx="0" cy="0"/>
        </a:xfrm>
      </p:grpSpPr>
      <p:sp>
        <p:nvSpPr>
          <p:cNvPr id="866" name="Google Shape;866;g511aa27170_0_6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7" name="Google Shape;867;g511aa27170_0_6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0" name="Shape 870"/>
        <p:cNvGrpSpPr/>
        <p:nvPr/>
      </p:nvGrpSpPr>
      <p:grpSpPr>
        <a:xfrm>
          <a:off x="0" y="0"/>
          <a:ext cx="0" cy="0"/>
          <a:chOff x="0" y="0"/>
          <a:chExt cx="0" cy="0"/>
        </a:xfrm>
      </p:grpSpPr>
      <p:sp>
        <p:nvSpPr>
          <p:cNvPr id="871" name="Google Shape;871;g511aa27170_0_6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2" name="Google Shape;872;g511aa27170_0_6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6" name="Shape 876"/>
        <p:cNvGrpSpPr/>
        <p:nvPr/>
      </p:nvGrpSpPr>
      <p:grpSpPr>
        <a:xfrm>
          <a:off x="0" y="0"/>
          <a:ext cx="0" cy="0"/>
          <a:chOff x="0" y="0"/>
          <a:chExt cx="0" cy="0"/>
        </a:xfrm>
      </p:grpSpPr>
      <p:sp>
        <p:nvSpPr>
          <p:cNvPr id="877" name="Google Shape;877;g511aa27170_0_6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8" name="Google Shape;878;g511aa27170_0_6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1" name="Shape 881"/>
        <p:cNvGrpSpPr/>
        <p:nvPr/>
      </p:nvGrpSpPr>
      <p:grpSpPr>
        <a:xfrm>
          <a:off x="0" y="0"/>
          <a:ext cx="0" cy="0"/>
          <a:chOff x="0" y="0"/>
          <a:chExt cx="0" cy="0"/>
        </a:xfrm>
      </p:grpSpPr>
      <p:sp>
        <p:nvSpPr>
          <p:cNvPr id="882" name="Google Shape;882;g511aa27170_0_6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3" name="Google Shape;883;g511aa27170_0_6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511aa27170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511aa27170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511aa2717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511aa2717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511aa27170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511aa27170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511aa27170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511aa27170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511aa27170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511aa27170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511aa27170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511aa27170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511aa27170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511aa27170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511aa27170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511aa27170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g511aa27170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511aa27170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4c4585f81b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4c4585f81b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g511aa27170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511aa27170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g511aa27170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511aa27170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g511aa27170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511aa27170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g511aa27170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511aa27170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g511aa27170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511aa27170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g511aa27170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511aa27170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g511aa27170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511aa27170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g511aa27170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511aa27170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Google Shape;344;g511aa27170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511aa27170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g511aa27170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511aa27170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511aa27170_0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511aa27170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g511aa27170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511aa27170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Google Shape;368;g511aa27170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511aa27170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Google Shape;373;g511aa27170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511aa27170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Google Shape;380;g511aa27170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511aa27170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Google Shape;386;g511aa27170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511aa27170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g4c4585f81b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4c4585f81b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8" name="Shape 398"/>
        <p:cNvGrpSpPr/>
        <p:nvPr/>
      </p:nvGrpSpPr>
      <p:grpSpPr>
        <a:xfrm>
          <a:off x="0" y="0"/>
          <a:ext cx="0" cy="0"/>
          <a:chOff x="0" y="0"/>
          <a:chExt cx="0" cy="0"/>
        </a:xfrm>
      </p:grpSpPr>
      <p:sp>
        <p:nvSpPr>
          <p:cNvPr id="399" name="Google Shape;399;g33ba709d61_1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33ba709d61_1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Google Shape;405;g33ba709d61_1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33ba709d61_1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Google Shape;414;g4c4585f81b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4c4585f81b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2" name="Shape 422"/>
        <p:cNvGrpSpPr/>
        <p:nvPr/>
      </p:nvGrpSpPr>
      <p:grpSpPr>
        <a:xfrm>
          <a:off x="0" y="0"/>
          <a:ext cx="0" cy="0"/>
          <a:chOff x="0" y="0"/>
          <a:chExt cx="0" cy="0"/>
        </a:xfrm>
      </p:grpSpPr>
      <p:sp>
        <p:nvSpPr>
          <p:cNvPr id="423" name="Google Shape;423;g33ba709d61_1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33ba709d61_1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511aa2717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511aa2717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Google Shape;432;g33ba709d61_1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33ba709d61_1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0" name="Shape 440"/>
        <p:cNvGrpSpPr/>
        <p:nvPr/>
      </p:nvGrpSpPr>
      <p:grpSpPr>
        <a:xfrm>
          <a:off x="0" y="0"/>
          <a:ext cx="0" cy="0"/>
          <a:chOff x="0" y="0"/>
          <a:chExt cx="0" cy="0"/>
        </a:xfrm>
      </p:grpSpPr>
      <p:sp>
        <p:nvSpPr>
          <p:cNvPr id="441" name="Google Shape;441;g33ba709d61_1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33ba709d61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9" name="Shape 449"/>
        <p:cNvGrpSpPr/>
        <p:nvPr/>
      </p:nvGrpSpPr>
      <p:grpSpPr>
        <a:xfrm>
          <a:off x="0" y="0"/>
          <a:ext cx="0" cy="0"/>
          <a:chOff x="0" y="0"/>
          <a:chExt cx="0" cy="0"/>
        </a:xfrm>
      </p:grpSpPr>
      <p:sp>
        <p:nvSpPr>
          <p:cNvPr id="450" name="Google Shape;450;g33ba709d61_1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33ba709d61_1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3" name="Shape 463"/>
        <p:cNvGrpSpPr/>
        <p:nvPr/>
      </p:nvGrpSpPr>
      <p:grpSpPr>
        <a:xfrm>
          <a:off x="0" y="0"/>
          <a:ext cx="0" cy="0"/>
          <a:chOff x="0" y="0"/>
          <a:chExt cx="0" cy="0"/>
        </a:xfrm>
      </p:grpSpPr>
      <p:sp>
        <p:nvSpPr>
          <p:cNvPr id="464" name="Google Shape;464;g33ba709d61_1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33ba709d61_1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9" name="Shape 469"/>
        <p:cNvGrpSpPr/>
        <p:nvPr/>
      </p:nvGrpSpPr>
      <p:grpSpPr>
        <a:xfrm>
          <a:off x="0" y="0"/>
          <a:ext cx="0" cy="0"/>
          <a:chOff x="0" y="0"/>
          <a:chExt cx="0" cy="0"/>
        </a:xfrm>
      </p:grpSpPr>
      <p:sp>
        <p:nvSpPr>
          <p:cNvPr id="470" name="Google Shape;470;g4c4585f81b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4c4585f81b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6" name="Shape 476"/>
        <p:cNvGrpSpPr/>
        <p:nvPr/>
      </p:nvGrpSpPr>
      <p:grpSpPr>
        <a:xfrm>
          <a:off x="0" y="0"/>
          <a:ext cx="0" cy="0"/>
          <a:chOff x="0" y="0"/>
          <a:chExt cx="0" cy="0"/>
        </a:xfrm>
      </p:grpSpPr>
      <p:sp>
        <p:nvSpPr>
          <p:cNvPr id="477" name="Google Shape;477;g33ba709d61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33ba709d61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4" name="Shape 484"/>
        <p:cNvGrpSpPr/>
        <p:nvPr/>
      </p:nvGrpSpPr>
      <p:grpSpPr>
        <a:xfrm>
          <a:off x="0" y="0"/>
          <a:ext cx="0" cy="0"/>
          <a:chOff x="0" y="0"/>
          <a:chExt cx="0" cy="0"/>
        </a:xfrm>
      </p:grpSpPr>
      <p:sp>
        <p:nvSpPr>
          <p:cNvPr id="485" name="Google Shape;485;g33ba709d61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33ba709d61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3" name="Shape 493"/>
        <p:cNvGrpSpPr/>
        <p:nvPr/>
      </p:nvGrpSpPr>
      <p:grpSpPr>
        <a:xfrm>
          <a:off x="0" y="0"/>
          <a:ext cx="0" cy="0"/>
          <a:chOff x="0" y="0"/>
          <a:chExt cx="0" cy="0"/>
        </a:xfrm>
      </p:grpSpPr>
      <p:sp>
        <p:nvSpPr>
          <p:cNvPr id="494" name="Google Shape;494;g33ba709d61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33ba709d61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that this is an AAM, not final formatted PDF</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0" name="Shape 500"/>
        <p:cNvGrpSpPr/>
        <p:nvPr/>
      </p:nvGrpSpPr>
      <p:grpSpPr>
        <a:xfrm>
          <a:off x="0" y="0"/>
          <a:ext cx="0" cy="0"/>
          <a:chOff x="0" y="0"/>
          <a:chExt cx="0" cy="0"/>
        </a:xfrm>
      </p:grpSpPr>
      <p:sp>
        <p:nvSpPr>
          <p:cNvPr id="501" name="Google Shape;501;g33ba709d61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33ba709d61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8" name="Shape 508"/>
        <p:cNvGrpSpPr/>
        <p:nvPr/>
      </p:nvGrpSpPr>
      <p:grpSpPr>
        <a:xfrm>
          <a:off x="0" y="0"/>
          <a:ext cx="0" cy="0"/>
          <a:chOff x="0" y="0"/>
          <a:chExt cx="0" cy="0"/>
        </a:xfrm>
      </p:grpSpPr>
      <p:sp>
        <p:nvSpPr>
          <p:cNvPr id="509" name="Google Shape;509;g33ba709d61_1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33ba709d61_1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511aa27170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511aa27170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4" name="Shape 514"/>
        <p:cNvGrpSpPr/>
        <p:nvPr/>
      </p:nvGrpSpPr>
      <p:grpSpPr>
        <a:xfrm>
          <a:off x="0" y="0"/>
          <a:ext cx="0" cy="0"/>
          <a:chOff x="0" y="0"/>
          <a:chExt cx="0" cy="0"/>
        </a:xfrm>
      </p:grpSpPr>
      <p:sp>
        <p:nvSpPr>
          <p:cNvPr id="515" name="Google Shape;515;g4c4585f81b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4c4585f81b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1" name="Shape 521"/>
        <p:cNvGrpSpPr/>
        <p:nvPr/>
      </p:nvGrpSpPr>
      <p:grpSpPr>
        <a:xfrm>
          <a:off x="0" y="0"/>
          <a:ext cx="0" cy="0"/>
          <a:chOff x="0" y="0"/>
          <a:chExt cx="0" cy="0"/>
        </a:xfrm>
      </p:grpSpPr>
      <p:sp>
        <p:nvSpPr>
          <p:cNvPr id="522" name="Google Shape;522;g33ba709d61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33ba709d61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0" name="Shape 530"/>
        <p:cNvGrpSpPr/>
        <p:nvPr/>
      </p:nvGrpSpPr>
      <p:grpSpPr>
        <a:xfrm>
          <a:off x="0" y="0"/>
          <a:ext cx="0" cy="0"/>
          <a:chOff x="0" y="0"/>
          <a:chExt cx="0" cy="0"/>
        </a:xfrm>
      </p:grpSpPr>
      <p:sp>
        <p:nvSpPr>
          <p:cNvPr id="531" name="Google Shape;531;g33ba709d61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33ba709d61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7" name="Shape 537"/>
        <p:cNvGrpSpPr/>
        <p:nvPr/>
      </p:nvGrpSpPr>
      <p:grpSpPr>
        <a:xfrm>
          <a:off x="0" y="0"/>
          <a:ext cx="0" cy="0"/>
          <a:chOff x="0" y="0"/>
          <a:chExt cx="0" cy="0"/>
        </a:xfrm>
      </p:grpSpPr>
      <p:sp>
        <p:nvSpPr>
          <p:cNvPr id="538" name="Google Shape;538;g33ba709d61_1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9" name="Google Shape;539;g33ba709d61_1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4" name="Shape 544"/>
        <p:cNvGrpSpPr/>
        <p:nvPr/>
      </p:nvGrpSpPr>
      <p:grpSpPr>
        <a:xfrm>
          <a:off x="0" y="0"/>
          <a:ext cx="0" cy="0"/>
          <a:chOff x="0" y="0"/>
          <a:chExt cx="0" cy="0"/>
        </a:xfrm>
      </p:grpSpPr>
      <p:sp>
        <p:nvSpPr>
          <p:cNvPr id="545" name="Google Shape;545;g33ba709d61_1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33ba709d61_1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1" name="Shape 551"/>
        <p:cNvGrpSpPr/>
        <p:nvPr/>
      </p:nvGrpSpPr>
      <p:grpSpPr>
        <a:xfrm>
          <a:off x="0" y="0"/>
          <a:ext cx="0" cy="0"/>
          <a:chOff x="0" y="0"/>
          <a:chExt cx="0" cy="0"/>
        </a:xfrm>
      </p:grpSpPr>
      <p:sp>
        <p:nvSpPr>
          <p:cNvPr id="552" name="Google Shape;552;g33ba709d61_1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33ba709d61_1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8" name="Shape 558"/>
        <p:cNvGrpSpPr/>
        <p:nvPr/>
      </p:nvGrpSpPr>
      <p:grpSpPr>
        <a:xfrm>
          <a:off x="0" y="0"/>
          <a:ext cx="0" cy="0"/>
          <a:chOff x="0" y="0"/>
          <a:chExt cx="0" cy="0"/>
        </a:xfrm>
      </p:grpSpPr>
      <p:sp>
        <p:nvSpPr>
          <p:cNvPr id="559" name="Google Shape;559;g4c4585f81b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4c4585f81b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5" name="Shape 565"/>
        <p:cNvGrpSpPr/>
        <p:nvPr/>
      </p:nvGrpSpPr>
      <p:grpSpPr>
        <a:xfrm>
          <a:off x="0" y="0"/>
          <a:ext cx="0" cy="0"/>
          <a:chOff x="0" y="0"/>
          <a:chExt cx="0" cy="0"/>
        </a:xfrm>
      </p:grpSpPr>
      <p:sp>
        <p:nvSpPr>
          <p:cNvPr id="566" name="Google Shape;566;g33ba709d61_1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33ba709d61_1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Mention issues regarding takedown, impermanence</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2" name="Shape 572"/>
        <p:cNvGrpSpPr/>
        <p:nvPr/>
      </p:nvGrpSpPr>
      <p:grpSpPr>
        <a:xfrm>
          <a:off x="0" y="0"/>
          <a:ext cx="0" cy="0"/>
          <a:chOff x="0" y="0"/>
          <a:chExt cx="0" cy="0"/>
        </a:xfrm>
      </p:grpSpPr>
      <p:sp>
        <p:nvSpPr>
          <p:cNvPr id="573" name="Google Shape;573;g511aa27170_0_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511aa27170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Mention issues regarding takedown, impermanence</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8" name="Shape 578"/>
        <p:cNvGrpSpPr/>
        <p:nvPr/>
      </p:nvGrpSpPr>
      <p:grpSpPr>
        <a:xfrm>
          <a:off x="0" y="0"/>
          <a:ext cx="0" cy="0"/>
          <a:chOff x="0" y="0"/>
          <a:chExt cx="0" cy="0"/>
        </a:xfrm>
      </p:grpSpPr>
      <p:sp>
        <p:nvSpPr>
          <p:cNvPr id="579" name="Google Shape;579;g511aa27170_0_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511aa27170_0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Mention issues regarding takedown, impermanence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511aa2717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511aa2717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4" name="Shape 584"/>
        <p:cNvGrpSpPr/>
        <p:nvPr/>
      </p:nvGrpSpPr>
      <p:grpSpPr>
        <a:xfrm>
          <a:off x="0" y="0"/>
          <a:ext cx="0" cy="0"/>
          <a:chOff x="0" y="0"/>
          <a:chExt cx="0" cy="0"/>
        </a:xfrm>
      </p:grpSpPr>
      <p:sp>
        <p:nvSpPr>
          <p:cNvPr id="585" name="Google Shape;585;g56a4b5fbd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56a4b5fbd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Mention issues regarding takedown, impermanence</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0" name="Shape 590"/>
        <p:cNvGrpSpPr/>
        <p:nvPr/>
      </p:nvGrpSpPr>
      <p:grpSpPr>
        <a:xfrm>
          <a:off x="0" y="0"/>
          <a:ext cx="0" cy="0"/>
          <a:chOff x="0" y="0"/>
          <a:chExt cx="0" cy="0"/>
        </a:xfrm>
      </p:grpSpPr>
      <p:sp>
        <p:nvSpPr>
          <p:cNvPr id="591" name="Google Shape;591;g511aa27170_0_3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511aa27170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5" name="Shape 595"/>
        <p:cNvGrpSpPr/>
        <p:nvPr/>
      </p:nvGrpSpPr>
      <p:grpSpPr>
        <a:xfrm>
          <a:off x="0" y="0"/>
          <a:ext cx="0" cy="0"/>
          <a:chOff x="0" y="0"/>
          <a:chExt cx="0" cy="0"/>
        </a:xfrm>
      </p:grpSpPr>
      <p:sp>
        <p:nvSpPr>
          <p:cNvPr id="596" name="Google Shape;596;g511aa27170_0_3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7" name="Google Shape;597;g511aa27170_0_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0" name="Shape 600"/>
        <p:cNvGrpSpPr/>
        <p:nvPr/>
      </p:nvGrpSpPr>
      <p:grpSpPr>
        <a:xfrm>
          <a:off x="0" y="0"/>
          <a:ext cx="0" cy="0"/>
          <a:chOff x="0" y="0"/>
          <a:chExt cx="0" cy="0"/>
        </a:xfrm>
      </p:grpSpPr>
      <p:sp>
        <p:nvSpPr>
          <p:cNvPr id="601" name="Google Shape;601;g511aa27170_0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511aa27170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6" name="Shape 606"/>
        <p:cNvGrpSpPr/>
        <p:nvPr/>
      </p:nvGrpSpPr>
      <p:grpSpPr>
        <a:xfrm>
          <a:off x="0" y="0"/>
          <a:ext cx="0" cy="0"/>
          <a:chOff x="0" y="0"/>
          <a:chExt cx="0" cy="0"/>
        </a:xfrm>
      </p:grpSpPr>
      <p:sp>
        <p:nvSpPr>
          <p:cNvPr id="607" name="Google Shape;607;g511aa27170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8" name="Google Shape;608;g511aa27170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3" name="Shape 613"/>
        <p:cNvGrpSpPr/>
        <p:nvPr/>
      </p:nvGrpSpPr>
      <p:grpSpPr>
        <a:xfrm>
          <a:off x="0" y="0"/>
          <a:ext cx="0" cy="0"/>
          <a:chOff x="0" y="0"/>
          <a:chExt cx="0" cy="0"/>
        </a:xfrm>
      </p:grpSpPr>
      <p:sp>
        <p:nvSpPr>
          <p:cNvPr id="614" name="Google Shape;614;g511aa27170_0_3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5" name="Google Shape;615;g511aa27170_0_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9" name="Shape 619"/>
        <p:cNvGrpSpPr/>
        <p:nvPr/>
      </p:nvGrpSpPr>
      <p:grpSpPr>
        <a:xfrm>
          <a:off x="0" y="0"/>
          <a:ext cx="0" cy="0"/>
          <a:chOff x="0" y="0"/>
          <a:chExt cx="0" cy="0"/>
        </a:xfrm>
      </p:grpSpPr>
      <p:sp>
        <p:nvSpPr>
          <p:cNvPr id="620" name="Google Shape;620;g511aa27170_0_3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1" name="Google Shape;621;g511aa27170_0_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5" name="Shape 625"/>
        <p:cNvGrpSpPr/>
        <p:nvPr/>
      </p:nvGrpSpPr>
      <p:grpSpPr>
        <a:xfrm>
          <a:off x="0" y="0"/>
          <a:ext cx="0" cy="0"/>
          <a:chOff x="0" y="0"/>
          <a:chExt cx="0" cy="0"/>
        </a:xfrm>
      </p:grpSpPr>
      <p:sp>
        <p:nvSpPr>
          <p:cNvPr id="626" name="Google Shape;626;g511aa27170_0_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7" name="Google Shape;627;g511aa27170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1" name="Shape 631"/>
        <p:cNvGrpSpPr/>
        <p:nvPr/>
      </p:nvGrpSpPr>
      <p:grpSpPr>
        <a:xfrm>
          <a:off x="0" y="0"/>
          <a:ext cx="0" cy="0"/>
          <a:chOff x="0" y="0"/>
          <a:chExt cx="0" cy="0"/>
        </a:xfrm>
      </p:grpSpPr>
      <p:sp>
        <p:nvSpPr>
          <p:cNvPr id="632" name="Google Shape;632;g511aa27170_0_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3" name="Google Shape;633;g511aa27170_0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6" name="Shape 636"/>
        <p:cNvGrpSpPr/>
        <p:nvPr/>
      </p:nvGrpSpPr>
      <p:grpSpPr>
        <a:xfrm>
          <a:off x="0" y="0"/>
          <a:ext cx="0" cy="0"/>
          <a:chOff x="0" y="0"/>
          <a:chExt cx="0" cy="0"/>
        </a:xfrm>
      </p:grpSpPr>
      <p:sp>
        <p:nvSpPr>
          <p:cNvPr id="637" name="Google Shape;637;g511aa27170_0_4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8" name="Google Shape;638;g511aa27170_0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511aa27170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511aa27170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2" name="Shape 642"/>
        <p:cNvGrpSpPr/>
        <p:nvPr/>
      </p:nvGrpSpPr>
      <p:grpSpPr>
        <a:xfrm>
          <a:off x="0" y="0"/>
          <a:ext cx="0" cy="0"/>
          <a:chOff x="0" y="0"/>
          <a:chExt cx="0" cy="0"/>
        </a:xfrm>
      </p:grpSpPr>
      <p:sp>
        <p:nvSpPr>
          <p:cNvPr id="643" name="Google Shape;643;g511aa27170_0_4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4" name="Google Shape;644;g511aa27170_0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7" name="Shape 647"/>
        <p:cNvGrpSpPr/>
        <p:nvPr/>
      </p:nvGrpSpPr>
      <p:grpSpPr>
        <a:xfrm>
          <a:off x="0" y="0"/>
          <a:ext cx="0" cy="0"/>
          <a:chOff x="0" y="0"/>
          <a:chExt cx="0" cy="0"/>
        </a:xfrm>
      </p:grpSpPr>
      <p:sp>
        <p:nvSpPr>
          <p:cNvPr id="648" name="Google Shape;648;g511aa27170_0_4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9" name="Google Shape;649;g511aa27170_0_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7" name="Shape 657"/>
        <p:cNvGrpSpPr/>
        <p:nvPr/>
      </p:nvGrpSpPr>
      <p:grpSpPr>
        <a:xfrm>
          <a:off x="0" y="0"/>
          <a:ext cx="0" cy="0"/>
          <a:chOff x="0" y="0"/>
          <a:chExt cx="0" cy="0"/>
        </a:xfrm>
      </p:grpSpPr>
      <p:sp>
        <p:nvSpPr>
          <p:cNvPr id="658" name="Google Shape;658;g511aa27170_0_4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9" name="Google Shape;659;g511aa27170_0_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3" name="Shape 663"/>
        <p:cNvGrpSpPr/>
        <p:nvPr/>
      </p:nvGrpSpPr>
      <p:grpSpPr>
        <a:xfrm>
          <a:off x="0" y="0"/>
          <a:ext cx="0" cy="0"/>
          <a:chOff x="0" y="0"/>
          <a:chExt cx="0" cy="0"/>
        </a:xfrm>
      </p:grpSpPr>
      <p:sp>
        <p:nvSpPr>
          <p:cNvPr id="664" name="Google Shape;664;g511aa27170_0_4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5" name="Google Shape;665;g511aa27170_0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9" name="Shape 669"/>
        <p:cNvGrpSpPr/>
        <p:nvPr/>
      </p:nvGrpSpPr>
      <p:grpSpPr>
        <a:xfrm>
          <a:off x="0" y="0"/>
          <a:ext cx="0" cy="0"/>
          <a:chOff x="0" y="0"/>
          <a:chExt cx="0" cy="0"/>
        </a:xfrm>
      </p:grpSpPr>
      <p:sp>
        <p:nvSpPr>
          <p:cNvPr id="670" name="Google Shape;670;g511aa27170_0_4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1" name="Google Shape;671;g511aa27170_0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5" name="Shape 675"/>
        <p:cNvGrpSpPr/>
        <p:nvPr/>
      </p:nvGrpSpPr>
      <p:grpSpPr>
        <a:xfrm>
          <a:off x="0" y="0"/>
          <a:ext cx="0" cy="0"/>
          <a:chOff x="0" y="0"/>
          <a:chExt cx="0" cy="0"/>
        </a:xfrm>
      </p:grpSpPr>
      <p:sp>
        <p:nvSpPr>
          <p:cNvPr id="676" name="Google Shape;676;g511aa27170_0_4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7" name="Google Shape;677;g511aa27170_0_4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1" name="Shape 681"/>
        <p:cNvGrpSpPr/>
        <p:nvPr/>
      </p:nvGrpSpPr>
      <p:grpSpPr>
        <a:xfrm>
          <a:off x="0" y="0"/>
          <a:ext cx="0" cy="0"/>
          <a:chOff x="0" y="0"/>
          <a:chExt cx="0" cy="0"/>
        </a:xfrm>
      </p:grpSpPr>
      <p:sp>
        <p:nvSpPr>
          <p:cNvPr id="682" name="Google Shape;682;g511aa27170_0_4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3" name="Google Shape;683;g511aa27170_0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7" name="Shape 687"/>
        <p:cNvGrpSpPr/>
        <p:nvPr/>
      </p:nvGrpSpPr>
      <p:grpSpPr>
        <a:xfrm>
          <a:off x="0" y="0"/>
          <a:ext cx="0" cy="0"/>
          <a:chOff x="0" y="0"/>
          <a:chExt cx="0" cy="0"/>
        </a:xfrm>
      </p:grpSpPr>
      <p:sp>
        <p:nvSpPr>
          <p:cNvPr id="688" name="Google Shape;688;g511aa27170_0_4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9" name="Google Shape;689;g511aa27170_0_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2" name="Shape 692"/>
        <p:cNvGrpSpPr/>
        <p:nvPr/>
      </p:nvGrpSpPr>
      <p:grpSpPr>
        <a:xfrm>
          <a:off x="0" y="0"/>
          <a:ext cx="0" cy="0"/>
          <a:chOff x="0" y="0"/>
          <a:chExt cx="0" cy="0"/>
        </a:xfrm>
      </p:grpSpPr>
      <p:sp>
        <p:nvSpPr>
          <p:cNvPr id="693" name="Google Shape;693;g511aa27170_0_4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4" name="Google Shape;694;g511aa27170_0_4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8" name="Shape 698"/>
        <p:cNvGrpSpPr/>
        <p:nvPr/>
      </p:nvGrpSpPr>
      <p:grpSpPr>
        <a:xfrm>
          <a:off x="0" y="0"/>
          <a:ext cx="0" cy="0"/>
          <a:chOff x="0" y="0"/>
          <a:chExt cx="0" cy="0"/>
        </a:xfrm>
      </p:grpSpPr>
      <p:sp>
        <p:nvSpPr>
          <p:cNvPr id="699" name="Google Shape;699;g511aa27170_0_4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0" name="Google Shape;700;g511aa27170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511aa27170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511aa27170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4" name="Shape 704"/>
        <p:cNvGrpSpPr/>
        <p:nvPr/>
      </p:nvGrpSpPr>
      <p:grpSpPr>
        <a:xfrm>
          <a:off x="0" y="0"/>
          <a:ext cx="0" cy="0"/>
          <a:chOff x="0" y="0"/>
          <a:chExt cx="0" cy="0"/>
        </a:xfrm>
      </p:grpSpPr>
      <p:sp>
        <p:nvSpPr>
          <p:cNvPr id="705" name="Google Shape;705;g511aa27170_0_4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6" name="Google Shape;706;g511aa27170_0_4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0" name="Shape 710"/>
        <p:cNvGrpSpPr/>
        <p:nvPr/>
      </p:nvGrpSpPr>
      <p:grpSpPr>
        <a:xfrm>
          <a:off x="0" y="0"/>
          <a:ext cx="0" cy="0"/>
          <a:chOff x="0" y="0"/>
          <a:chExt cx="0" cy="0"/>
        </a:xfrm>
      </p:grpSpPr>
      <p:sp>
        <p:nvSpPr>
          <p:cNvPr id="711" name="Google Shape;711;g511aa27170_0_4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2" name="Google Shape;712;g511aa27170_0_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6" name="Shape 716"/>
        <p:cNvGrpSpPr/>
        <p:nvPr/>
      </p:nvGrpSpPr>
      <p:grpSpPr>
        <a:xfrm>
          <a:off x="0" y="0"/>
          <a:ext cx="0" cy="0"/>
          <a:chOff x="0" y="0"/>
          <a:chExt cx="0" cy="0"/>
        </a:xfrm>
      </p:grpSpPr>
      <p:sp>
        <p:nvSpPr>
          <p:cNvPr id="717" name="Google Shape;717;g511aa27170_0_4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8" name="Google Shape;718;g511aa27170_0_4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2" name="Shape 722"/>
        <p:cNvGrpSpPr/>
        <p:nvPr/>
      </p:nvGrpSpPr>
      <p:grpSpPr>
        <a:xfrm>
          <a:off x="0" y="0"/>
          <a:ext cx="0" cy="0"/>
          <a:chOff x="0" y="0"/>
          <a:chExt cx="0" cy="0"/>
        </a:xfrm>
      </p:grpSpPr>
      <p:sp>
        <p:nvSpPr>
          <p:cNvPr id="723" name="Google Shape;723;g511aa27170_0_4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4" name="Google Shape;724;g511aa27170_0_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8" name="Shape 728"/>
        <p:cNvGrpSpPr/>
        <p:nvPr/>
      </p:nvGrpSpPr>
      <p:grpSpPr>
        <a:xfrm>
          <a:off x="0" y="0"/>
          <a:ext cx="0" cy="0"/>
          <a:chOff x="0" y="0"/>
          <a:chExt cx="0" cy="0"/>
        </a:xfrm>
      </p:grpSpPr>
      <p:sp>
        <p:nvSpPr>
          <p:cNvPr id="729" name="Google Shape;729;g511aa27170_0_4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0" name="Google Shape;730;g511aa27170_0_4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5" name="Shape 735"/>
        <p:cNvGrpSpPr/>
        <p:nvPr/>
      </p:nvGrpSpPr>
      <p:grpSpPr>
        <a:xfrm>
          <a:off x="0" y="0"/>
          <a:ext cx="0" cy="0"/>
          <a:chOff x="0" y="0"/>
          <a:chExt cx="0" cy="0"/>
        </a:xfrm>
      </p:grpSpPr>
      <p:sp>
        <p:nvSpPr>
          <p:cNvPr id="736" name="Google Shape;736;g511aa27170_0_4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7" name="Google Shape;737;g511aa27170_0_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3" name="Shape 743"/>
        <p:cNvGrpSpPr/>
        <p:nvPr/>
      </p:nvGrpSpPr>
      <p:grpSpPr>
        <a:xfrm>
          <a:off x="0" y="0"/>
          <a:ext cx="0" cy="0"/>
          <a:chOff x="0" y="0"/>
          <a:chExt cx="0" cy="0"/>
        </a:xfrm>
      </p:grpSpPr>
      <p:sp>
        <p:nvSpPr>
          <p:cNvPr id="744" name="Google Shape;744;g511aa27170_0_4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5" name="Google Shape;745;g511aa27170_0_4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9" name="Shape 749"/>
        <p:cNvGrpSpPr/>
        <p:nvPr/>
      </p:nvGrpSpPr>
      <p:grpSpPr>
        <a:xfrm>
          <a:off x="0" y="0"/>
          <a:ext cx="0" cy="0"/>
          <a:chOff x="0" y="0"/>
          <a:chExt cx="0" cy="0"/>
        </a:xfrm>
      </p:grpSpPr>
      <p:sp>
        <p:nvSpPr>
          <p:cNvPr id="750" name="Google Shape;750;g511aa27170_0_4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1" name="Google Shape;751;g511aa27170_0_4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5" name="Shape 755"/>
        <p:cNvGrpSpPr/>
        <p:nvPr/>
      </p:nvGrpSpPr>
      <p:grpSpPr>
        <a:xfrm>
          <a:off x="0" y="0"/>
          <a:ext cx="0" cy="0"/>
          <a:chOff x="0" y="0"/>
          <a:chExt cx="0" cy="0"/>
        </a:xfrm>
      </p:grpSpPr>
      <p:sp>
        <p:nvSpPr>
          <p:cNvPr id="756" name="Google Shape;756;g511aa27170_0_5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7" name="Google Shape;757;g511aa27170_0_5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1" name="Shape 761"/>
        <p:cNvGrpSpPr/>
        <p:nvPr/>
      </p:nvGrpSpPr>
      <p:grpSpPr>
        <a:xfrm>
          <a:off x="0" y="0"/>
          <a:ext cx="0" cy="0"/>
          <a:chOff x="0" y="0"/>
          <a:chExt cx="0" cy="0"/>
        </a:xfrm>
      </p:grpSpPr>
      <p:sp>
        <p:nvSpPr>
          <p:cNvPr id="762" name="Google Shape;762;g511aa27170_0_5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3" name="Google Shape;763;g511aa27170_0_5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511aa27170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511aa27170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7" name="Shape 767"/>
        <p:cNvGrpSpPr/>
        <p:nvPr/>
      </p:nvGrpSpPr>
      <p:grpSpPr>
        <a:xfrm>
          <a:off x="0" y="0"/>
          <a:ext cx="0" cy="0"/>
          <a:chOff x="0" y="0"/>
          <a:chExt cx="0" cy="0"/>
        </a:xfrm>
      </p:grpSpPr>
      <p:sp>
        <p:nvSpPr>
          <p:cNvPr id="768" name="Google Shape;768;g511aa27170_0_5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9" name="Google Shape;769;g511aa27170_0_5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3" name="Shape 773"/>
        <p:cNvGrpSpPr/>
        <p:nvPr/>
      </p:nvGrpSpPr>
      <p:grpSpPr>
        <a:xfrm>
          <a:off x="0" y="0"/>
          <a:ext cx="0" cy="0"/>
          <a:chOff x="0" y="0"/>
          <a:chExt cx="0" cy="0"/>
        </a:xfrm>
      </p:grpSpPr>
      <p:sp>
        <p:nvSpPr>
          <p:cNvPr id="774" name="Google Shape;774;g511aa27170_0_5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5" name="Google Shape;775;g511aa27170_0_5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9" name="Shape 779"/>
        <p:cNvGrpSpPr/>
        <p:nvPr/>
      </p:nvGrpSpPr>
      <p:grpSpPr>
        <a:xfrm>
          <a:off x="0" y="0"/>
          <a:ext cx="0" cy="0"/>
          <a:chOff x="0" y="0"/>
          <a:chExt cx="0" cy="0"/>
        </a:xfrm>
      </p:grpSpPr>
      <p:sp>
        <p:nvSpPr>
          <p:cNvPr id="780" name="Google Shape;780;g511aa27170_0_5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1" name="Google Shape;781;g511aa27170_0_5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6" name="Shape 786"/>
        <p:cNvGrpSpPr/>
        <p:nvPr/>
      </p:nvGrpSpPr>
      <p:grpSpPr>
        <a:xfrm>
          <a:off x="0" y="0"/>
          <a:ext cx="0" cy="0"/>
          <a:chOff x="0" y="0"/>
          <a:chExt cx="0" cy="0"/>
        </a:xfrm>
      </p:grpSpPr>
      <p:sp>
        <p:nvSpPr>
          <p:cNvPr id="787" name="Google Shape;787;g511aa27170_0_5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8" name="Google Shape;788;g511aa27170_0_5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2" name="Shape 792"/>
        <p:cNvGrpSpPr/>
        <p:nvPr/>
      </p:nvGrpSpPr>
      <p:grpSpPr>
        <a:xfrm>
          <a:off x="0" y="0"/>
          <a:ext cx="0" cy="0"/>
          <a:chOff x="0" y="0"/>
          <a:chExt cx="0" cy="0"/>
        </a:xfrm>
      </p:grpSpPr>
      <p:sp>
        <p:nvSpPr>
          <p:cNvPr id="793" name="Google Shape;793;g511aa27170_0_5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4" name="Google Shape;794;g511aa27170_0_5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8" name="Shape 798"/>
        <p:cNvGrpSpPr/>
        <p:nvPr/>
      </p:nvGrpSpPr>
      <p:grpSpPr>
        <a:xfrm>
          <a:off x="0" y="0"/>
          <a:ext cx="0" cy="0"/>
          <a:chOff x="0" y="0"/>
          <a:chExt cx="0" cy="0"/>
        </a:xfrm>
      </p:grpSpPr>
      <p:sp>
        <p:nvSpPr>
          <p:cNvPr id="799" name="Google Shape;799;g511aa27170_0_5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0" name="Google Shape;800;g511aa27170_0_5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4" name="Shape 804"/>
        <p:cNvGrpSpPr/>
        <p:nvPr/>
      </p:nvGrpSpPr>
      <p:grpSpPr>
        <a:xfrm>
          <a:off x="0" y="0"/>
          <a:ext cx="0" cy="0"/>
          <a:chOff x="0" y="0"/>
          <a:chExt cx="0" cy="0"/>
        </a:xfrm>
      </p:grpSpPr>
      <p:sp>
        <p:nvSpPr>
          <p:cNvPr id="805" name="Google Shape;805;g511aa27170_0_5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6" name="Google Shape;806;g511aa27170_0_5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0" name="Shape 810"/>
        <p:cNvGrpSpPr/>
        <p:nvPr/>
      </p:nvGrpSpPr>
      <p:grpSpPr>
        <a:xfrm>
          <a:off x="0" y="0"/>
          <a:ext cx="0" cy="0"/>
          <a:chOff x="0" y="0"/>
          <a:chExt cx="0" cy="0"/>
        </a:xfrm>
      </p:grpSpPr>
      <p:sp>
        <p:nvSpPr>
          <p:cNvPr id="811" name="Google Shape;811;g511aa27170_0_5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2" name="Google Shape;812;g511aa27170_0_5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6" name="Shape 816"/>
        <p:cNvGrpSpPr/>
        <p:nvPr/>
      </p:nvGrpSpPr>
      <p:grpSpPr>
        <a:xfrm>
          <a:off x="0" y="0"/>
          <a:ext cx="0" cy="0"/>
          <a:chOff x="0" y="0"/>
          <a:chExt cx="0" cy="0"/>
        </a:xfrm>
      </p:grpSpPr>
      <p:sp>
        <p:nvSpPr>
          <p:cNvPr id="817" name="Google Shape;817;g511aa27170_0_5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8" name="Google Shape;818;g511aa27170_0_5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2" name="Shape 822"/>
        <p:cNvGrpSpPr/>
        <p:nvPr/>
      </p:nvGrpSpPr>
      <p:grpSpPr>
        <a:xfrm>
          <a:off x="0" y="0"/>
          <a:ext cx="0" cy="0"/>
          <a:chOff x="0" y="0"/>
          <a:chExt cx="0" cy="0"/>
        </a:xfrm>
      </p:grpSpPr>
      <p:sp>
        <p:nvSpPr>
          <p:cNvPr id="823" name="Google Shape;823;g511aa27170_0_5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4" name="Google Shape;824;g511aa27170_0_5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rtl="0" algn="ctr">
              <a:spcBef>
                <a:spcPts val="0"/>
              </a:spcBef>
              <a:spcAft>
                <a:spcPts val="0"/>
              </a:spcAft>
              <a:buSzPts val="4800"/>
              <a:buFont typeface="Open Sans"/>
              <a:buNone/>
              <a:defRPr sz="4800">
                <a:latin typeface="Open Sans"/>
                <a:ea typeface="Open Sans"/>
                <a:cs typeface="Open Sans"/>
                <a:sym typeface="Open Sans"/>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Clr>
                <a:srgbClr val="000000"/>
              </a:buClr>
              <a:buSzPts val="2800"/>
              <a:buFont typeface="Open Sans"/>
              <a:buNone/>
              <a:defRPr sz="2800">
                <a:solidFill>
                  <a:srgbClr val="000000"/>
                </a:solidFill>
                <a:latin typeface="Open Sans"/>
                <a:ea typeface="Open Sans"/>
                <a:cs typeface="Open Sans"/>
                <a:sym typeface="Open Sans"/>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rtl="0">
              <a:spcBef>
                <a:spcPts val="0"/>
              </a:spcBef>
              <a:spcAft>
                <a:spcPts val="0"/>
              </a:spcAft>
              <a:buClr>
                <a:srgbClr val="000000"/>
              </a:buClr>
              <a:buSzPts val="1800"/>
              <a:buChar char="●"/>
              <a:defRPr>
                <a:solidFill>
                  <a:srgbClr val="000000"/>
                </a:solidFill>
              </a:defRPr>
            </a:lvl1pPr>
            <a:lvl2pPr indent="-317500" lvl="1" marL="914400" rtl="0">
              <a:spcBef>
                <a:spcPts val="1600"/>
              </a:spcBef>
              <a:spcAft>
                <a:spcPts val="0"/>
              </a:spcAft>
              <a:buClr>
                <a:srgbClr val="000000"/>
              </a:buClr>
              <a:buSzPts val="1400"/>
              <a:buChar char="○"/>
              <a:defRPr>
                <a:solidFill>
                  <a:srgbClr val="000000"/>
                </a:solidFill>
              </a:defRPr>
            </a:lvl2pPr>
            <a:lvl3pPr indent="-317500" lvl="2" marL="1371600" rtl="0">
              <a:spcBef>
                <a:spcPts val="1600"/>
              </a:spcBef>
              <a:spcAft>
                <a:spcPts val="0"/>
              </a:spcAft>
              <a:buClr>
                <a:srgbClr val="000000"/>
              </a:buClr>
              <a:buSzPts val="1400"/>
              <a:buChar char="■"/>
              <a:defRPr>
                <a:solidFill>
                  <a:srgbClr val="000000"/>
                </a:solidFill>
              </a:defRPr>
            </a:lvl3pPr>
            <a:lvl4pPr indent="-317500" lvl="3" marL="1828800" rtl="0">
              <a:spcBef>
                <a:spcPts val="1600"/>
              </a:spcBef>
              <a:spcAft>
                <a:spcPts val="0"/>
              </a:spcAft>
              <a:buClr>
                <a:srgbClr val="000000"/>
              </a:buClr>
              <a:buSzPts val="1400"/>
              <a:buChar char="●"/>
              <a:defRPr>
                <a:solidFill>
                  <a:srgbClr val="000000"/>
                </a:solidFill>
              </a:defRPr>
            </a:lvl4pPr>
            <a:lvl5pPr indent="-317500" lvl="4" marL="2286000" rtl="0">
              <a:spcBef>
                <a:spcPts val="1600"/>
              </a:spcBef>
              <a:spcAft>
                <a:spcPts val="0"/>
              </a:spcAft>
              <a:buClr>
                <a:srgbClr val="000000"/>
              </a:buClr>
              <a:buSzPts val="1400"/>
              <a:buChar char="○"/>
              <a:defRPr>
                <a:solidFill>
                  <a:srgbClr val="000000"/>
                </a:solidFill>
              </a:defRPr>
            </a:lvl5pPr>
            <a:lvl6pPr indent="-317500" lvl="5" marL="2743200" rtl="0">
              <a:spcBef>
                <a:spcPts val="1600"/>
              </a:spcBef>
              <a:spcAft>
                <a:spcPts val="0"/>
              </a:spcAft>
              <a:buClr>
                <a:srgbClr val="000000"/>
              </a:buClr>
              <a:buSzPts val="1400"/>
              <a:buChar char="■"/>
              <a:defRPr>
                <a:solidFill>
                  <a:srgbClr val="000000"/>
                </a:solidFill>
              </a:defRPr>
            </a:lvl6pPr>
            <a:lvl7pPr indent="-317500" lvl="6" marL="3200400" rtl="0">
              <a:spcBef>
                <a:spcPts val="1600"/>
              </a:spcBef>
              <a:spcAft>
                <a:spcPts val="0"/>
              </a:spcAft>
              <a:buClr>
                <a:srgbClr val="000000"/>
              </a:buClr>
              <a:buSzPts val="1400"/>
              <a:buChar char="●"/>
              <a:defRPr>
                <a:solidFill>
                  <a:srgbClr val="000000"/>
                </a:solidFill>
              </a:defRPr>
            </a:lvl7pPr>
            <a:lvl8pPr indent="-317500" lvl="7" marL="3657600" rtl="0">
              <a:spcBef>
                <a:spcPts val="1600"/>
              </a:spcBef>
              <a:spcAft>
                <a:spcPts val="0"/>
              </a:spcAft>
              <a:buClr>
                <a:srgbClr val="000000"/>
              </a:buClr>
              <a:buSzPts val="1400"/>
              <a:buChar char="○"/>
              <a:defRPr>
                <a:solidFill>
                  <a:srgbClr val="000000"/>
                </a:solidFill>
              </a:defRPr>
            </a:lvl8pPr>
            <a:lvl9pPr indent="-317500" lvl="8" marL="4114800" rtl="0">
              <a:spcBef>
                <a:spcPts val="1600"/>
              </a:spcBef>
              <a:spcAft>
                <a:spcPts val="1600"/>
              </a:spcAft>
              <a:buClr>
                <a:srgbClr val="000000"/>
              </a:buClr>
              <a:buSzPts val="1400"/>
              <a:buChar char="■"/>
              <a:defRPr>
                <a:solidFill>
                  <a:srgbClr val="000000"/>
                </a:solidFill>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Clr>
                <a:srgbClr val="000000"/>
              </a:buClr>
              <a:buSzPts val="1400"/>
              <a:buChar char="●"/>
              <a:defRPr sz="1400">
                <a:solidFill>
                  <a:srgbClr val="000000"/>
                </a:solidFill>
              </a:defRPr>
            </a:lvl1pPr>
            <a:lvl2pPr indent="-304800" lvl="1" marL="914400" rtl="0">
              <a:spcBef>
                <a:spcPts val="1600"/>
              </a:spcBef>
              <a:spcAft>
                <a:spcPts val="0"/>
              </a:spcAft>
              <a:buClr>
                <a:srgbClr val="000000"/>
              </a:buClr>
              <a:buSzPts val="1200"/>
              <a:buChar char="○"/>
              <a:defRPr sz="1200">
                <a:solidFill>
                  <a:srgbClr val="000000"/>
                </a:solidFill>
              </a:defRPr>
            </a:lvl2pPr>
            <a:lvl3pPr indent="-304800" lvl="2" marL="1371600" rtl="0">
              <a:spcBef>
                <a:spcPts val="1600"/>
              </a:spcBef>
              <a:spcAft>
                <a:spcPts val="0"/>
              </a:spcAft>
              <a:buClr>
                <a:srgbClr val="000000"/>
              </a:buClr>
              <a:buSzPts val="1200"/>
              <a:buChar char="■"/>
              <a:defRPr sz="1200">
                <a:solidFill>
                  <a:srgbClr val="000000"/>
                </a:solidFill>
              </a:defRPr>
            </a:lvl3pPr>
            <a:lvl4pPr indent="-304800" lvl="3" marL="1828800" rtl="0">
              <a:spcBef>
                <a:spcPts val="1600"/>
              </a:spcBef>
              <a:spcAft>
                <a:spcPts val="0"/>
              </a:spcAft>
              <a:buClr>
                <a:srgbClr val="000000"/>
              </a:buClr>
              <a:buSzPts val="1200"/>
              <a:buChar char="●"/>
              <a:defRPr sz="1200">
                <a:solidFill>
                  <a:srgbClr val="000000"/>
                </a:solidFill>
              </a:defRPr>
            </a:lvl4pPr>
            <a:lvl5pPr indent="-304800" lvl="4" marL="2286000" rtl="0">
              <a:spcBef>
                <a:spcPts val="1600"/>
              </a:spcBef>
              <a:spcAft>
                <a:spcPts val="0"/>
              </a:spcAft>
              <a:buClr>
                <a:srgbClr val="000000"/>
              </a:buClr>
              <a:buSzPts val="1200"/>
              <a:buChar char="○"/>
              <a:defRPr sz="1200">
                <a:solidFill>
                  <a:srgbClr val="000000"/>
                </a:solidFill>
              </a:defRPr>
            </a:lvl5pPr>
            <a:lvl6pPr indent="-304800" lvl="5" marL="2743200" rtl="0">
              <a:spcBef>
                <a:spcPts val="1600"/>
              </a:spcBef>
              <a:spcAft>
                <a:spcPts val="0"/>
              </a:spcAft>
              <a:buClr>
                <a:srgbClr val="000000"/>
              </a:buClr>
              <a:buSzPts val="1200"/>
              <a:buChar char="■"/>
              <a:defRPr sz="1200">
                <a:solidFill>
                  <a:srgbClr val="000000"/>
                </a:solidFill>
              </a:defRPr>
            </a:lvl6pPr>
            <a:lvl7pPr indent="-304800" lvl="6" marL="3200400" rtl="0">
              <a:spcBef>
                <a:spcPts val="1600"/>
              </a:spcBef>
              <a:spcAft>
                <a:spcPts val="0"/>
              </a:spcAft>
              <a:buClr>
                <a:srgbClr val="000000"/>
              </a:buClr>
              <a:buSzPts val="1200"/>
              <a:buChar char="●"/>
              <a:defRPr sz="1200">
                <a:solidFill>
                  <a:srgbClr val="000000"/>
                </a:solidFill>
              </a:defRPr>
            </a:lvl7pPr>
            <a:lvl8pPr indent="-304800" lvl="7" marL="3657600" rtl="0">
              <a:spcBef>
                <a:spcPts val="1600"/>
              </a:spcBef>
              <a:spcAft>
                <a:spcPts val="0"/>
              </a:spcAft>
              <a:buClr>
                <a:srgbClr val="000000"/>
              </a:buClr>
              <a:buSzPts val="1200"/>
              <a:buChar char="○"/>
              <a:defRPr sz="1200">
                <a:solidFill>
                  <a:srgbClr val="000000"/>
                </a:solidFill>
              </a:defRPr>
            </a:lvl8pPr>
            <a:lvl9pPr indent="-304800" lvl="8" marL="4114800" rtl="0">
              <a:spcBef>
                <a:spcPts val="1600"/>
              </a:spcBef>
              <a:spcAft>
                <a:spcPts val="1600"/>
              </a:spcAft>
              <a:buClr>
                <a:srgbClr val="000000"/>
              </a:buClr>
              <a:buSzPts val="1200"/>
              <a:buChar char="■"/>
              <a:defRPr sz="1200">
                <a:solidFill>
                  <a:srgbClr val="000000"/>
                </a:solidFill>
              </a:defRPr>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Clr>
                <a:srgbClr val="000000"/>
              </a:buClr>
              <a:buSzPts val="1400"/>
              <a:buChar char="●"/>
              <a:defRPr sz="1400">
                <a:solidFill>
                  <a:srgbClr val="000000"/>
                </a:solidFill>
              </a:defRPr>
            </a:lvl1pPr>
            <a:lvl2pPr indent="-304800" lvl="1" marL="914400" rtl="0">
              <a:spcBef>
                <a:spcPts val="1600"/>
              </a:spcBef>
              <a:spcAft>
                <a:spcPts val="0"/>
              </a:spcAft>
              <a:buClr>
                <a:srgbClr val="000000"/>
              </a:buClr>
              <a:buSzPts val="1200"/>
              <a:buChar char="○"/>
              <a:defRPr sz="1200">
                <a:solidFill>
                  <a:srgbClr val="000000"/>
                </a:solidFill>
              </a:defRPr>
            </a:lvl2pPr>
            <a:lvl3pPr indent="-304800" lvl="2" marL="1371600" rtl="0">
              <a:spcBef>
                <a:spcPts val="1600"/>
              </a:spcBef>
              <a:spcAft>
                <a:spcPts val="0"/>
              </a:spcAft>
              <a:buClr>
                <a:srgbClr val="000000"/>
              </a:buClr>
              <a:buSzPts val="1200"/>
              <a:buChar char="■"/>
              <a:defRPr sz="1200">
                <a:solidFill>
                  <a:srgbClr val="000000"/>
                </a:solidFill>
              </a:defRPr>
            </a:lvl3pPr>
            <a:lvl4pPr indent="-304800" lvl="3" marL="1828800" rtl="0">
              <a:spcBef>
                <a:spcPts val="1600"/>
              </a:spcBef>
              <a:spcAft>
                <a:spcPts val="0"/>
              </a:spcAft>
              <a:buClr>
                <a:srgbClr val="000000"/>
              </a:buClr>
              <a:buSzPts val="1200"/>
              <a:buChar char="●"/>
              <a:defRPr sz="1200">
                <a:solidFill>
                  <a:srgbClr val="000000"/>
                </a:solidFill>
              </a:defRPr>
            </a:lvl4pPr>
            <a:lvl5pPr indent="-304800" lvl="4" marL="2286000" rtl="0">
              <a:spcBef>
                <a:spcPts val="1600"/>
              </a:spcBef>
              <a:spcAft>
                <a:spcPts val="0"/>
              </a:spcAft>
              <a:buClr>
                <a:srgbClr val="000000"/>
              </a:buClr>
              <a:buSzPts val="1200"/>
              <a:buChar char="○"/>
              <a:defRPr sz="1200">
                <a:solidFill>
                  <a:srgbClr val="000000"/>
                </a:solidFill>
              </a:defRPr>
            </a:lvl5pPr>
            <a:lvl6pPr indent="-304800" lvl="5" marL="2743200" rtl="0">
              <a:spcBef>
                <a:spcPts val="1600"/>
              </a:spcBef>
              <a:spcAft>
                <a:spcPts val="0"/>
              </a:spcAft>
              <a:buClr>
                <a:srgbClr val="000000"/>
              </a:buClr>
              <a:buSzPts val="1200"/>
              <a:buChar char="■"/>
              <a:defRPr sz="1200">
                <a:solidFill>
                  <a:srgbClr val="000000"/>
                </a:solidFill>
              </a:defRPr>
            </a:lvl6pPr>
            <a:lvl7pPr indent="-304800" lvl="6" marL="3200400" rtl="0">
              <a:spcBef>
                <a:spcPts val="1600"/>
              </a:spcBef>
              <a:spcAft>
                <a:spcPts val="0"/>
              </a:spcAft>
              <a:buClr>
                <a:srgbClr val="000000"/>
              </a:buClr>
              <a:buSzPts val="1200"/>
              <a:buChar char="●"/>
              <a:defRPr sz="1200">
                <a:solidFill>
                  <a:srgbClr val="000000"/>
                </a:solidFill>
              </a:defRPr>
            </a:lvl7pPr>
            <a:lvl8pPr indent="-304800" lvl="7" marL="3657600" rtl="0">
              <a:spcBef>
                <a:spcPts val="1600"/>
              </a:spcBef>
              <a:spcAft>
                <a:spcPts val="0"/>
              </a:spcAft>
              <a:buClr>
                <a:srgbClr val="000000"/>
              </a:buClr>
              <a:buSzPts val="1200"/>
              <a:buChar char="○"/>
              <a:defRPr sz="1200">
                <a:solidFill>
                  <a:srgbClr val="000000"/>
                </a:solidFill>
              </a:defRPr>
            </a:lvl8pPr>
            <a:lvl9pPr indent="-304800" lvl="8" marL="4114800" rtl="0">
              <a:spcBef>
                <a:spcPts val="1600"/>
              </a:spcBef>
              <a:spcAft>
                <a:spcPts val="1600"/>
              </a:spcAft>
              <a:buClr>
                <a:srgbClr val="000000"/>
              </a:buClr>
              <a:buSzPts val="1200"/>
              <a:buChar char="■"/>
              <a:defRPr sz="1200">
                <a:solidFill>
                  <a:srgbClr val="000000"/>
                </a:solidFill>
              </a:defRPr>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Clr>
                <a:srgbClr val="000000"/>
              </a:buClr>
              <a:buSzPts val="1200"/>
              <a:buChar char="●"/>
              <a:defRPr sz="1200">
                <a:solidFill>
                  <a:srgbClr val="000000"/>
                </a:solidFill>
              </a:defRPr>
            </a:lvl1pPr>
            <a:lvl2pPr indent="-304800" lvl="1" marL="914400" rtl="0">
              <a:spcBef>
                <a:spcPts val="1600"/>
              </a:spcBef>
              <a:spcAft>
                <a:spcPts val="0"/>
              </a:spcAft>
              <a:buClr>
                <a:srgbClr val="000000"/>
              </a:buClr>
              <a:buSzPts val="1200"/>
              <a:buChar char="○"/>
              <a:defRPr sz="1200">
                <a:solidFill>
                  <a:srgbClr val="000000"/>
                </a:solidFill>
              </a:defRPr>
            </a:lvl2pPr>
            <a:lvl3pPr indent="-304800" lvl="2" marL="1371600" rtl="0">
              <a:spcBef>
                <a:spcPts val="1600"/>
              </a:spcBef>
              <a:spcAft>
                <a:spcPts val="0"/>
              </a:spcAft>
              <a:buClr>
                <a:srgbClr val="000000"/>
              </a:buClr>
              <a:buSzPts val="1200"/>
              <a:buChar char="■"/>
              <a:defRPr sz="1200">
                <a:solidFill>
                  <a:srgbClr val="000000"/>
                </a:solidFill>
              </a:defRPr>
            </a:lvl3pPr>
            <a:lvl4pPr indent="-304800" lvl="3" marL="1828800" rtl="0">
              <a:spcBef>
                <a:spcPts val="1600"/>
              </a:spcBef>
              <a:spcAft>
                <a:spcPts val="0"/>
              </a:spcAft>
              <a:buClr>
                <a:srgbClr val="000000"/>
              </a:buClr>
              <a:buSzPts val="1200"/>
              <a:buChar char="●"/>
              <a:defRPr sz="1200">
                <a:solidFill>
                  <a:srgbClr val="000000"/>
                </a:solidFill>
              </a:defRPr>
            </a:lvl4pPr>
            <a:lvl5pPr indent="-304800" lvl="4" marL="2286000" rtl="0">
              <a:spcBef>
                <a:spcPts val="1600"/>
              </a:spcBef>
              <a:spcAft>
                <a:spcPts val="0"/>
              </a:spcAft>
              <a:buClr>
                <a:srgbClr val="000000"/>
              </a:buClr>
              <a:buSzPts val="1200"/>
              <a:buChar char="○"/>
              <a:defRPr sz="1200">
                <a:solidFill>
                  <a:srgbClr val="000000"/>
                </a:solidFill>
              </a:defRPr>
            </a:lvl5pPr>
            <a:lvl6pPr indent="-304800" lvl="5" marL="2743200" rtl="0">
              <a:spcBef>
                <a:spcPts val="1600"/>
              </a:spcBef>
              <a:spcAft>
                <a:spcPts val="0"/>
              </a:spcAft>
              <a:buClr>
                <a:srgbClr val="000000"/>
              </a:buClr>
              <a:buSzPts val="1200"/>
              <a:buChar char="■"/>
              <a:defRPr sz="1200">
                <a:solidFill>
                  <a:srgbClr val="000000"/>
                </a:solidFill>
              </a:defRPr>
            </a:lvl6pPr>
            <a:lvl7pPr indent="-304800" lvl="6" marL="3200400" rtl="0">
              <a:spcBef>
                <a:spcPts val="1600"/>
              </a:spcBef>
              <a:spcAft>
                <a:spcPts val="0"/>
              </a:spcAft>
              <a:buClr>
                <a:srgbClr val="000000"/>
              </a:buClr>
              <a:buSzPts val="1200"/>
              <a:buChar char="●"/>
              <a:defRPr sz="1200">
                <a:solidFill>
                  <a:srgbClr val="000000"/>
                </a:solidFill>
              </a:defRPr>
            </a:lvl7pPr>
            <a:lvl8pPr indent="-304800" lvl="7" marL="3657600" rtl="0">
              <a:spcBef>
                <a:spcPts val="1600"/>
              </a:spcBef>
              <a:spcAft>
                <a:spcPts val="0"/>
              </a:spcAft>
              <a:buClr>
                <a:srgbClr val="000000"/>
              </a:buClr>
              <a:buSzPts val="1200"/>
              <a:buChar char="○"/>
              <a:defRPr sz="1200">
                <a:solidFill>
                  <a:srgbClr val="000000"/>
                </a:solidFill>
              </a:defRPr>
            </a:lvl8pPr>
            <a:lvl9pPr indent="-304800" lvl="8" marL="4114800" rtl="0">
              <a:spcBef>
                <a:spcPts val="1600"/>
              </a:spcBef>
              <a:spcAft>
                <a:spcPts val="1600"/>
              </a:spcAft>
              <a:buClr>
                <a:srgbClr val="000000"/>
              </a:buClr>
              <a:buSzPts val="1200"/>
              <a:buChar char="■"/>
              <a:defRPr sz="1200">
                <a:solidFill>
                  <a:srgbClr val="000000"/>
                </a:solidFill>
              </a:defRPr>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Clr>
                <a:srgbClr val="000000"/>
              </a:buClr>
              <a:buSzPts val="2100"/>
              <a:buNone/>
              <a:defRPr sz="2100">
                <a:solidFill>
                  <a:srgbClr val="000000"/>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Clr>
                <a:srgbClr val="000000"/>
              </a:buClr>
              <a:buSzPts val="1800"/>
              <a:buChar char="●"/>
              <a:defRPr>
                <a:solidFill>
                  <a:srgbClr val="000000"/>
                </a:solidFill>
              </a:defRPr>
            </a:lvl1pPr>
            <a:lvl2pPr indent="-317500" lvl="1" marL="914400" rtl="0">
              <a:spcBef>
                <a:spcPts val="1600"/>
              </a:spcBef>
              <a:spcAft>
                <a:spcPts val="0"/>
              </a:spcAft>
              <a:buClr>
                <a:srgbClr val="000000"/>
              </a:buClr>
              <a:buSzPts val="1400"/>
              <a:buChar char="○"/>
              <a:defRPr>
                <a:solidFill>
                  <a:srgbClr val="000000"/>
                </a:solidFill>
              </a:defRPr>
            </a:lvl2pPr>
            <a:lvl3pPr indent="-317500" lvl="2" marL="1371600" rtl="0">
              <a:spcBef>
                <a:spcPts val="1600"/>
              </a:spcBef>
              <a:spcAft>
                <a:spcPts val="0"/>
              </a:spcAft>
              <a:buClr>
                <a:srgbClr val="000000"/>
              </a:buClr>
              <a:buSzPts val="1400"/>
              <a:buChar char="■"/>
              <a:defRPr>
                <a:solidFill>
                  <a:srgbClr val="000000"/>
                </a:solidFill>
              </a:defRPr>
            </a:lvl3pPr>
            <a:lvl4pPr indent="-317500" lvl="3" marL="1828800" rtl="0">
              <a:spcBef>
                <a:spcPts val="1600"/>
              </a:spcBef>
              <a:spcAft>
                <a:spcPts val="0"/>
              </a:spcAft>
              <a:buClr>
                <a:srgbClr val="000000"/>
              </a:buClr>
              <a:buSzPts val="1400"/>
              <a:buChar char="●"/>
              <a:defRPr>
                <a:solidFill>
                  <a:srgbClr val="000000"/>
                </a:solidFill>
              </a:defRPr>
            </a:lvl4pPr>
            <a:lvl5pPr indent="-317500" lvl="4" marL="2286000" rtl="0">
              <a:spcBef>
                <a:spcPts val="1600"/>
              </a:spcBef>
              <a:spcAft>
                <a:spcPts val="0"/>
              </a:spcAft>
              <a:buClr>
                <a:srgbClr val="000000"/>
              </a:buClr>
              <a:buSzPts val="1400"/>
              <a:buChar char="○"/>
              <a:defRPr>
                <a:solidFill>
                  <a:srgbClr val="000000"/>
                </a:solidFill>
              </a:defRPr>
            </a:lvl5pPr>
            <a:lvl6pPr indent="-317500" lvl="5" marL="2743200" rtl="0">
              <a:spcBef>
                <a:spcPts val="1600"/>
              </a:spcBef>
              <a:spcAft>
                <a:spcPts val="0"/>
              </a:spcAft>
              <a:buClr>
                <a:srgbClr val="000000"/>
              </a:buClr>
              <a:buSzPts val="1400"/>
              <a:buChar char="■"/>
              <a:defRPr>
                <a:solidFill>
                  <a:srgbClr val="000000"/>
                </a:solidFill>
              </a:defRPr>
            </a:lvl6pPr>
            <a:lvl7pPr indent="-317500" lvl="6" marL="3200400" rtl="0">
              <a:spcBef>
                <a:spcPts val="1600"/>
              </a:spcBef>
              <a:spcAft>
                <a:spcPts val="0"/>
              </a:spcAft>
              <a:buClr>
                <a:srgbClr val="000000"/>
              </a:buClr>
              <a:buSzPts val="1400"/>
              <a:buChar char="●"/>
              <a:defRPr>
                <a:solidFill>
                  <a:srgbClr val="000000"/>
                </a:solidFill>
              </a:defRPr>
            </a:lvl7pPr>
            <a:lvl8pPr indent="-317500" lvl="7" marL="3657600" rtl="0">
              <a:spcBef>
                <a:spcPts val="1600"/>
              </a:spcBef>
              <a:spcAft>
                <a:spcPts val="0"/>
              </a:spcAft>
              <a:buClr>
                <a:srgbClr val="000000"/>
              </a:buClr>
              <a:buSzPts val="1400"/>
              <a:buChar char="○"/>
              <a:defRPr>
                <a:solidFill>
                  <a:srgbClr val="000000"/>
                </a:solidFill>
              </a:defRPr>
            </a:lvl8pPr>
            <a:lvl9pPr indent="-317500" lvl="8" marL="4114800" rtl="0">
              <a:spcBef>
                <a:spcPts val="1600"/>
              </a:spcBef>
              <a:spcAft>
                <a:spcPts val="1600"/>
              </a:spcAft>
              <a:buClr>
                <a:srgbClr val="000000"/>
              </a:buClr>
              <a:buSzPts val="1400"/>
              <a:buChar char="■"/>
              <a:defRPr>
                <a:solidFill>
                  <a:srgbClr val="000000"/>
                </a:solidFill>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Clr>
                <a:srgbClr val="000000"/>
              </a:buClr>
              <a:buSzPts val="1800"/>
              <a:buNone/>
              <a:defRPr>
                <a:solidFill>
                  <a:srgbClr val="000000"/>
                </a:solidFill>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9" name="Shape 99"/>
        <p:cNvGrpSpPr/>
        <p:nvPr/>
      </p:nvGrpSpPr>
      <p:grpSpPr>
        <a:xfrm>
          <a:off x="0" y="0"/>
          <a:ext cx="0" cy="0"/>
          <a:chOff x="0" y="0"/>
          <a:chExt cx="0" cy="0"/>
        </a:xfrm>
      </p:grpSpPr>
      <p:sp>
        <p:nvSpPr>
          <p:cNvPr id="100" name="Google Shape;100;p26"/>
          <p:cNvSpPr txBox="1"/>
          <p:nvPr>
            <p:ph type="ctrTitle"/>
          </p:nvPr>
        </p:nvSpPr>
        <p:spPr>
          <a:xfrm>
            <a:off x="510450" y="1257300"/>
            <a:ext cx="8123100" cy="1588500"/>
          </a:xfrm>
          <a:prstGeom prst="rect">
            <a:avLst/>
          </a:prstGeom>
        </p:spPr>
        <p:txBody>
          <a:bodyPr anchorCtr="0" anchor="b" bIns="91425" lIns="91425" spcFirstLastPara="1" rIns="91425" wrap="square" tIns="91425"/>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01" name="Google Shape;101;p26"/>
          <p:cNvSpPr txBox="1"/>
          <p:nvPr>
            <p:ph idx="1" type="subTitle"/>
          </p:nvPr>
        </p:nvSpPr>
        <p:spPr>
          <a:xfrm>
            <a:off x="510450" y="3182313"/>
            <a:ext cx="8123100" cy="630000"/>
          </a:xfrm>
          <a:prstGeom prst="rect">
            <a:avLst/>
          </a:prstGeom>
        </p:spPr>
        <p:txBody>
          <a:bodyPr anchorCtr="0" anchor="t" bIns="91425" lIns="91425" spcFirstLastPara="1" rIns="91425" wrap="square" tIns="91425"/>
          <a:lstStyle>
            <a:lvl1pPr lvl="0" rtl="0">
              <a:lnSpc>
                <a:spcPct val="100000"/>
              </a:lnSpc>
              <a:spcBef>
                <a:spcPts val="0"/>
              </a:spcBef>
              <a:spcAft>
                <a:spcPts val="0"/>
              </a:spcAft>
              <a:buClr>
                <a:schemeClr val="lt1"/>
              </a:buClr>
              <a:buSzPts val="2400"/>
              <a:buNone/>
              <a:defRPr sz="2400">
                <a:solidFill>
                  <a:schemeClr val="l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p:txBody>
      </p:sp>
      <p:sp>
        <p:nvSpPr>
          <p:cNvPr id="102" name="Google Shape;102;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cxnSp>
        <p:nvCxnSpPr>
          <p:cNvPr id="103" name="Google Shape;103;p26"/>
          <p:cNvCxnSpPr/>
          <p:nvPr/>
        </p:nvCxnSpPr>
        <p:spPr>
          <a:xfrm>
            <a:off x="0" y="2998150"/>
            <a:ext cx="9144000" cy="0"/>
          </a:xfrm>
          <a:prstGeom prst="straightConnector1">
            <a:avLst/>
          </a:prstGeom>
          <a:noFill/>
          <a:ln cap="flat" cmpd="sng" w="19050">
            <a:solidFill>
              <a:srgbClr val="FF7800"/>
            </a:solidFill>
            <a:prstDash val="solid"/>
            <a:round/>
            <a:headEnd len="sm" w="sm" type="none"/>
            <a:tailEnd len="sm" w="sm" type="none"/>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04" name="Shape 104"/>
        <p:cNvGrpSpPr/>
        <p:nvPr/>
      </p:nvGrpSpPr>
      <p:grpSpPr>
        <a:xfrm>
          <a:off x="0" y="0"/>
          <a:ext cx="0" cy="0"/>
          <a:chOff x="0" y="0"/>
          <a:chExt cx="0" cy="0"/>
        </a:xfrm>
      </p:grpSpPr>
      <p:cxnSp>
        <p:nvCxnSpPr>
          <p:cNvPr id="105" name="Google Shape;105;p27"/>
          <p:cNvCxnSpPr/>
          <p:nvPr/>
        </p:nvCxnSpPr>
        <p:spPr>
          <a:xfrm>
            <a:off x="0" y="2998150"/>
            <a:ext cx="9144000" cy="0"/>
          </a:xfrm>
          <a:prstGeom prst="straightConnector1">
            <a:avLst/>
          </a:prstGeom>
          <a:noFill/>
          <a:ln cap="flat" cmpd="sng" w="19050">
            <a:solidFill>
              <a:srgbClr val="FF7800"/>
            </a:solidFill>
            <a:prstDash val="solid"/>
            <a:round/>
            <a:headEnd len="sm" w="sm" type="none"/>
            <a:tailEnd len="sm" w="sm" type="none"/>
          </a:ln>
        </p:spPr>
      </p:cxnSp>
      <p:sp>
        <p:nvSpPr>
          <p:cNvPr id="106" name="Google Shape;106;p27"/>
          <p:cNvSpPr txBox="1"/>
          <p:nvPr>
            <p:ph type="title"/>
          </p:nvPr>
        </p:nvSpPr>
        <p:spPr>
          <a:xfrm>
            <a:off x="510450" y="2057400"/>
            <a:ext cx="8123100" cy="778800"/>
          </a:xfrm>
          <a:prstGeom prst="rect">
            <a:avLst/>
          </a:prstGeom>
        </p:spPr>
        <p:txBody>
          <a:bodyPr anchorCtr="0" anchor="b" bIns="91425" lIns="91425" spcFirstLastPara="1" rIns="91425" wrap="square" tIns="91425"/>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07" name="Google Shape;107;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08" name="Shape 108"/>
        <p:cNvGrpSpPr/>
        <p:nvPr/>
      </p:nvGrpSpPr>
      <p:grpSpPr>
        <a:xfrm>
          <a:off x="0" y="0"/>
          <a:ext cx="0" cy="0"/>
          <a:chOff x="0" y="0"/>
          <a:chExt cx="0" cy="0"/>
        </a:xfrm>
      </p:grpSpPr>
      <p:sp>
        <p:nvSpPr>
          <p:cNvPr id="109" name="Google Shape;109;p28"/>
          <p:cNvSpPr/>
          <p:nvPr/>
        </p:nvSpPr>
        <p:spPr>
          <a:xfrm>
            <a:off x="0" y="5056825"/>
            <a:ext cx="9144000" cy="97800"/>
          </a:xfrm>
          <a:prstGeom prst="rect">
            <a:avLst/>
          </a:prstGeom>
          <a:solidFill>
            <a:srgbClr val="FF7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8"/>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1" name="Google Shape;111;p2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rtl="0">
              <a:spcBef>
                <a:spcPts val="0"/>
              </a:spcBef>
              <a:spcAft>
                <a:spcPts val="0"/>
              </a:spcAft>
              <a:buClr>
                <a:schemeClr val="dk1"/>
              </a:buClr>
              <a:buSzPts val="1800"/>
              <a:buChar char="●"/>
              <a:defRPr>
                <a:solidFill>
                  <a:schemeClr val="dk1"/>
                </a:solidFill>
              </a:defRPr>
            </a:lvl1pPr>
            <a:lvl2pPr indent="-317500" lvl="1" marL="914400" rtl="0">
              <a:spcBef>
                <a:spcPts val="1600"/>
              </a:spcBef>
              <a:spcAft>
                <a:spcPts val="0"/>
              </a:spcAft>
              <a:buClr>
                <a:schemeClr val="dk1"/>
              </a:buClr>
              <a:buSzPts val="1400"/>
              <a:buChar char="○"/>
              <a:defRPr>
                <a:solidFill>
                  <a:schemeClr val="dk1"/>
                </a:solidFill>
              </a:defRPr>
            </a:lvl2pPr>
            <a:lvl3pPr indent="-317500" lvl="2" marL="1371600" rtl="0">
              <a:spcBef>
                <a:spcPts val="1600"/>
              </a:spcBef>
              <a:spcAft>
                <a:spcPts val="0"/>
              </a:spcAft>
              <a:buClr>
                <a:schemeClr val="dk1"/>
              </a:buClr>
              <a:buSzPts val="1400"/>
              <a:buChar char="■"/>
              <a:defRPr>
                <a:solidFill>
                  <a:schemeClr val="dk1"/>
                </a:solidFill>
              </a:defRPr>
            </a:lvl3pPr>
            <a:lvl4pPr indent="-317500" lvl="3" marL="1828800" rtl="0">
              <a:spcBef>
                <a:spcPts val="1600"/>
              </a:spcBef>
              <a:spcAft>
                <a:spcPts val="0"/>
              </a:spcAft>
              <a:buClr>
                <a:schemeClr val="dk1"/>
              </a:buClr>
              <a:buSzPts val="1400"/>
              <a:buChar char="●"/>
              <a:defRPr>
                <a:solidFill>
                  <a:schemeClr val="dk1"/>
                </a:solidFill>
              </a:defRPr>
            </a:lvl4pPr>
            <a:lvl5pPr indent="-317500" lvl="4" marL="2286000" rtl="0">
              <a:spcBef>
                <a:spcPts val="1600"/>
              </a:spcBef>
              <a:spcAft>
                <a:spcPts val="0"/>
              </a:spcAft>
              <a:buClr>
                <a:schemeClr val="dk1"/>
              </a:buClr>
              <a:buSzPts val="1400"/>
              <a:buChar char="○"/>
              <a:defRPr>
                <a:solidFill>
                  <a:schemeClr val="dk1"/>
                </a:solidFill>
              </a:defRPr>
            </a:lvl5pPr>
            <a:lvl6pPr indent="-317500" lvl="5" marL="2743200" rtl="0">
              <a:spcBef>
                <a:spcPts val="1600"/>
              </a:spcBef>
              <a:spcAft>
                <a:spcPts val="0"/>
              </a:spcAft>
              <a:buClr>
                <a:schemeClr val="dk1"/>
              </a:buClr>
              <a:buSzPts val="1400"/>
              <a:buChar char="■"/>
              <a:defRPr>
                <a:solidFill>
                  <a:schemeClr val="dk1"/>
                </a:solidFill>
              </a:defRPr>
            </a:lvl6pPr>
            <a:lvl7pPr indent="-317500" lvl="6" marL="3200400" rtl="0">
              <a:spcBef>
                <a:spcPts val="1600"/>
              </a:spcBef>
              <a:spcAft>
                <a:spcPts val="0"/>
              </a:spcAft>
              <a:buClr>
                <a:schemeClr val="dk1"/>
              </a:buClr>
              <a:buSzPts val="1400"/>
              <a:buChar char="●"/>
              <a:defRPr>
                <a:solidFill>
                  <a:schemeClr val="dk1"/>
                </a:solidFill>
              </a:defRPr>
            </a:lvl7pPr>
            <a:lvl8pPr indent="-317500" lvl="7" marL="3657600" rtl="0">
              <a:spcBef>
                <a:spcPts val="1600"/>
              </a:spcBef>
              <a:spcAft>
                <a:spcPts val="0"/>
              </a:spcAft>
              <a:buClr>
                <a:schemeClr val="dk1"/>
              </a:buClr>
              <a:buSzPts val="1400"/>
              <a:buChar char="○"/>
              <a:defRPr>
                <a:solidFill>
                  <a:schemeClr val="dk1"/>
                </a:solidFill>
              </a:defRPr>
            </a:lvl8pPr>
            <a:lvl9pPr indent="-317500" lvl="8" marL="4114800" rtl="0">
              <a:spcBef>
                <a:spcPts val="1600"/>
              </a:spcBef>
              <a:spcAft>
                <a:spcPts val="1600"/>
              </a:spcAft>
              <a:buClr>
                <a:schemeClr val="dk1"/>
              </a:buClr>
              <a:buSzPts val="1400"/>
              <a:buChar char="■"/>
              <a:defRPr>
                <a:solidFill>
                  <a:schemeClr val="dk1"/>
                </a:solidFill>
              </a:defRPr>
            </a:lvl9pPr>
          </a:lstStyle>
          <a:p/>
        </p:txBody>
      </p:sp>
      <p:sp>
        <p:nvSpPr>
          <p:cNvPr id="112" name="Google Shape;112;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13" name="Shape 113"/>
        <p:cNvGrpSpPr/>
        <p:nvPr/>
      </p:nvGrpSpPr>
      <p:grpSpPr>
        <a:xfrm>
          <a:off x="0" y="0"/>
          <a:ext cx="0" cy="0"/>
          <a:chOff x="0" y="0"/>
          <a:chExt cx="0" cy="0"/>
        </a:xfrm>
      </p:grpSpPr>
      <p:sp>
        <p:nvSpPr>
          <p:cNvPr id="114" name="Google Shape;114;p29"/>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5" name="Google Shape;115;p29"/>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16" name="Google Shape;116;p29"/>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17" name="Google Shape;117;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18" name="Google Shape;118;p29"/>
          <p:cNvSpPr/>
          <p:nvPr/>
        </p:nvSpPr>
        <p:spPr>
          <a:xfrm>
            <a:off x="0" y="5056825"/>
            <a:ext cx="9144000" cy="97800"/>
          </a:xfrm>
          <a:prstGeom prst="rect">
            <a:avLst/>
          </a:prstGeom>
          <a:solidFill>
            <a:srgbClr val="FF7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19" name="Shape 119"/>
        <p:cNvGrpSpPr/>
        <p:nvPr/>
      </p:nvGrpSpPr>
      <p:grpSpPr>
        <a:xfrm>
          <a:off x="0" y="0"/>
          <a:ext cx="0" cy="0"/>
          <a:chOff x="0" y="0"/>
          <a:chExt cx="0" cy="0"/>
        </a:xfrm>
      </p:grpSpPr>
      <p:sp>
        <p:nvSpPr>
          <p:cNvPr id="120" name="Google Shape;120;p30"/>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1" name="Google Shape;121;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22" name="Google Shape;122;p30"/>
          <p:cNvSpPr/>
          <p:nvPr/>
        </p:nvSpPr>
        <p:spPr>
          <a:xfrm>
            <a:off x="0" y="5045700"/>
            <a:ext cx="9144000" cy="97800"/>
          </a:xfrm>
          <a:prstGeom prst="rect">
            <a:avLst/>
          </a:prstGeom>
          <a:solidFill>
            <a:srgbClr val="FF7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23" name="Shape 123"/>
        <p:cNvGrpSpPr/>
        <p:nvPr/>
      </p:nvGrpSpPr>
      <p:grpSpPr>
        <a:xfrm>
          <a:off x="0" y="0"/>
          <a:ext cx="0" cy="0"/>
          <a:chOff x="0" y="0"/>
          <a:chExt cx="0" cy="0"/>
        </a:xfrm>
      </p:grpSpPr>
      <p:sp>
        <p:nvSpPr>
          <p:cNvPr id="124" name="Google Shape;124;p31"/>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25" name="Google Shape;125;p31"/>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6" name="Google Shape;126;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27" name="Google Shape;127;p31"/>
          <p:cNvSpPr/>
          <p:nvPr/>
        </p:nvSpPr>
        <p:spPr>
          <a:xfrm>
            <a:off x="0" y="5045700"/>
            <a:ext cx="9144000" cy="97800"/>
          </a:xfrm>
          <a:prstGeom prst="rect">
            <a:avLst/>
          </a:prstGeom>
          <a:solidFill>
            <a:srgbClr val="FF7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rgbClr val="FF7800"/>
        </a:solidFill>
      </p:bgPr>
    </p:bg>
    <p:spTree>
      <p:nvGrpSpPr>
        <p:cNvPr id="128" name="Shape 128"/>
        <p:cNvGrpSpPr/>
        <p:nvPr/>
      </p:nvGrpSpPr>
      <p:grpSpPr>
        <a:xfrm>
          <a:off x="0" y="0"/>
          <a:ext cx="0" cy="0"/>
          <a:chOff x="0" y="0"/>
          <a:chExt cx="0" cy="0"/>
        </a:xfrm>
      </p:grpSpPr>
      <p:sp>
        <p:nvSpPr>
          <p:cNvPr id="129" name="Google Shape;129;p32"/>
          <p:cNvSpPr txBox="1"/>
          <p:nvPr>
            <p:ph type="title"/>
          </p:nvPr>
        </p:nvSpPr>
        <p:spPr>
          <a:xfrm>
            <a:off x="490250" y="526350"/>
            <a:ext cx="5797500" cy="40908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30" name="Google Shape;130;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A Orange Spearmint">
  <p:cSld name="SECTION_TITLE_AND_DESCRIPTION">
    <p:spTree>
      <p:nvGrpSpPr>
        <p:cNvPr id="131" name="Shape 131"/>
        <p:cNvGrpSpPr/>
        <p:nvPr/>
      </p:nvGrpSpPr>
      <p:grpSpPr>
        <a:xfrm>
          <a:off x="0" y="0"/>
          <a:ext cx="0" cy="0"/>
          <a:chOff x="0" y="0"/>
          <a:chExt cx="0" cy="0"/>
        </a:xfrm>
      </p:grpSpPr>
      <p:sp>
        <p:nvSpPr>
          <p:cNvPr id="132" name="Google Shape;132;p33"/>
          <p:cNvSpPr/>
          <p:nvPr/>
        </p:nvSpPr>
        <p:spPr>
          <a:xfrm>
            <a:off x="4572000" y="75"/>
            <a:ext cx="4572000" cy="5143500"/>
          </a:xfrm>
          <a:prstGeom prst="rect">
            <a:avLst/>
          </a:prstGeom>
          <a:solidFill>
            <a:srgbClr val="FF7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3"/>
          <p:cNvSpPr txBox="1"/>
          <p:nvPr>
            <p:ph type="title"/>
          </p:nvPr>
        </p:nvSpPr>
        <p:spPr>
          <a:xfrm>
            <a:off x="265500" y="1205825"/>
            <a:ext cx="4045200" cy="15096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34" name="Google Shape;134;p33"/>
          <p:cNvSpPr txBox="1"/>
          <p:nvPr>
            <p:ph idx="1" type="subTitle"/>
          </p:nvPr>
        </p:nvSpPr>
        <p:spPr>
          <a:xfrm>
            <a:off x="265500" y="2769001"/>
            <a:ext cx="4045200" cy="13455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35" name="Google Shape;135;p33"/>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136" name="Google Shape;136;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A Orange Spearment">
  <p:cSld name="CAPTION_ONLY">
    <p:spTree>
      <p:nvGrpSpPr>
        <p:cNvPr id="137" name="Shape 137"/>
        <p:cNvGrpSpPr/>
        <p:nvPr/>
      </p:nvGrpSpPr>
      <p:grpSpPr>
        <a:xfrm>
          <a:off x="0" y="0"/>
          <a:ext cx="0" cy="0"/>
          <a:chOff x="0" y="0"/>
          <a:chExt cx="0" cy="0"/>
        </a:xfrm>
      </p:grpSpPr>
      <p:sp>
        <p:nvSpPr>
          <p:cNvPr id="138" name="Google Shape;138;p34"/>
          <p:cNvSpPr txBox="1"/>
          <p:nvPr>
            <p:ph idx="1" type="body"/>
          </p:nvPr>
        </p:nvSpPr>
        <p:spPr>
          <a:xfrm>
            <a:off x="311700" y="4236825"/>
            <a:ext cx="5998800" cy="5988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2100"/>
              <a:buNone/>
              <a:defRPr sz="2100"/>
            </a:lvl1pPr>
          </a:lstStyle>
          <a:p/>
        </p:txBody>
      </p:sp>
      <p:sp>
        <p:nvSpPr>
          <p:cNvPr id="139" name="Google Shape;139;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40" name="Shape 140"/>
        <p:cNvGrpSpPr/>
        <p:nvPr/>
      </p:nvGrpSpPr>
      <p:grpSpPr>
        <a:xfrm>
          <a:off x="0" y="0"/>
          <a:ext cx="0" cy="0"/>
          <a:chOff x="0" y="0"/>
          <a:chExt cx="0" cy="0"/>
        </a:xfrm>
      </p:grpSpPr>
      <p:sp>
        <p:nvSpPr>
          <p:cNvPr id="141" name="Google Shape;141;p35"/>
          <p:cNvSpPr/>
          <p:nvPr/>
        </p:nvSpPr>
        <p:spPr>
          <a:xfrm>
            <a:off x="0" y="5045700"/>
            <a:ext cx="9144000" cy="97800"/>
          </a:xfrm>
          <a:prstGeom prst="rect">
            <a:avLst/>
          </a:prstGeom>
          <a:solidFill>
            <a:srgbClr val="FF7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5"/>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lstStyle>
            <a:lvl1pPr lvl="0" rtl="0" algn="ctr">
              <a:spcBef>
                <a:spcPts val="0"/>
              </a:spcBef>
              <a:spcAft>
                <a:spcPts val="0"/>
              </a:spcAft>
              <a:buSzPts val="14000"/>
              <a:buNone/>
              <a:defRPr b="1" sz="14000"/>
            </a:lvl1pPr>
            <a:lvl2pPr lvl="1" rtl="0" algn="ctr">
              <a:spcBef>
                <a:spcPts val="0"/>
              </a:spcBef>
              <a:spcAft>
                <a:spcPts val="0"/>
              </a:spcAft>
              <a:buSzPts val="14000"/>
              <a:buNone/>
              <a:defRPr b="1" sz="14000"/>
            </a:lvl2pPr>
            <a:lvl3pPr lvl="2" rtl="0" algn="ctr">
              <a:spcBef>
                <a:spcPts val="0"/>
              </a:spcBef>
              <a:spcAft>
                <a:spcPts val="0"/>
              </a:spcAft>
              <a:buSzPts val="14000"/>
              <a:buNone/>
              <a:defRPr b="1" sz="14000"/>
            </a:lvl3pPr>
            <a:lvl4pPr lvl="3" rtl="0" algn="ctr">
              <a:spcBef>
                <a:spcPts val="0"/>
              </a:spcBef>
              <a:spcAft>
                <a:spcPts val="0"/>
              </a:spcAft>
              <a:buSzPts val="14000"/>
              <a:buNone/>
              <a:defRPr b="1" sz="14000"/>
            </a:lvl4pPr>
            <a:lvl5pPr lvl="4" rtl="0" algn="ctr">
              <a:spcBef>
                <a:spcPts val="0"/>
              </a:spcBef>
              <a:spcAft>
                <a:spcPts val="0"/>
              </a:spcAft>
              <a:buSzPts val="14000"/>
              <a:buNone/>
              <a:defRPr b="1" sz="14000"/>
            </a:lvl5pPr>
            <a:lvl6pPr lvl="5" rtl="0" algn="ctr">
              <a:spcBef>
                <a:spcPts val="0"/>
              </a:spcBef>
              <a:spcAft>
                <a:spcPts val="0"/>
              </a:spcAft>
              <a:buSzPts val="14000"/>
              <a:buNone/>
              <a:defRPr b="1" sz="14000"/>
            </a:lvl6pPr>
            <a:lvl7pPr lvl="6" rtl="0" algn="ctr">
              <a:spcBef>
                <a:spcPts val="0"/>
              </a:spcBef>
              <a:spcAft>
                <a:spcPts val="0"/>
              </a:spcAft>
              <a:buSzPts val="14000"/>
              <a:buNone/>
              <a:defRPr b="1" sz="14000"/>
            </a:lvl7pPr>
            <a:lvl8pPr lvl="7" rtl="0" algn="ctr">
              <a:spcBef>
                <a:spcPts val="0"/>
              </a:spcBef>
              <a:spcAft>
                <a:spcPts val="0"/>
              </a:spcAft>
              <a:buSzPts val="14000"/>
              <a:buNone/>
              <a:defRPr b="1" sz="14000"/>
            </a:lvl8pPr>
            <a:lvl9pPr lvl="8" rtl="0" algn="ctr">
              <a:spcBef>
                <a:spcPts val="0"/>
              </a:spcBef>
              <a:spcAft>
                <a:spcPts val="0"/>
              </a:spcAft>
              <a:buSzPts val="14000"/>
              <a:buNone/>
              <a:defRPr b="1" sz="14000"/>
            </a:lvl9pPr>
          </a:lstStyle>
          <a:p>
            <a:r>
              <a:t>xx%</a:t>
            </a:r>
          </a:p>
        </p:txBody>
      </p:sp>
      <p:sp>
        <p:nvSpPr>
          <p:cNvPr id="143" name="Google Shape;143;p35"/>
          <p:cNvSpPr txBox="1"/>
          <p:nvPr>
            <p:ph idx="1" type="body"/>
          </p:nvPr>
        </p:nvSpPr>
        <p:spPr>
          <a:xfrm>
            <a:off x="311700" y="3071300"/>
            <a:ext cx="8520600" cy="9018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44" name="Google Shape;144;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45" name="Shape 145"/>
        <p:cNvGrpSpPr/>
        <p:nvPr/>
      </p:nvGrpSpPr>
      <p:grpSpPr>
        <a:xfrm>
          <a:off x="0" y="0"/>
          <a:ext cx="0" cy="0"/>
          <a:chOff x="0" y="0"/>
          <a:chExt cx="0" cy="0"/>
        </a:xfrm>
      </p:grpSpPr>
      <p:sp>
        <p:nvSpPr>
          <p:cNvPr id="146" name="Google Shape;146;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1.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pearmint">
    <p:bg>
      <p:bgPr>
        <a:solidFill>
          <a:schemeClr val="lt1"/>
        </a:solidFill>
      </p:bgPr>
    </p:bg>
    <p:spTree>
      <p:nvGrpSpPr>
        <p:cNvPr id="95" name="Shape 95"/>
        <p:cNvGrpSpPr/>
        <p:nvPr/>
      </p:nvGrpSpPr>
      <p:grpSpPr>
        <a:xfrm>
          <a:off x="0" y="0"/>
          <a:ext cx="0" cy="0"/>
          <a:chOff x="0" y="0"/>
          <a:chExt cx="0" cy="0"/>
        </a:xfrm>
      </p:grpSpPr>
      <p:sp>
        <p:nvSpPr>
          <p:cNvPr id="96" name="Google Shape;9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2800"/>
              <a:buFont typeface="Proxima Nova"/>
              <a:buNone/>
              <a:defRPr b="1" sz="2800">
                <a:solidFill>
                  <a:schemeClr val="dk1"/>
                </a:solidFill>
                <a:latin typeface="Proxima Nova"/>
                <a:ea typeface="Proxima Nova"/>
                <a:cs typeface="Proxima Nova"/>
                <a:sym typeface="Proxima Nova"/>
              </a:defRPr>
            </a:lvl1pPr>
            <a:lvl2pPr lvl="1"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97" name="Google Shape;97;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rtl="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98" name="Google Shape;9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Proxima Nova"/>
                <a:ea typeface="Proxima Nova"/>
                <a:cs typeface="Proxima Nova"/>
                <a:sym typeface="Proxima Nova"/>
              </a:defRPr>
            </a:lvl1pPr>
            <a:lvl2pPr lvl="1" rtl="0" algn="r">
              <a:buNone/>
              <a:defRPr sz="1000">
                <a:solidFill>
                  <a:schemeClr val="dk1"/>
                </a:solidFill>
                <a:latin typeface="Proxima Nova"/>
                <a:ea typeface="Proxima Nova"/>
                <a:cs typeface="Proxima Nova"/>
                <a:sym typeface="Proxima Nova"/>
              </a:defRPr>
            </a:lvl2pPr>
            <a:lvl3pPr lvl="2" rtl="0" algn="r">
              <a:buNone/>
              <a:defRPr sz="1000">
                <a:solidFill>
                  <a:schemeClr val="dk1"/>
                </a:solidFill>
                <a:latin typeface="Proxima Nova"/>
                <a:ea typeface="Proxima Nova"/>
                <a:cs typeface="Proxima Nova"/>
                <a:sym typeface="Proxima Nova"/>
              </a:defRPr>
            </a:lvl3pPr>
            <a:lvl4pPr lvl="3" rtl="0" algn="r">
              <a:buNone/>
              <a:defRPr sz="1000">
                <a:solidFill>
                  <a:schemeClr val="dk1"/>
                </a:solidFill>
                <a:latin typeface="Proxima Nova"/>
                <a:ea typeface="Proxima Nova"/>
                <a:cs typeface="Proxima Nova"/>
                <a:sym typeface="Proxima Nova"/>
              </a:defRPr>
            </a:lvl4pPr>
            <a:lvl5pPr lvl="4" rtl="0" algn="r">
              <a:buNone/>
              <a:defRPr sz="1000">
                <a:solidFill>
                  <a:schemeClr val="dk1"/>
                </a:solidFill>
                <a:latin typeface="Proxima Nova"/>
                <a:ea typeface="Proxima Nova"/>
                <a:cs typeface="Proxima Nova"/>
                <a:sym typeface="Proxima Nova"/>
              </a:defRPr>
            </a:lvl5pPr>
            <a:lvl6pPr lvl="5" rtl="0" algn="r">
              <a:buNone/>
              <a:defRPr sz="1000">
                <a:solidFill>
                  <a:schemeClr val="dk1"/>
                </a:solidFill>
                <a:latin typeface="Proxima Nova"/>
                <a:ea typeface="Proxima Nova"/>
                <a:cs typeface="Proxima Nova"/>
                <a:sym typeface="Proxima Nova"/>
              </a:defRPr>
            </a:lvl6pPr>
            <a:lvl7pPr lvl="6" rtl="0" algn="r">
              <a:buNone/>
              <a:defRPr sz="1000">
                <a:solidFill>
                  <a:schemeClr val="dk1"/>
                </a:solidFill>
                <a:latin typeface="Proxima Nova"/>
                <a:ea typeface="Proxima Nova"/>
                <a:cs typeface="Proxima Nova"/>
                <a:sym typeface="Proxima Nova"/>
              </a:defRPr>
            </a:lvl7pPr>
            <a:lvl8pPr lvl="7" rtl="0" algn="r">
              <a:buNone/>
              <a:defRPr sz="1000">
                <a:solidFill>
                  <a:schemeClr val="dk1"/>
                </a:solidFill>
                <a:latin typeface="Proxima Nova"/>
                <a:ea typeface="Proxima Nova"/>
                <a:cs typeface="Proxima Nova"/>
                <a:sym typeface="Proxima Nova"/>
              </a:defRPr>
            </a:lvl8pPr>
            <a:lvl9pPr lvl="8" rtl="0"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bit.ly/OpenScholarshipPratt" TargetMode="External"/><Relationship Id="rId4" Type="http://schemas.openxmlformats.org/officeDocument/2006/relationships/image" Target="../media/image2.jp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00.xml"/><Relationship Id="rId3" Type="http://schemas.openxmlformats.org/officeDocument/2006/relationships/image" Target="../media/image3.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1.xml"/><Relationship Id="rId3" Type="http://schemas.openxmlformats.org/officeDocument/2006/relationships/hyperlink" Target="https://supreme.justia.com/cases/federal/us/510/569/#tab-opinion-1959465" TargetMode="Externa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04.xml"/><Relationship Id="rId3" Type="http://schemas.openxmlformats.org/officeDocument/2006/relationships/hyperlink" Target="https://www.law.cornell.edu/uscode/text/17/108" TargetMode="Externa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05.xml"/><Relationship Id="rId3" Type="http://schemas.openxmlformats.org/officeDocument/2006/relationships/hyperlink" Target="https://doi.org/10.7916/D88G8VWC" TargetMode="Externa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6.xml"/><Relationship Id="rId3" Type="http://schemas.openxmlformats.org/officeDocument/2006/relationships/hyperlink" Target="https://copyright.columbia.edu/basics/fair-use/fair-use-checklist.html" TargetMode="Externa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8.xml"/><Relationship Id="rId3" Type="http://schemas.openxmlformats.org/officeDocument/2006/relationships/hyperlink" Target="https://commons.wikimedia.org/wiki/File:Sony_Betamax_Sl-8000E_Videorekorder_1979.png" TargetMode="External"/><Relationship Id="rId4" Type="http://schemas.openxmlformats.org/officeDocument/2006/relationships/hyperlink" Target="http://proxy.handle.net/10648/aa9b233e-d0b4-102d-bcf8-003048976d84" TargetMode="External"/><Relationship Id="rId5" Type="http://schemas.openxmlformats.org/officeDocument/2006/relationships/hyperlink" Target="https://en.wikipedia.org/wiki/File:Ascleanastheywannabe_cover.jp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image" Target="../media/image5.png"/><Relationship Id="rId5" Type="http://schemas.openxmlformats.org/officeDocument/2006/relationships/hyperlink" Target="http://bit.ly/wiley_copyright" TargetMode="External"/><Relationship Id="rId6" Type="http://schemas.openxmlformats.org/officeDocument/2006/relationships/hyperlink" Target="http://bit.ly/wiley_copyrigh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www.sherpa.ac.uk/romeo/" TargetMode="External"/><Relationship Id="rId4" Type="http://schemas.openxmlformats.org/officeDocument/2006/relationships/hyperlink" Target="http://www.sherpa.ac.uk/romeo/" TargetMode="External"/><Relationship Id="rId5" Type="http://schemas.openxmlformats.org/officeDocument/2006/relationships/image" Target="../media/image2.jpg"/><Relationship Id="rId6"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jp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jp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jp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jp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jp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jp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thinkchecksubmit.org/" TargetMode="External"/><Relationship Id="rId4" Type="http://schemas.openxmlformats.org/officeDocument/2006/relationships/hyperlink" Target="http://thinkchecksubmit.org/" TargetMode="External"/><Relationship Id="rId5" Type="http://schemas.openxmlformats.org/officeDocument/2006/relationships/hyperlink" Target="http://bit.ly/OAindicators" TargetMode="External"/><Relationship Id="rId6" Type="http://schemas.openxmlformats.org/officeDocument/2006/relationships/hyperlink" Target="http://bit.ly/OAindicators" TargetMode="External"/><Relationship Id="rId7" Type="http://schemas.openxmlformats.org/officeDocument/2006/relationships/image" Target="../media/image2.jpg"/><Relationship Id="rId8"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thinkchecksubmit.org/" TargetMode="External"/><Relationship Id="rId4" Type="http://schemas.openxmlformats.org/officeDocument/2006/relationships/hyperlink" Target="http://thinkchecksubmit.org/" TargetMode="External"/><Relationship Id="rId5" Type="http://schemas.openxmlformats.org/officeDocument/2006/relationships/hyperlink" Target="http://bit.ly/OAindicators" TargetMode="External"/><Relationship Id="rId6" Type="http://schemas.openxmlformats.org/officeDocument/2006/relationships/hyperlink" Target="http://bit.ly/OAindicators" TargetMode="External"/><Relationship Id="rId7" Type="http://schemas.openxmlformats.org/officeDocument/2006/relationships/image" Target="../media/image2.jpg"/><Relationship Id="rId8"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www.doaj.org" TargetMode="External"/><Relationship Id="rId4" Type="http://schemas.openxmlformats.org/officeDocument/2006/relationships/hyperlink" Target="http://www.doaj.org" TargetMode="External"/><Relationship Id="rId5" Type="http://schemas.openxmlformats.org/officeDocument/2006/relationships/image" Target="../media/image2.jpg"/><Relationship Id="rId6"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hyperlink" Target="http://www.ijact.org/" TargetMode="External"/><Relationship Id="rId6" Type="http://schemas.openxmlformats.org/officeDocument/2006/relationships/hyperlink" Target="http://www.ijact.org/" TargetMode="External"/><Relationship Id="rId7" Type="http://schemas.openxmlformats.org/officeDocument/2006/relationships/hyperlink" Target="https://www.theguardian.com/australia-news/2014/nov/25/journal-accepts-paper-requesting-removal-from-mailing-list" TargetMode="External"/><Relationship Id="rId8" Type="http://schemas.openxmlformats.org/officeDocument/2006/relationships/hyperlink" Target="https://www.theguardian.com/australia-news/2014/nov/25/journal-accepts-paper-requesting-removal-from-mailing-list"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46.png"/><Relationship Id="rId4" Type="http://schemas.openxmlformats.org/officeDocument/2006/relationships/hyperlink" Target="http://www.leslarue.com/" TargetMode="External"/><Relationship Id="rId5" Type="http://schemas.openxmlformats.org/officeDocument/2006/relationships/hyperlink" Target="http://www.leslarue.com/" TargetMode="External"/><Relationship Id="rId6" Type="http://schemas.openxmlformats.org/officeDocument/2006/relationships/hyperlink" Target="http://creativecommons.org/licenses/by-sa/3.0/deed.en_US" TargetMode="External"/><Relationship Id="rId7" Type="http://schemas.openxmlformats.org/officeDocument/2006/relationships/hyperlink" Target="http://creativecommons.org/licenses/by-sa/3.0/deed.en_U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image" Target="../media/image20.png"/><Relationship Id="rId4" Type="http://schemas.openxmlformats.org/officeDocument/2006/relationships/hyperlink" Target="https://www.flickr.com/photos/liquidsunshine49/4747655198/" TargetMode="External"/><Relationship Id="rId5" Type="http://schemas.openxmlformats.org/officeDocument/2006/relationships/hyperlink" Target="https://www.flickr.com/photos/liquidsunshine49/4747655198/" TargetMode="External"/><Relationship Id="rId6" Type="http://schemas.openxmlformats.org/officeDocument/2006/relationships/hyperlink" Target="https://www.flickr.com/photos/liquidsunshine49/4747655198/"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jpg"/><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jpg"/><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32.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jpg"/><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3.png"/><Relationship Id="rId4" Type="http://schemas.openxmlformats.org/officeDocument/2006/relationships/image" Target="../media/image2.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jpg"/><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2.jpg"/><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2.jpg"/><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2.jpg"/><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2.jpg"/><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2.jpg"/><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2.jpg"/><Relationship Id="rId4" Type="http://schemas.openxmlformats.org/officeDocument/2006/relationships/image" Target="../media/image2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2.jpg"/><Relationship Id="rId4" Type="http://schemas.openxmlformats.org/officeDocument/2006/relationships/image" Target="../media/image27.png"/><Relationship Id="rId5" Type="http://schemas.openxmlformats.org/officeDocument/2006/relationships/image" Target="../media/image4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2.jpg"/><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2.jpg"/><Relationship Id="rId4" Type="http://schemas.openxmlformats.org/officeDocument/2006/relationships/image" Target="../media/image3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2.jpg"/><Relationship Id="rId4" Type="http://schemas.openxmlformats.org/officeDocument/2006/relationships/image" Target="../media/image2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hyperlink" Target="https://peerj.com/articles/4375/" TargetMode="External"/><Relationship Id="rId4" Type="http://schemas.openxmlformats.org/officeDocument/2006/relationships/image" Target="../media/image2.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2.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2.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2.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2.jpg"/><Relationship Id="rId4" Type="http://schemas.openxmlformats.org/officeDocument/2006/relationships/image" Target="../media/image3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62.xml"/><Relationship Id="rId3" Type="http://schemas.openxmlformats.org/officeDocument/2006/relationships/image" Target="../media/image2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63.xml"/><Relationship Id="rId3" Type="http://schemas.openxmlformats.org/officeDocument/2006/relationships/image" Target="../media/image38.png"/><Relationship Id="rId4" Type="http://schemas.openxmlformats.org/officeDocument/2006/relationships/image" Target="../media/image2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4.xml"/><Relationship Id="rId3" Type="http://schemas.openxmlformats.org/officeDocument/2006/relationships/image" Target="../media/image3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5.xml"/><Relationship Id="rId3" Type="http://schemas.openxmlformats.org/officeDocument/2006/relationships/hyperlink" Target="https://www.law.cornell.edu/uscode/text/17/106"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68.xml"/><Relationship Id="rId3" Type="http://schemas.openxmlformats.org/officeDocument/2006/relationships/image" Target="../media/image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70.xml"/><Relationship Id="rId3" Type="http://schemas.openxmlformats.org/officeDocument/2006/relationships/image" Target="../media/image3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71.xml"/><Relationship Id="rId3" Type="http://schemas.openxmlformats.org/officeDocument/2006/relationships/image" Target="../media/image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4.xml"/><Relationship Id="rId3" Type="http://schemas.openxmlformats.org/officeDocument/2006/relationships/hyperlink" Target="https://www.law.cornell.edu/uscode/text/17/107"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8.xml"/><Relationship Id="rId3" Type="http://schemas.openxmlformats.org/officeDocument/2006/relationships/hyperlink" Target="https://www.law.cornell.edu/uscode/text/17/107"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1.xml"/><Relationship Id="rId3" Type="http://schemas.openxmlformats.org/officeDocument/2006/relationships/image" Target="../media/image45.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2.xml"/><Relationship Id="rId3" Type="http://schemas.openxmlformats.org/officeDocument/2006/relationships/hyperlink" Target="https://cryptome.org/hrcw-hear.htm"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3.xml"/><Relationship Id="rId3" Type="http://schemas.openxmlformats.org/officeDocument/2006/relationships/hyperlink" Target="https://supreme.justia.com/cases/federal/us/464/417/case.html"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4.xml"/><Relationship Id="rId3" Type="http://schemas.openxmlformats.org/officeDocument/2006/relationships/image" Target="../media/image39.jpg"/><Relationship Id="rId4" Type="http://schemas.openxmlformats.org/officeDocument/2006/relationships/image" Target="../media/image42.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6.xml"/><Relationship Id="rId3" Type="http://schemas.openxmlformats.org/officeDocument/2006/relationships/hyperlink" Target="https://supreme.justia.com/cases/federal/us/510/569/case.html"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37.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2.xml"/><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3.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3.xml"/><Relationship Id="rId3" Type="http://schemas.openxmlformats.org/officeDocument/2006/relationships/hyperlink" Target="https://fairuse.stanford.edu/case/authors-guild-v-google-inc/"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4.xml"/><Relationship Id="rId3" Type="http://schemas.openxmlformats.org/officeDocument/2006/relationships/hyperlink" Target="https://www.documentcloud.org/documents/1184989-12-4547-opn.html" TargetMode="Externa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7.xml"/><Relationship Id="rId3" Type="http://schemas.openxmlformats.org/officeDocument/2006/relationships/hyperlink" Target="https://www.arl.org/focus-areas/copyright-ip/fair-use/code-of-best-practices" TargetMode="Externa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37"/>
          <p:cNvSpPr txBox="1"/>
          <p:nvPr>
            <p:ph type="ctrTitle"/>
          </p:nvPr>
        </p:nvSpPr>
        <p:spPr>
          <a:xfrm>
            <a:off x="311700" y="744575"/>
            <a:ext cx="8520600" cy="1456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600">
                <a:latin typeface="Proxima Nova"/>
                <a:ea typeface="Proxima Nova"/>
                <a:cs typeface="Proxima Nova"/>
                <a:sym typeface="Proxima Nova"/>
              </a:rPr>
              <a:t>Scholarly States &amp; Stakes: </a:t>
            </a:r>
            <a:endParaRPr b="1" sz="3600">
              <a:latin typeface="Proxima Nova"/>
              <a:ea typeface="Proxima Nova"/>
              <a:cs typeface="Proxima Nova"/>
              <a:sym typeface="Proxima Nova"/>
            </a:endParaRPr>
          </a:p>
          <a:p>
            <a:pPr indent="0" lvl="0" marL="0" rtl="0" algn="ctr">
              <a:spcBef>
                <a:spcPts val="0"/>
              </a:spcBef>
              <a:spcAft>
                <a:spcPts val="0"/>
              </a:spcAft>
              <a:buNone/>
            </a:pPr>
            <a:r>
              <a:rPr b="1" lang="en" sz="3600">
                <a:latin typeface="Proxima Nova"/>
                <a:ea typeface="Proxima Nova"/>
                <a:cs typeface="Proxima Nova"/>
                <a:sym typeface="Proxima Nova"/>
              </a:rPr>
              <a:t>The Open, the Closed, and the Fair</a:t>
            </a:r>
            <a:endParaRPr b="1" sz="3600">
              <a:latin typeface="Proxima Nova"/>
              <a:ea typeface="Proxima Nova"/>
              <a:cs typeface="Proxima Nova"/>
              <a:sym typeface="Proxima Nova"/>
            </a:endParaRPr>
          </a:p>
        </p:txBody>
      </p:sp>
      <p:sp>
        <p:nvSpPr>
          <p:cNvPr id="152" name="Google Shape;152;p37"/>
          <p:cNvSpPr txBox="1"/>
          <p:nvPr>
            <p:ph idx="1" type="subTitle"/>
          </p:nvPr>
        </p:nvSpPr>
        <p:spPr>
          <a:xfrm>
            <a:off x="311700" y="2453125"/>
            <a:ext cx="8520600" cy="1119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00000"/>
                </a:solidFill>
                <a:latin typeface="Proxima Nova"/>
                <a:ea typeface="Proxima Nova"/>
                <a:cs typeface="Proxima Nova"/>
                <a:sym typeface="Proxima Nova"/>
              </a:rPr>
              <a:t>Jill Cirasella</a:t>
            </a:r>
            <a:endParaRPr sz="2400">
              <a:solidFill>
                <a:srgbClr val="000000"/>
              </a:solidFill>
              <a:latin typeface="Proxima Nova"/>
              <a:ea typeface="Proxima Nova"/>
              <a:cs typeface="Proxima Nova"/>
              <a:sym typeface="Proxima Nova"/>
            </a:endParaRPr>
          </a:p>
          <a:p>
            <a:pPr indent="0" lvl="0" marL="0" rtl="0" algn="ctr">
              <a:spcBef>
                <a:spcPts val="0"/>
              </a:spcBef>
              <a:spcAft>
                <a:spcPts val="0"/>
              </a:spcAft>
              <a:buNone/>
            </a:pPr>
            <a:r>
              <a:rPr lang="en" sz="2400">
                <a:solidFill>
                  <a:srgbClr val="000000"/>
                </a:solidFill>
                <a:latin typeface="Proxima Nova"/>
                <a:ea typeface="Proxima Nova"/>
                <a:cs typeface="Proxima Nova"/>
                <a:sym typeface="Proxima Nova"/>
              </a:rPr>
              <a:t>jcirasella@gc.cuny.edu</a:t>
            </a:r>
            <a:endParaRPr sz="2400">
              <a:solidFill>
                <a:srgbClr val="000000"/>
              </a:solidFill>
              <a:latin typeface="Proxima Nova"/>
              <a:ea typeface="Proxima Nova"/>
              <a:cs typeface="Proxima Nova"/>
              <a:sym typeface="Proxima Nova"/>
            </a:endParaRPr>
          </a:p>
          <a:p>
            <a:pPr indent="0" lvl="0" marL="0" rtl="0" algn="ctr">
              <a:spcBef>
                <a:spcPts val="0"/>
              </a:spcBef>
              <a:spcAft>
                <a:spcPts val="0"/>
              </a:spcAft>
              <a:buNone/>
            </a:pPr>
            <a:r>
              <a:rPr lang="en" sz="2400">
                <a:solidFill>
                  <a:srgbClr val="000000"/>
                </a:solidFill>
                <a:latin typeface="Proxima Nova"/>
                <a:ea typeface="Proxima Nova"/>
                <a:cs typeface="Proxima Nova"/>
                <a:sym typeface="Proxima Nova"/>
              </a:rPr>
              <a:t>@jillasella</a:t>
            </a:r>
            <a:endParaRPr sz="2400">
              <a:solidFill>
                <a:srgbClr val="000000"/>
              </a:solidFill>
              <a:latin typeface="Proxima Nova"/>
              <a:ea typeface="Proxima Nova"/>
              <a:cs typeface="Proxima Nova"/>
              <a:sym typeface="Proxima Nova"/>
            </a:endParaRPr>
          </a:p>
          <a:p>
            <a:pPr indent="0" lvl="0" marL="0" rtl="0" algn="ctr">
              <a:spcBef>
                <a:spcPts val="0"/>
              </a:spcBef>
              <a:spcAft>
                <a:spcPts val="0"/>
              </a:spcAft>
              <a:buNone/>
            </a:pPr>
            <a:r>
              <a:t/>
            </a:r>
            <a:endParaRPr sz="2400">
              <a:solidFill>
                <a:srgbClr val="000000"/>
              </a:solidFill>
              <a:latin typeface="Proxima Nova"/>
              <a:ea typeface="Proxima Nova"/>
              <a:cs typeface="Proxima Nova"/>
              <a:sym typeface="Proxima Nova"/>
            </a:endParaRPr>
          </a:p>
          <a:p>
            <a:pPr indent="0" lvl="0" marL="0" rtl="0" algn="ctr">
              <a:spcBef>
                <a:spcPts val="0"/>
              </a:spcBef>
              <a:spcAft>
                <a:spcPts val="0"/>
              </a:spcAft>
              <a:buNone/>
            </a:pPr>
            <a:r>
              <a:rPr lang="en" sz="2400" u="sng">
                <a:solidFill>
                  <a:schemeClr val="hlink"/>
                </a:solidFill>
                <a:latin typeface="Proxima Nova"/>
                <a:ea typeface="Proxima Nova"/>
                <a:cs typeface="Proxima Nova"/>
                <a:sym typeface="Proxima Nova"/>
                <a:hlinkClick r:id="rId3"/>
              </a:rPr>
              <a:t>bit.ly/OpenScholarshipPratt</a:t>
            </a:r>
            <a:r>
              <a:rPr lang="en" sz="2400">
                <a:solidFill>
                  <a:srgbClr val="000000"/>
                </a:solidFill>
                <a:latin typeface="Proxima Nova"/>
                <a:ea typeface="Proxima Nova"/>
                <a:cs typeface="Proxima Nova"/>
                <a:sym typeface="Proxima Nova"/>
              </a:rPr>
              <a:t> </a:t>
            </a:r>
            <a:endParaRPr sz="2400">
              <a:solidFill>
                <a:srgbClr val="000000"/>
              </a:solidFill>
              <a:latin typeface="Proxima Nova"/>
              <a:ea typeface="Proxima Nova"/>
              <a:cs typeface="Proxima Nova"/>
              <a:sym typeface="Proxima Nova"/>
            </a:endParaRPr>
          </a:p>
          <a:p>
            <a:pPr indent="0" lvl="0" marL="0" rtl="0" algn="ctr">
              <a:spcBef>
                <a:spcPts val="0"/>
              </a:spcBef>
              <a:spcAft>
                <a:spcPts val="0"/>
              </a:spcAft>
              <a:buNone/>
            </a:pPr>
            <a:r>
              <a:t/>
            </a:r>
            <a:endParaRPr sz="2400">
              <a:solidFill>
                <a:srgbClr val="000000"/>
              </a:solidFill>
              <a:latin typeface="Proxima Nova"/>
              <a:ea typeface="Proxima Nova"/>
              <a:cs typeface="Proxima Nova"/>
              <a:sym typeface="Proxima Nova"/>
            </a:endParaRPr>
          </a:p>
        </p:txBody>
      </p:sp>
      <p:pic>
        <p:nvPicPr>
          <p:cNvPr id="153" name="Google Shape;153;p37"/>
          <p:cNvPicPr preferRelativeResize="0"/>
          <p:nvPr/>
        </p:nvPicPr>
        <p:blipFill rotWithShape="1">
          <a:blip r:embed="rId4">
            <a:alphaModFix/>
          </a:blip>
          <a:srcRect b="0" l="0" r="0" t="0"/>
          <a:stretch/>
        </p:blipFill>
        <p:spPr>
          <a:xfrm>
            <a:off x="0" y="4611296"/>
            <a:ext cx="9144000" cy="532200"/>
          </a:xfrm>
          <a:prstGeom prst="rect">
            <a:avLst/>
          </a:prstGeom>
          <a:noFill/>
          <a:ln>
            <a:noFill/>
          </a:ln>
        </p:spPr>
      </p:pic>
      <p:pic>
        <p:nvPicPr>
          <p:cNvPr id="154" name="Google Shape;154;p37"/>
          <p:cNvPicPr preferRelativeResize="0"/>
          <p:nvPr/>
        </p:nvPicPr>
        <p:blipFill>
          <a:blip r:embed="rId5">
            <a:alphaModFix/>
          </a:blip>
          <a:stretch>
            <a:fillRect/>
          </a:stretch>
        </p:blipFill>
        <p:spPr>
          <a:xfrm>
            <a:off x="8208150" y="4729750"/>
            <a:ext cx="838200" cy="295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Another Journal Flavor</a:t>
            </a:r>
            <a:endParaRPr b="1">
              <a:latin typeface="Proxima Nova"/>
              <a:ea typeface="Proxima Nova"/>
              <a:cs typeface="Proxima Nova"/>
              <a:sym typeface="Proxima Nova"/>
            </a:endParaRPr>
          </a:p>
        </p:txBody>
      </p:sp>
      <p:sp>
        <p:nvSpPr>
          <p:cNvPr id="216" name="Google Shape;216;p46"/>
          <p:cNvSpPr txBox="1"/>
          <p:nvPr>
            <p:ph idx="1" type="body"/>
          </p:nvPr>
        </p:nvSpPr>
        <p:spPr>
          <a:xfrm>
            <a:off x="1173450" y="1391525"/>
            <a:ext cx="6797100" cy="27156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2400">
                <a:solidFill>
                  <a:schemeClr val="dk1"/>
                </a:solidFill>
                <a:latin typeface="Proxima Nova"/>
                <a:ea typeface="Proxima Nova"/>
                <a:cs typeface="Proxima Nova"/>
                <a:sym typeface="Proxima Nova"/>
              </a:rPr>
              <a:t>Journals that Let Authors Share (“Green OA”)</a:t>
            </a:r>
            <a:endParaRPr b="1" sz="2400">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rPr lang="en">
                <a:solidFill>
                  <a:schemeClr val="dk1"/>
                </a:solidFill>
                <a:latin typeface="Proxima Nova"/>
                <a:ea typeface="Proxima Nova"/>
                <a:cs typeface="Proxima Nova"/>
                <a:sym typeface="Proxima Nova"/>
              </a:rPr>
              <a:t>Journals (toll access </a:t>
            </a:r>
            <a:r>
              <a:rPr lang="en" u="sng">
                <a:solidFill>
                  <a:schemeClr val="dk1"/>
                </a:solidFill>
                <a:latin typeface="Proxima Nova"/>
                <a:ea typeface="Proxima Nova"/>
                <a:cs typeface="Proxima Nova"/>
                <a:sym typeface="Proxima Nova"/>
              </a:rPr>
              <a:t>or</a:t>
            </a:r>
            <a:r>
              <a:rPr lang="en">
                <a:solidFill>
                  <a:schemeClr val="dk1"/>
                </a:solidFill>
                <a:latin typeface="Proxima Nova"/>
                <a:ea typeface="Proxima Nova"/>
                <a:cs typeface="Proxima Nova"/>
                <a:sym typeface="Proxima Nova"/>
              </a:rPr>
              <a:t> open access) that allow authors</a:t>
            </a:r>
            <a:endParaRPr>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rPr lang="en">
                <a:solidFill>
                  <a:schemeClr val="dk1"/>
                </a:solidFill>
                <a:latin typeface="Proxima Nova"/>
                <a:ea typeface="Proxima Nova"/>
                <a:cs typeface="Proxima Nova"/>
                <a:sym typeface="Proxima Nova"/>
              </a:rPr>
              <a:t>to post (“self-archive”) their articles in OA repositories.</a:t>
            </a:r>
            <a:endParaRPr>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rPr lang="en">
                <a:solidFill>
                  <a:schemeClr val="dk1"/>
                </a:solidFill>
                <a:latin typeface="Proxima Nova"/>
                <a:ea typeface="Proxima Nova"/>
                <a:cs typeface="Proxima Nova"/>
                <a:sym typeface="Proxima Nova"/>
              </a:rPr>
              <a:t>Most “green” toll access journals do take copyright,</a:t>
            </a:r>
            <a:endParaRPr>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rPr lang="en">
                <a:solidFill>
                  <a:schemeClr val="dk1"/>
                </a:solidFill>
                <a:latin typeface="Proxima Nova"/>
                <a:ea typeface="Proxima Nova"/>
                <a:cs typeface="Proxima Nova"/>
                <a:sym typeface="Proxima Nova"/>
              </a:rPr>
              <a:t>but they “give back” some rights to the author.</a:t>
            </a:r>
            <a:endParaRPr>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t/>
            </a:r>
            <a:endParaRPr b="1">
              <a:solidFill>
                <a:schemeClr val="dk1"/>
              </a:solidFill>
              <a:latin typeface="Proxima Nova"/>
              <a:ea typeface="Proxima Nova"/>
              <a:cs typeface="Proxima Nova"/>
              <a:sym typeface="Proxima Nova"/>
            </a:endParaRPr>
          </a:p>
        </p:txBody>
      </p:sp>
      <p:pic>
        <p:nvPicPr>
          <p:cNvPr id="217" name="Google Shape;217;p46"/>
          <p:cNvPicPr preferRelativeResize="0"/>
          <p:nvPr/>
        </p:nvPicPr>
        <p:blipFill rotWithShape="1">
          <a:blip r:embed="rId3">
            <a:alphaModFix/>
          </a:blip>
          <a:srcRect b="0" l="0" r="0" t="0"/>
          <a:stretch/>
        </p:blipFill>
        <p:spPr>
          <a:xfrm>
            <a:off x="0" y="4611296"/>
            <a:ext cx="9144000" cy="532200"/>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1" name="Shape 831"/>
        <p:cNvGrpSpPr/>
        <p:nvPr/>
      </p:nvGrpSpPr>
      <p:grpSpPr>
        <a:xfrm>
          <a:off x="0" y="0"/>
          <a:ext cx="0" cy="0"/>
          <a:chOff x="0" y="0"/>
          <a:chExt cx="0" cy="0"/>
        </a:xfrm>
      </p:grpSpPr>
      <p:pic>
        <p:nvPicPr>
          <p:cNvPr descr="Closed access symbol with breaks in it and arrows going through the breaks" id="832" name="Google Shape;832;p136"/>
          <p:cNvPicPr preferRelativeResize="0"/>
          <p:nvPr/>
        </p:nvPicPr>
        <p:blipFill>
          <a:blip r:embed="rId3">
            <a:alphaModFix/>
          </a:blip>
          <a:stretch>
            <a:fillRect/>
          </a:stretch>
        </p:blipFill>
        <p:spPr>
          <a:xfrm>
            <a:off x="3023616" y="152400"/>
            <a:ext cx="3096768" cy="4838700"/>
          </a:xfrm>
          <a:prstGeom prst="rect">
            <a:avLst/>
          </a:prstGeom>
          <a:noFill/>
          <a:ln>
            <a:noFill/>
          </a:ln>
        </p:spPr>
      </p:pic>
      <p:sp>
        <p:nvSpPr>
          <p:cNvPr id="833" name="Google Shape;833;p136"/>
          <p:cNvSpPr/>
          <p:nvPr/>
        </p:nvSpPr>
        <p:spPr>
          <a:xfrm>
            <a:off x="6781800" y="1352550"/>
            <a:ext cx="647700" cy="1335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136"/>
          <p:cNvSpPr/>
          <p:nvPr/>
        </p:nvSpPr>
        <p:spPr>
          <a:xfrm>
            <a:off x="3209925" y="1914525"/>
            <a:ext cx="647700" cy="85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136"/>
          <p:cNvSpPr/>
          <p:nvPr/>
        </p:nvSpPr>
        <p:spPr>
          <a:xfrm>
            <a:off x="3209925" y="1733550"/>
            <a:ext cx="647700" cy="85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136"/>
          <p:cNvSpPr/>
          <p:nvPr/>
        </p:nvSpPr>
        <p:spPr>
          <a:xfrm>
            <a:off x="3209925" y="1552575"/>
            <a:ext cx="647700" cy="85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136"/>
          <p:cNvSpPr/>
          <p:nvPr/>
        </p:nvSpPr>
        <p:spPr>
          <a:xfrm>
            <a:off x="3209925" y="1371600"/>
            <a:ext cx="647700" cy="85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38" name="Google Shape;838;p136"/>
          <p:cNvCxnSpPr/>
          <p:nvPr/>
        </p:nvCxnSpPr>
        <p:spPr>
          <a:xfrm flipH="1">
            <a:off x="2990775" y="1412100"/>
            <a:ext cx="1143000" cy="4800"/>
          </a:xfrm>
          <a:prstGeom prst="straightConnector1">
            <a:avLst/>
          </a:prstGeom>
          <a:noFill/>
          <a:ln cap="flat" cmpd="sng" w="28575">
            <a:solidFill>
              <a:srgbClr val="FF7800"/>
            </a:solidFill>
            <a:prstDash val="solid"/>
            <a:round/>
            <a:headEnd len="med" w="med" type="triangle"/>
            <a:tailEnd len="med" w="med" type="triangle"/>
          </a:ln>
        </p:spPr>
      </p:cxnSp>
      <p:cxnSp>
        <p:nvCxnSpPr>
          <p:cNvPr id="839" name="Google Shape;839;p136"/>
          <p:cNvCxnSpPr/>
          <p:nvPr/>
        </p:nvCxnSpPr>
        <p:spPr>
          <a:xfrm flipH="1">
            <a:off x="2990775" y="1593075"/>
            <a:ext cx="1143000" cy="4800"/>
          </a:xfrm>
          <a:prstGeom prst="straightConnector1">
            <a:avLst/>
          </a:prstGeom>
          <a:noFill/>
          <a:ln cap="flat" cmpd="sng" w="28575">
            <a:solidFill>
              <a:srgbClr val="FF7800"/>
            </a:solidFill>
            <a:prstDash val="solid"/>
            <a:round/>
            <a:headEnd len="med" w="med" type="triangle"/>
            <a:tailEnd len="med" w="med" type="triangle"/>
          </a:ln>
        </p:spPr>
      </p:cxnSp>
      <p:cxnSp>
        <p:nvCxnSpPr>
          <p:cNvPr id="840" name="Google Shape;840;p136"/>
          <p:cNvCxnSpPr/>
          <p:nvPr/>
        </p:nvCxnSpPr>
        <p:spPr>
          <a:xfrm flipH="1">
            <a:off x="2990775" y="1774050"/>
            <a:ext cx="1143000" cy="4800"/>
          </a:xfrm>
          <a:prstGeom prst="straightConnector1">
            <a:avLst/>
          </a:prstGeom>
          <a:noFill/>
          <a:ln cap="flat" cmpd="sng" w="28575">
            <a:solidFill>
              <a:srgbClr val="FF7800"/>
            </a:solidFill>
            <a:prstDash val="solid"/>
            <a:round/>
            <a:headEnd len="med" w="med" type="triangle"/>
            <a:tailEnd len="med" w="med" type="triangle"/>
          </a:ln>
        </p:spPr>
      </p:cxnSp>
      <p:cxnSp>
        <p:nvCxnSpPr>
          <p:cNvPr id="841" name="Google Shape;841;p136"/>
          <p:cNvCxnSpPr/>
          <p:nvPr/>
        </p:nvCxnSpPr>
        <p:spPr>
          <a:xfrm flipH="1">
            <a:off x="2990775" y="1955025"/>
            <a:ext cx="1143000" cy="4800"/>
          </a:xfrm>
          <a:prstGeom prst="straightConnector1">
            <a:avLst/>
          </a:prstGeom>
          <a:noFill/>
          <a:ln cap="flat" cmpd="sng" w="28575">
            <a:solidFill>
              <a:srgbClr val="FF7800"/>
            </a:solidFill>
            <a:prstDash val="solid"/>
            <a:round/>
            <a:headEnd len="med" w="med" type="triangle"/>
            <a:tailEnd len="med" w="med" type="triangle"/>
          </a:ln>
        </p:spPr>
      </p:cxn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5" name="Shape 845"/>
        <p:cNvGrpSpPr/>
        <p:nvPr/>
      </p:nvGrpSpPr>
      <p:grpSpPr>
        <a:xfrm>
          <a:off x="0" y="0"/>
          <a:ext cx="0" cy="0"/>
          <a:chOff x="0" y="0"/>
          <a:chExt cx="0" cy="0"/>
        </a:xfrm>
      </p:grpSpPr>
      <p:sp>
        <p:nvSpPr>
          <p:cNvPr id="846" name="Google Shape;846;p1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rgbClr val="000000"/>
              </a:buClr>
              <a:buSzPts val="1100"/>
              <a:buFont typeface="Arial"/>
              <a:buNone/>
            </a:pPr>
            <a:r>
              <a:rPr lang="en"/>
              <a:t>What if permission is sought and denied?</a:t>
            </a:r>
            <a:endParaRPr/>
          </a:p>
        </p:txBody>
      </p:sp>
      <p:sp>
        <p:nvSpPr>
          <p:cNvPr id="847" name="Google Shape;847;p137"/>
          <p:cNvSpPr txBox="1"/>
          <p:nvPr>
            <p:ph idx="1" type="body"/>
          </p:nvPr>
        </p:nvSpPr>
        <p:spPr>
          <a:xfrm>
            <a:off x="311700" y="1152475"/>
            <a:ext cx="8520600" cy="371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2 Live Crew sought permission from Acuff-Rose and were willing to pay a fee.</a:t>
            </a:r>
            <a:endParaRPr/>
          </a:p>
          <a:p>
            <a:pPr indent="0" lvl="0" marL="0" rtl="0" algn="ctr">
              <a:spcBef>
                <a:spcPts val="1600"/>
              </a:spcBef>
              <a:spcAft>
                <a:spcPts val="0"/>
              </a:spcAft>
              <a:buNone/>
            </a:pPr>
            <a:r>
              <a:rPr b="1" lang="en"/>
              <a:t> Acuff-Rose said no:</a:t>
            </a:r>
            <a:br>
              <a:rPr lang="en"/>
            </a:br>
            <a:r>
              <a:rPr lang="en"/>
              <a:t>“I am aware of the success enjoyed by ‘The 2 Live Crews’, but I must inform </a:t>
            </a:r>
            <a:br>
              <a:rPr lang="en"/>
            </a:br>
            <a:r>
              <a:rPr lang="en"/>
              <a:t>you that we cannot permit the use of a parody of ‘Oh, Pretty Woman.’”</a:t>
            </a:r>
            <a:br>
              <a:rPr lang="en"/>
            </a:br>
            <a:r>
              <a:rPr lang="en" u="sng">
                <a:solidFill>
                  <a:srgbClr val="0B5394"/>
                </a:solidFill>
                <a:hlinkClick r:id="rId3"/>
              </a:rPr>
              <a:t>https://supreme.justia.com/cases/federal/us/510/569/#tab-opinion-1959465</a:t>
            </a:r>
            <a:r>
              <a:rPr lang="en"/>
              <a:t> </a:t>
            </a:r>
            <a:endParaRPr/>
          </a:p>
          <a:p>
            <a:pPr indent="0" lvl="0" marL="0" rtl="0" algn="ctr">
              <a:spcBef>
                <a:spcPts val="1600"/>
              </a:spcBef>
              <a:spcAft>
                <a:spcPts val="0"/>
              </a:spcAft>
              <a:buNone/>
            </a:pPr>
            <a:r>
              <a:rPr lang="en"/>
              <a:t>2 Live Crew used “Oh, Pretty Woman” anyway.</a:t>
            </a:r>
            <a:endParaRPr/>
          </a:p>
          <a:p>
            <a:pPr indent="0" lvl="0" marL="0" rtl="0" algn="ctr">
              <a:spcBef>
                <a:spcPts val="1600"/>
              </a:spcBef>
              <a:spcAft>
                <a:spcPts val="1600"/>
              </a:spcAft>
              <a:buNone/>
            </a:pPr>
            <a:r>
              <a:rPr b="1" lang="en"/>
              <a:t>What is the significance to the case of the request and denial?</a:t>
            </a:r>
            <a:endParaRPr b="1"/>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1" name="Shape 851"/>
        <p:cNvGrpSpPr/>
        <p:nvPr/>
      </p:nvGrpSpPr>
      <p:grpSpPr>
        <a:xfrm>
          <a:off x="0" y="0"/>
          <a:ext cx="0" cy="0"/>
          <a:chOff x="0" y="0"/>
          <a:chExt cx="0" cy="0"/>
        </a:xfrm>
      </p:grpSpPr>
      <p:sp>
        <p:nvSpPr>
          <p:cNvPr id="852" name="Google Shape;852;p1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a:t>Fair uses remain fair, even if permission is denied!</a:t>
            </a:r>
            <a:endParaRPr/>
          </a:p>
          <a:p>
            <a:pPr indent="0" lvl="0" marL="0" rtl="0" algn="l">
              <a:spcBef>
                <a:spcPts val="1600"/>
              </a:spcBef>
              <a:spcAft>
                <a:spcPts val="0"/>
              </a:spcAft>
              <a:buNone/>
            </a:pPr>
            <a:r>
              <a:t/>
            </a:r>
            <a:endParaRPr/>
          </a:p>
        </p:txBody>
      </p:sp>
      <p:sp>
        <p:nvSpPr>
          <p:cNvPr id="853" name="Google Shape;853;p138"/>
          <p:cNvSpPr txBox="1"/>
          <p:nvPr>
            <p:ph idx="1" type="body"/>
          </p:nvPr>
        </p:nvSpPr>
        <p:spPr>
          <a:xfrm>
            <a:off x="311700" y="1152475"/>
            <a:ext cx="8520600" cy="371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reject Acuff-Rose's argument that 2 Live Crew's request for permission to use the original should be weighed against a finding of fair use. Even if good faith were central to fair use, 2 Live Crew's actions do not necessarily suggest that they believed their version was not fair use; the offer may simply have been made in a good-faith effort to avoid this litigation. </a:t>
            </a:r>
            <a:r>
              <a:rPr b="1" lang="en"/>
              <a:t>If the use is otherwise fair, then no permission need be sought or granted. Thus, being denied permission to use a work does not weigh against a finding of fair use.</a:t>
            </a:r>
            <a:r>
              <a:rPr lang="en"/>
              <a:t>” </a:t>
            </a:r>
            <a:endParaRPr/>
          </a:p>
          <a:p>
            <a:pPr indent="0" lvl="0" marL="0" rtl="0" algn="r">
              <a:spcBef>
                <a:spcPts val="1600"/>
              </a:spcBef>
              <a:spcAft>
                <a:spcPts val="0"/>
              </a:spcAft>
              <a:buClr>
                <a:srgbClr val="000000"/>
              </a:buClr>
              <a:buSzPts val="1100"/>
              <a:buFont typeface="Arial"/>
              <a:buNone/>
            </a:pPr>
            <a:r>
              <a:rPr lang="en"/>
              <a:t>— SCOTUS 2 Live Crew Opinion (written by Justice David Souter)</a:t>
            </a:r>
            <a:endParaRPr/>
          </a:p>
          <a:p>
            <a:pPr indent="0" lvl="0" marL="0" rtl="0" algn="ctr">
              <a:spcBef>
                <a:spcPts val="1600"/>
              </a:spcBef>
              <a:spcAft>
                <a:spcPts val="1600"/>
              </a:spcAft>
              <a:buNone/>
            </a:pPr>
            <a:r>
              <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7" name="Shape 857"/>
        <p:cNvGrpSpPr/>
        <p:nvPr/>
      </p:nvGrpSpPr>
      <p:grpSpPr>
        <a:xfrm>
          <a:off x="0" y="0"/>
          <a:ext cx="0" cy="0"/>
          <a:chOff x="0" y="0"/>
          <a:chExt cx="0" cy="0"/>
        </a:xfrm>
      </p:grpSpPr>
      <p:sp>
        <p:nvSpPr>
          <p:cNvPr id="858" name="Google Shape;858;p1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a:t>Extralegal Considerations</a:t>
            </a:r>
            <a:endParaRPr/>
          </a:p>
          <a:p>
            <a:pPr indent="0" lvl="0" marL="0" rtl="0" algn="l">
              <a:spcBef>
                <a:spcPts val="1600"/>
              </a:spcBef>
              <a:spcAft>
                <a:spcPts val="0"/>
              </a:spcAft>
              <a:buNone/>
            </a:pPr>
            <a:r>
              <a:t/>
            </a:r>
            <a:endParaRPr/>
          </a:p>
        </p:txBody>
      </p:sp>
      <p:sp>
        <p:nvSpPr>
          <p:cNvPr id="859" name="Google Shape;859;p139"/>
          <p:cNvSpPr txBox="1"/>
          <p:nvPr>
            <p:ph idx="1" type="body"/>
          </p:nvPr>
        </p:nvSpPr>
        <p:spPr>
          <a:xfrm>
            <a:off x="311700" y="1152475"/>
            <a:ext cx="8520600" cy="371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Proceeding without permission could negatively affect a researcher’s ongoing relationship with (or desired future relationship with) their research subject. </a:t>
            </a:r>
            <a:endParaRPr/>
          </a:p>
          <a:p>
            <a:pPr indent="0" lvl="0" marL="0" rtl="0" algn="ctr">
              <a:spcBef>
                <a:spcPts val="1600"/>
              </a:spcBef>
              <a:spcAft>
                <a:spcPts val="1600"/>
              </a:spcAft>
              <a:buNone/>
            </a:pPr>
            <a:r>
              <a:rPr lang="en"/>
              <a:t>Researchers may want to factor such considerations into their decision-making.</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3" name="Shape 863"/>
        <p:cNvGrpSpPr/>
        <p:nvPr/>
      </p:nvGrpSpPr>
      <p:grpSpPr>
        <a:xfrm>
          <a:off x="0" y="0"/>
          <a:ext cx="0" cy="0"/>
          <a:chOff x="0" y="0"/>
          <a:chExt cx="0" cy="0"/>
        </a:xfrm>
      </p:grpSpPr>
      <p:sp>
        <p:nvSpPr>
          <p:cNvPr id="864" name="Google Shape;864;p140"/>
          <p:cNvSpPr txBox="1"/>
          <p:nvPr>
            <p:ph type="title"/>
          </p:nvPr>
        </p:nvSpPr>
        <p:spPr>
          <a:xfrm>
            <a:off x="490250" y="526350"/>
            <a:ext cx="8156700" cy="40908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3600"/>
              <a:t>Fair use is a right. Use it.</a:t>
            </a:r>
            <a:endParaRPr sz="3600"/>
          </a:p>
          <a:p>
            <a:pPr indent="0" lvl="0" marL="0" rtl="0" algn="l">
              <a:lnSpc>
                <a:spcPct val="100000"/>
              </a:lnSpc>
              <a:spcBef>
                <a:spcPts val="0"/>
              </a:spcBef>
              <a:spcAft>
                <a:spcPts val="0"/>
              </a:spcAft>
              <a:buNone/>
            </a:pPr>
            <a:r>
              <a:t/>
            </a:r>
            <a:endParaRPr b="0" sz="2400"/>
          </a:p>
          <a:p>
            <a:pPr indent="0" lvl="0" marL="0" rtl="0" algn="ctr">
              <a:lnSpc>
                <a:spcPct val="100000"/>
              </a:lnSpc>
              <a:spcBef>
                <a:spcPts val="0"/>
              </a:spcBef>
              <a:spcAft>
                <a:spcPts val="0"/>
              </a:spcAft>
              <a:buNone/>
            </a:pPr>
            <a:r>
              <a:rPr b="0" lang="en" sz="2400"/>
              <a:t>“. . . the </a:t>
            </a:r>
            <a:r>
              <a:rPr lang="en" sz="2400"/>
              <a:t>right of fair use</a:t>
            </a:r>
            <a:r>
              <a:rPr b="0" lang="en" sz="2400"/>
              <a:t> as provided by section 107 . . .”</a:t>
            </a:r>
            <a:endParaRPr b="0" sz="2400"/>
          </a:p>
          <a:p>
            <a:pPr indent="0" lvl="0" marL="0" rtl="0" algn="l">
              <a:lnSpc>
                <a:spcPct val="100000"/>
              </a:lnSpc>
              <a:spcBef>
                <a:spcPts val="0"/>
              </a:spcBef>
              <a:spcAft>
                <a:spcPts val="0"/>
              </a:spcAft>
              <a:buNone/>
            </a:pPr>
            <a:r>
              <a:t/>
            </a:r>
            <a:endParaRPr b="0" sz="1800"/>
          </a:p>
          <a:p>
            <a:pPr indent="0" lvl="0" marL="0" rtl="0" algn="r">
              <a:lnSpc>
                <a:spcPct val="100000"/>
              </a:lnSpc>
              <a:spcBef>
                <a:spcPts val="0"/>
              </a:spcBef>
              <a:spcAft>
                <a:spcPts val="0"/>
              </a:spcAft>
              <a:buNone/>
            </a:pPr>
            <a:r>
              <a:rPr b="0" lang="en" sz="1800"/>
              <a:t> — 17 U.S. Code § 108</a:t>
            </a:r>
            <a:br>
              <a:rPr b="0" lang="en" sz="1800"/>
            </a:br>
            <a:r>
              <a:rPr b="0" lang="en" sz="1800" u="sng">
                <a:solidFill>
                  <a:srgbClr val="0B5394"/>
                </a:solidFill>
                <a:hlinkClick r:id="rId3"/>
              </a:rPr>
              <a:t>https://www.law.cornell.edu/uscode/text/17/108</a:t>
            </a:r>
            <a:r>
              <a:rPr b="0" lang="en" sz="1800">
                <a:solidFill>
                  <a:srgbClr val="0B5394"/>
                </a:solidFill>
              </a:rPr>
              <a:t> </a:t>
            </a:r>
            <a:endParaRPr b="0" sz="1800">
              <a:solidFill>
                <a:srgbClr val="0B5394"/>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8" name="Shape 868"/>
        <p:cNvGrpSpPr/>
        <p:nvPr/>
      </p:nvGrpSpPr>
      <p:grpSpPr>
        <a:xfrm>
          <a:off x="0" y="0"/>
          <a:ext cx="0" cy="0"/>
          <a:chOff x="0" y="0"/>
          <a:chExt cx="0" cy="0"/>
        </a:xfrm>
      </p:grpSpPr>
      <p:sp>
        <p:nvSpPr>
          <p:cNvPr id="869" name="Google Shape;869;p141"/>
          <p:cNvSpPr txBox="1"/>
          <p:nvPr>
            <p:ph type="title"/>
          </p:nvPr>
        </p:nvSpPr>
        <p:spPr>
          <a:xfrm>
            <a:off x="490250" y="526350"/>
            <a:ext cx="8156700" cy="40908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3600"/>
              <a:t>“Fair use is not</a:t>
            </a:r>
            <a:br>
              <a:rPr lang="en" sz="3600"/>
            </a:br>
            <a:r>
              <a:rPr lang="en" sz="3600"/>
              <a:t>civil disobedience.”</a:t>
            </a:r>
            <a:endParaRPr sz="3600"/>
          </a:p>
          <a:p>
            <a:pPr indent="0" lvl="0" marL="0" rtl="0" algn="ctr">
              <a:lnSpc>
                <a:spcPct val="100000"/>
              </a:lnSpc>
              <a:spcBef>
                <a:spcPts val="0"/>
              </a:spcBef>
              <a:spcAft>
                <a:spcPts val="0"/>
              </a:spcAft>
              <a:buNone/>
            </a:pPr>
            <a:r>
              <a:t/>
            </a:r>
            <a:endParaRPr b="0" sz="1800"/>
          </a:p>
          <a:p>
            <a:pPr indent="0" lvl="0" marL="0" rtl="0" algn="ctr">
              <a:lnSpc>
                <a:spcPct val="100000"/>
              </a:lnSpc>
              <a:spcBef>
                <a:spcPts val="0"/>
              </a:spcBef>
              <a:spcAft>
                <a:spcPts val="0"/>
              </a:spcAft>
              <a:buNone/>
            </a:pPr>
            <a:r>
              <a:t/>
            </a:r>
            <a:endParaRPr b="0" sz="1800"/>
          </a:p>
          <a:p>
            <a:pPr indent="0" lvl="0" marL="0" rtl="0" algn="r">
              <a:lnSpc>
                <a:spcPct val="100000"/>
              </a:lnSpc>
              <a:spcBef>
                <a:spcPts val="0"/>
              </a:spcBef>
              <a:spcAft>
                <a:spcPts val="0"/>
              </a:spcAft>
              <a:buNone/>
            </a:pPr>
            <a:r>
              <a:rPr b="0" lang="en" sz="1800"/>
              <a:t>— James G. Neal</a:t>
            </a:r>
            <a:br>
              <a:rPr b="0" lang="en" sz="1800"/>
            </a:br>
            <a:r>
              <a:rPr b="0" lang="en" sz="1800" u="sng">
                <a:solidFill>
                  <a:srgbClr val="0B5394"/>
                </a:solidFill>
                <a:hlinkClick r:id="rId3"/>
              </a:rPr>
              <a:t>https://doi.org/10.7916/D88G8VWC</a:t>
            </a:r>
            <a:r>
              <a:rPr b="0" lang="en" sz="1800">
                <a:solidFill>
                  <a:srgbClr val="0B5394"/>
                </a:solidFill>
              </a:rPr>
              <a:t> </a:t>
            </a:r>
            <a:endParaRPr b="0" sz="1800">
              <a:solidFill>
                <a:srgbClr val="0B5394"/>
              </a:solidFill>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3" name="Shape 873"/>
        <p:cNvGrpSpPr/>
        <p:nvPr/>
      </p:nvGrpSpPr>
      <p:grpSpPr>
        <a:xfrm>
          <a:off x="0" y="0"/>
          <a:ext cx="0" cy="0"/>
          <a:chOff x="0" y="0"/>
          <a:chExt cx="0" cy="0"/>
        </a:xfrm>
      </p:grpSpPr>
      <p:sp>
        <p:nvSpPr>
          <p:cNvPr id="874" name="Google Shape;874;p1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Fair Use Checklist</a:t>
            </a:r>
            <a:endParaRPr/>
          </a:p>
        </p:txBody>
      </p:sp>
      <p:sp>
        <p:nvSpPr>
          <p:cNvPr id="875" name="Google Shape;875;p14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t>Is My Specific Use Fair?</a:t>
            </a:r>
            <a:endParaRPr b="1" sz="2400"/>
          </a:p>
          <a:p>
            <a:pPr indent="0" lvl="0" marL="0" rtl="0" algn="ctr">
              <a:spcBef>
                <a:spcPts val="1600"/>
              </a:spcBef>
              <a:spcAft>
                <a:spcPts val="0"/>
              </a:spcAft>
              <a:buNone/>
            </a:pPr>
            <a:r>
              <a:rPr b="1" lang="en"/>
              <a:t>Fair Use Checklist</a:t>
            </a:r>
            <a:br>
              <a:rPr lang="en"/>
            </a:br>
            <a:r>
              <a:rPr lang="en" u="sng">
                <a:solidFill>
                  <a:srgbClr val="0B5394"/>
                </a:solidFill>
                <a:hlinkClick r:id="rId3"/>
              </a:rPr>
              <a:t>https://copyright.columbia.edu/basics/fair-use/fair-use-checklist.html</a:t>
            </a:r>
            <a:r>
              <a:rPr lang="en"/>
              <a:t> </a:t>
            </a:r>
            <a:endParaRPr/>
          </a:p>
          <a:p>
            <a:pPr indent="0" lvl="0" marL="0" rtl="0" algn="ctr">
              <a:spcBef>
                <a:spcPts val="1600"/>
              </a:spcBef>
              <a:spcAft>
                <a:spcPts val="1600"/>
              </a:spcAft>
              <a:buNone/>
            </a:pPr>
            <a:r>
              <a:rPr lang="en"/>
              <a:t>Does not provide yes/no answer but helps you evaluate your use, </a:t>
            </a:r>
            <a:br>
              <a:rPr lang="en"/>
            </a:br>
            <a:r>
              <a:rPr lang="en"/>
              <a:t>and can provide documentation of your decision-making process.</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9" name="Shape 879"/>
        <p:cNvGrpSpPr/>
        <p:nvPr/>
      </p:nvGrpSpPr>
      <p:grpSpPr>
        <a:xfrm>
          <a:off x="0" y="0"/>
          <a:ext cx="0" cy="0"/>
          <a:chOff x="0" y="0"/>
          <a:chExt cx="0" cy="0"/>
        </a:xfrm>
      </p:grpSpPr>
      <p:sp>
        <p:nvSpPr>
          <p:cNvPr id="880" name="Google Shape;880;p143"/>
          <p:cNvSpPr txBox="1"/>
          <p:nvPr>
            <p:ph type="title"/>
          </p:nvPr>
        </p:nvSpPr>
        <p:spPr>
          <a:xfrm>
            <a:off x="490250" y="526350"/>
            <a:ext cx="8156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sz="2800">
              <a:solidFill>
                <a:srgbClr val="000000"/>
              </a:solidFill>
            </a:endParaRPr>
          </a:p>
          <a:p>
            <a:pPr indent="0" lvl="0" marL="0" rtl="0" algn="ctr">
              <a:spcBef>
                <a:spcPts val="0"/>
              </a:spcBef>
              <a:spcAft>
                <a:spcPts val="0"/>
              </a:spcAft>
              <a:buNone/>
            </a:pPr>
            <a:r>
              <a:rPr lang="en" sz="2800">
                <a:solidFill>
                  <a:srgbClr val="000000"/>
                </a:solidFill>
              </a:rPr>
              <a:t>Go Forth &amp; Transform (Thoughtfully, Carefully)!</a:t>
            </a:r>
            <a:endParaRPr sz="2800">
              <a:solidFill>
                <a:srgbClr val="000000"/>
              </a:solidFill>
            </a:endParaRPr>
          </a:p>
          <a:p>
            <a:pPr indent="0" lvl="0" marL="0" rtl="0" algn="l">
              <a:lnSpc>
                <a:spcPct val="115000"/>
              </a:lnSpc>
              <a:spcBef>
                <a:spcPts val="0"/>
              </a:spcBef>
              <a:spcAft>
                <a:spcPts val="0"/>
              </a:spcAft>
              <a:buNone/>
            </a:pPr>
            <a:r>
              <a:t/>
            </a:r>
            <a:endParaRPr b="0" sz="3600">
              <a:solidFill>
                <a:srgbClr val="000000"/>
              </a:solidFill>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4" name="Shape 884"/>
        <p:cNvGrpSpPr/>
        <p:nvPr/>
      </p:nvGrpSpPr>
      <p:grpSpPr>
        <a:xfrm>
          <a:off x="0" y="0"/>
          <a:ext cx="0" cy="0"/>
          <a:chOff x="0" y="0"/>
          <a:chExt cx="0" cy="0"/>
        </a:xfrm>
      </p:grpSpPr>
      <p:sp>
        <p:nvSpPr>
          <p:cNvPr id="885" name="Google Shape;885;p1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Credits</a:t>
            </a:r>
            <a:endParaRPr/>
          </a:p>
        </p:txBody>
      </p:sp>
      <p:sp>
        <p:nvSpPr>
          <p:cNvPr id="886" name="Google Shape;886;p14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Betamax photo by Dr.marioli (CC-0): </a:t>
            </a:r>
            <a:r>
              <a:rPr lang="en" sz="1400" u="sng">
                <a:solidFill>
                  <a:srgbClr val="0B5394"/>
                </a:solidFill>
                <a:hlinkClick r:id="rId3"/>
              </a:rPr>
              <a:t>https://commons.wikimedia.org/wiki/File:Sony_Betamax_Sl-8000E_Videorekorder_1979.png</a:t>
            </a:r>
            <a:r>
              <a:rPr lang="en" sz="1400">
                <a:solidFill>
                  <a:srgbClr val="0B5394"/>
                </a:solidFill>
              </a:rPr>
              <a:t>  </a:t>
            </a:r>
            <a:endParaRPr sz="1400">
              <a:solidFill>
                <a:srgbClr val="0B5394"/>
              </a:solidFill>
            </a:endParaRPr>
          </a:p>
          <a:p>
            <a:pPr indent="0" lvl="0" marL="0" rtl="0" algn="l">
              <a:spcBef>
                <a:spcPts val="1600"/>
              </a:spcBef>
              <a:spcAft>
                <a:spcPts val="0"/>
              </a:spcAft>
              <a:buNone/>
            </a:pPr>
            <a:r>
              <a:rPr lang="en" sz="1400"/>
              <a:t>Roy Orbison photo by Jack de Nijs (CC-0): </a:t>
            </a:r>
            <a:r>
              <a:rPr lang="en" sz="1400" u="sng">
                <a:solidFill>
                  <a:srgbClr val="0B5394"/>
                </a:solidFill>
                <a:hlinkClick r:id="rId4"/>
              </a:rPr>
              <a:t>http://proxy.handle.net/10648/aa9b233e-d0b4-102d-bcf8-003048976d84</a:t>
            </a:r>
            <a:r>
              <a:rPr lang="en" sz="1400">
                <a:solidFill>
                  <a:srgbClr val="0B5394"/>
                </a:solidFill>
              </a:rPr>
              <a:t> </a:t>
            </a:r>
            <a:endParaRPr sz="1400">
              <a:solidFill>
                <a:srgbClr val="0B5394"/>
              </a:solidFill>
            </a:endParaRPr>
          </a:p>
          <a:p>
            <a:pPr indent="0" lvl="0" marL="0" rtl="0" algn="l">
              <a:spcBef>
                <a:spcPts val="1600"/>
              </a:spcBef>
              <a:spcAft>
                <a:spcPts val="1600"/>
              </a:spcAft>
              <a:buNone/>
            </a:pPr>
            <a:r>
              <a:rPr i="1" lang="en" sz="1400"/>
              <a:t>As Clean As They Wanna Be</a:t>
            </a:r>
            <a:r>
              <a:rPr lang="en" sz="1400"/>
              <a:t> album cover likely © Luke Records and/or graphic designers</a:t>
            </a:r>
            <a:br>
              <a:rPr lang="en" sz="1400"/>
            </a:br>
            <a:r>
              <a:rPr lang="en" sz="1400" u="sng">
                <a:solidFill>
                  <a:srgbClr val="0B5394"/>
                </a:solidFill>
                <a:hlinkClick r:id="rId5"/>
              </a:rPr>
              <a:t>https://en.wikipedia.org/wiki/File:Ascleanastheywannabe_cover.jpg</a:t>
            </a:r>
            <a:r>
              <a:rPr lang="en" sz="1400">
                <a:solidFill>
                  <a:srgbClr val="0B5394"/>
                </a:solidFill>
              </a:rPr>
              <a:t> </a:t>
            </a:r>
            <a:endParaRPr sz="1400">
              <a:solidFill>
                <a:srgbClr val="0B5394"/>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Is Self-Archiving Allowed? Ugh...</a:t>
            </a:r>
            <a:endParaRPr b="1">
              <a:latin typeface="Proxima Nova"/>
              <a:ea typeface="Proxima Nova"/>
              <a:cs typeface="Proxima Nova"/>
              <a:sym typeface="Proxima Nova"/>
            </a:endParaRPr>
          </a:p>
        </p:txBody>
      </p:sp>
      <p:pic>
        <p:nvPicPr>
          <p:cNvPr id="223" name="Google Shape;223;p47"/>
          <p:cNvPicPr preferRelativeResize="0"/>
          <p:nvPr/>
        </p:nvPicPr>
        <p:blipFill rotWithShape="1">
          <a:blip r:embed="rId3">
            <a:alphaModFix/>
          </a:blip>
          <a:srcRect b="0" l="0" r="0" t="0"/>
          <a:stretch/>
        </p:blipFill>
        <p:spPr>
          <a:xfrm>
            <a:off x="0" y="4611296"/>
            <a:ext cx="9144000" cy="532200"/>
          </a:xfrm>
          <a:prstGeom prst="rect">
            <a:avLst/>
          </a:prstGeom>
          <a:noFill/>
          <a:ln>
            <a:noFill/>
          </a:ln>
        </p:spPr>
      </p:pic>
      <p:pic>
        <p:nvPicPr>
          <p:cNvPr id="224" name="Google Shape;224;p47"/>
          <p:cNvPicPr preferRelativeResize="0"/>
          <p:nvPr/>
        </p:nvPicPr>
        <p:blipFill>
          <a:blip r:embed="rId4">
            <a:alphaModFix/>
          </a:blip>
          <a:stretch>
            <a:fillRect/>
          </a:stretch>
        </p:blipFill>
        <p:spPr>
          <a:xfrm>
            <a:off x="2543637" y="1181050"/>
            <a:ext cx="4056725" cy="3308900"/>
          </a:xfrm>
          <a:prstGeom prst="rect">
            <a:avLst/>
          </a:prstGeom>
          <a:noFill/>
          <a:ln>
            <a:noFill/>
          </a:ln>
        </p:spPr>
      </p:pic>
      <p:sp>
        <p:nvSpPr>
          <p:cNvPr id="225" name="Google Shape;225;p47"/>
          <p:cNvSpPr txBox="1"/>
          <p:nvPr/>
        </p:nvSpPr>
        <p:spPr>
          <a:xfrm>
            <a:off x="6722100" y="3917250"/>
            <a:ext cx="21537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solidFill>
                  <a:schemeClr val="dk1"/>
                </a:solidFill>
                <a:latin typeface="Proxima Nova"/>
                <a:ea typeface="Proxima Nova"/>
                <a:cs typeface="Proxima Nova"/>
                <a:sym typeface="Proxima Nova"/>
              </a:rPr>
              <a:t>Source:</a:t>
            </a:r>
            <a:r>
              <a:rPr lang="en" sz="1200">
                <a:solidFill>
                  <a:schemeClr val="dk1"/>
                </a:solidFill>
                <a:uFill>
                  <a:noFill/>
                </a:uFill>
                <a:latin typeface="Proxima Nova"/>
                <a:ea typeface="Proxima Nova"/>
                <a:cs typeface="Proxima Nova"/>
                <a:sym typeface="Proxima Nova"/>
                <a:hlinkClick r:id="rId5"/>
              </a:rPr>
              <a:t> </a:t>
            </a:r>
            <a:endParaRPr/>
          </a:p>
          <a:p>
            <a:pPr indent="0" lvl="0" marL="0" rtl="0" algn="l">
              <a:lnSpc>
                <a:spcPct val="100000"/>
              </a:lnSpc>
              <a:spcBef>
                <a:spcPts val="0"/>
              </a:spcBef>
              <a:spcAft>
                <a:spcPts val="0"/>
              </a:spcAft>
              <a:buNone/>
            </a:pPr>
            <a:r>
              <a:rPr lang="en" sz="1200" u="sng">
                <a:solidFill>
                  <a:schemeClr val="hlink"/>
                </a:solidFill>
                <a:latin typeface="Proxima Nova"/>
                <a:ea typeface="Proxima Nova"/>
                <a:cs typeface="Proxima Nova"/>
                <a:sym typeface="Proxima Nova"/>
                <a:hlinkClick r:id="rId6"/>
              </a:rPr>
              <a:t>http://bit.ly/wiley_copyright</a:t>
            </a:r>
            <a:endParaRPr sz="1200">
              <a:latin typeface="Proxima Nova"/>
              <a:ea typeface="Proxima Nova"/>
              <a:cs typeface="Proxima Nova"/>
              <a:sym typeface="Proxima Nov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Is Self-Archiving Allowed? Easier!</a:t>
            </a:r>
            <a:endParaRPr b="1">
              <a:latin typeface="Proxima Nova"/>
              <a:ea typeface="Proxima Nova"/>
              <a:cs typeface="Proxima Nova"/>
              <a:sym typeface="Proxima Nova"/>
            </a:endParaRPr>
          </a:p>
        </p:txBody>
      </p:sp>
      <p:sp>
        <p:nvSpPr>
          <p:cNvPr id="231" name="Google Shape;231;p4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2400">
                <a:solidFill>
                  <a:schemeClr val="dk1"/>
                </a:solidFill>
                <a:latin typeface="Proxima Nova"/>
                <a:ea typeface="Proxima Nova"/>
                <a:cs typeface="Proxima Nova"/>
                <a:sym typeface="Proxima Nova"/>
              </a:rPr>
              <a:t>SHERPA/RoMEO</a:t>
            </a:r>
            <a:endParaRPr b="1" sz="2400">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Clr>
                <a:schemeClr val="dk1"/>
              </a:buClr>
              <a:buSzPts val="1100"/>
              <a:buFont typeface="Arial"/>
              <a:buNone/>
            </a:pPr>
            <a:r>
              <a:rPr lang="en" u="sng">
                <a:solidFill>
                  <a:schemeClr val="hlink"/>
                </a:solidFill>
                <a:latin typeface="Proxima Nova"/>
                <a:ea typeface="Proxima Nova"/>
                <a:cs typeface="Proxima Nova"/>
                <a:sym typeface="Proxima Nova"/>
                <a:hlinkClick r:id="rId3"/>
              </a:rPr>
              <a:t>http://www.sherpa.ac.uk/romeo/</a:t>
            </a:r>
            <a:endParaRPr u="sng">
              <a:solidFill>
                <a:schemeClr val="hlink"/>
              </a:solidFill>
              <a:latin typeface="Proxima Nova"/>
              <a:ea typeface="Proxima Nova"/>
              <a:cs typeface="Proxima Nova"/>
              <a:sym typeface="Proxima Nova"/>
              <a:hlinkClick r:id="rId4"/>
            </a:endParaRPr>
          </a:p>
          <a:p>
            <a:pPr indent="0" lvl="0" marL="0" rtl="0" algn="ctr">
              <a:lnSpc>
                <a:spcPct val="100000"/>
              </a:lnSpc>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Search by journal/publisher to learn</a:t>
            </a:r>
            <a:endParaRPr>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its copyright and self-archiving policies</a:t>
            </a:r>
            <a:endParaRPr>
              <a:solidFill>
                <a:schemeClr val="dk1"/>
              </a:solidFill>
              <a:latin typeface="Proxima Nova"/>
              <a:ea typeface="Proxima Nova"/>
              <a:cs typeface="Proxima Nova"/>
              <a:sym typeface="Proxima Nova"/>
            </a:endParaRPr>
          </a:p>
          <a:p>
            <a:pPr indent="0" lvl="0" marL="0" rtl="0" algn="l">
              <a:lnSpc>
                <a:spcPct val="100000"/>
              </a:lnSpc>
              <a:spcBef>
                <a:spcPts val="0"/>
              </a:spcBef>
              <a:spcAft>
                <a:spcPts val="1600"/>
              </a:spcAft>
              <a:buNone/>
            </a:pPr>
            <a:r>
              <a:t/>
            </a:r>
            <a:endParaRPr b="1">
              <a:solidFill>
                <a:srgbClr val="000000"/>
              </a:solidFill>
              <a:latin typeface="Proxima Nova"/>
              <a:ea typeface="Proxima Nova"/>
              <a:cs typeface="Proxima Nova"/>
              <a:sym typeface="Proxima Nova"/>
            </a:endParaRPr>
          </a:p>
        </p:txBody>
      </p:sp>
      <p:pic>
        <p:nvPicPr>
          <p:cNvPr id="232" name="Google Shape;232;p48"/>
          <p:cNvPicPr preferRelativeResize="0"/>
          <p:nvPr/>
        </p:nvPicPr>
        <p:blipFill rotWithShape="1">
          <a:blip r:embed="rId5">
            <a:alphaModFix/>
          </a:blip>
          <a:srcRect b="0" l="0" r="0" t="0"/>
          <a:stretch/>
        </p:blipFill>
        <p:spPr>
          <a:xfrm>
            <a:off x="0" y="4611296"/>
            <a:ext cx="9144000" cy="532200"/>
          </a:xfrm>
          <a:prstGeom prst="rect">
            <a:avLst/>
          </a:prstGeom>
          <a:noFill/>
          <a:ln>
            <a:noFill/>
          </a:ln>
        </p:spPr>
      </p:pic>
      <p:pic>
        <p:nvPicPr>
          <p:cNvPr id="233" name="Google Shape;233;p48"/>
          <p:cNvPicPr preferRelativeResize="0"/>
          <p:nvPr/>
        </p:nvPicPr>
        <p:blipFill>
          <a:blip r:embed="rId6">
            <a:alphaModFix/>
          </a:blip>
          <a:stretch>
            <a:fillRect/>
          </a:stretch>
        </p:blipFill>
        <p:spPr>
          <a:xfrm>
            <a:off x="2400300" y="3358825"/>
            <a:ext cx="4343400" cy="704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Very Good...</a:t>
            </a:r>
            <a:endParaRPr b="1">
              <a:latin typeface="Proxima Nova"/>
              <a:ea typeface="Proxima Nova"/>
              <a:cs typeface="Proxima Nova"/>
              <a:sym typeface="Proxima Nova"/>
            </a:endParaRPr>
          </a:p>
        </p:txBody>
      </p:sp>
      <p:pic>
        <p:nvPicPr>
          <p:cNvPr id="239" name="Google Shape;239;p49"/>
          <p:cNvPicPr preferRelativeResize="0"/>
          <p:nvPr/>
        </p:nvPicPr>
        <p:blipFill rotWithShape="1">
          <a:blip r:embed="rId3">
            <a:alphaModFix/>
          </a:blip>
          <a:srcRect b="0" l="0" r="0" t="0"/>
          <a:stretch/>
        </p:blipFill>
        <p:spPr>
          <a:xfrm>
            <a:off x="0" y="4611296"/>
            <a:ext cx="9144000" cy="532200"/>
          </a:xfrm>
          <a:prstGeom prst="rect">
            <a:avLst/>
          </a:prstGeom>
          <a:noFill/>
          <a:ln>
            <a:noFill/>
          </a:ln>
        </p:spPr>
      </p:pic>
      <p:pic>
        <p:nvPicPr>
          <p:cNvPr id="240" name="Google Shape;240;p49"/>
          <p:cNvPicPr preferRelativeResize="0"/>
          <p:nvPr/>
        </p:nvPicPr>
        <p:blipFill>
          <a:blip r:embed="rId4">
            <a:alphaModFix/>
          </a:blip>
          <a:stretch>
            <a:fillRect/>
          </a:stretch>
        </p:blipFill>
        <p:spPr>
          <a:xfrm>
            <a:off x="1714750" y="1108150"/>
            <a:ext cx="5714500" cy="3357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Quite</a:t>
            </a:r>
            <a:r>
              <a:rPr b="1" lang="en">
                <a:latin typeface="Proxima Nova"/>
                <a:ea typeface="Proxima Nova"/>
                <a:cs typeface="Proxima Nova"/>
                <a:sym typeface="Proxima Nova"/>
              </a:rPr>
              <a:t> Good...</a:t>
            </a:r>
            <a:endParaRPr b="1">
              <a:latin typeface="Proxima Nova"/>
              <a:ea typeface="Proxima Nova"/>
              <a:cs typeface="Proxima Nova"/>
              <a:sym typeface="Proxima Nova"/>
            </a:endParaRPr>
          </a:p>
        </p:txBody>
      </p:sp>
      <p:pic>
        <p:nvPicPr>
          <p:cNvPr id="246" name="Google Shape;246;p50"/>
          <p:cNvPicPr preferRelativeResize="0"/>
          <p:nvPr/>
        </p:nvPicPr>
        <p:blipFill rotWithShape="1">
          <a:blip r:embed="rId3">
            <a:alphaModFix/>
          </a:blip>
          <a:srcRect b="0" l="0" r="0" t="0"/>
          <a:stretch/>
        </p:blipFill>
        <p:spPr>
          <a:xfrm>
            <a:off x="0" y="4611296"/>
            <a:ext cx="9144000" cy="532200"/>
          </a:xfrm>
          <a:prstGeom prst="rect">
            <a:avLst/>
          </a:prstGeom>
          <a:noFill/>
          <a:ln>
            <a:noFill/>
          </a:ln>
        </p:spPr>
      </p:pic>
      <p:pic>
        <p:nvPicPr>
          <p:cNvPr id="247" name="Google Shape;247;p50"/>
          <p:cNvPicPr preferRelativeResize="0"/>
          <p:nvPr/>
        </p:nvPicPr>
        <p:blipFill>
          <a:blip r:embed="rId4">
            <a:alphaModFix/>
          </a:blip>
          <a:stretch>
            <a:fillRect/>
          </a:stretch>
        </p:blipFill>
        <p:spPr>
          <a:xfrm>
            <a:off x="1542588" y="1123463"/>
            <a:ext cx="6058825" cy="3382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Not Great</a:t>
            </a:r>
            <a:r>
              <a:rPr b="1" lang="en">
                <a:latin typeface="Proxima Nova"/>
                <a:ea typeface="Proxima Nova"/>
                <a:cs typeface="Proxima Nova"/>
                <a:sym typeface="Proxima Nova"/>
              </a:rPr>
              <a:t>...</a:t>
            </a:r>
            <a:endParaRPr b="1">
              <a:latin typeface="Proxima Nova"/>
              <a:ea typeface="Proxima Nova"/>
              <a:cs typeface="Proxima Nova"/>
              <a:sym typeface="Proxima Nova"/>
            </a:endParaRPr>
          </a:p>
        </p:txBody>
      </p:sp>
      <p:pic>
        <p:nvPicPr>
          <p:cNvPr id="253" name="Google Shape;253;p51"/>
          <p:cNvPicPr preferRelativeResize="0"/>
          <p:nvPr/>
        </p:nvPicPr>
        <p:blipFill rotWithShape="1">
          <a:blip r:embed="rId3">
            <a:alphaModFix/>
          </a:blip>
          <a:srcRect b="0" l="0" r="0" t="0"/>
          <a:stretch/>
        </p:blipFill>
        <p:spPr>
          <a:xfrm>
            <a:off x="0" y="4611296"/>
            <a:ext cx="9144000" cy="532200"/>
          </a:xfrm>
          <a:prstGeom prst="rect">
            <a:avLst/>
          </a:prstGeom>
          <a:noFill/>
          <a:ln>
            <a:noFill/>
          </a:ln>
        </p:spPr>
      </p:pic>
      <p:pic>
        <p:nvPicPr>
          <p:cNvPr id="254" name="Google Shape;254;p51"/>
          <p:cNvPicPr preferRelativeResize="0"/>
          <p:nvPr/>
        </p:nvPicPr>
        <p:blipFill>
          <a:blip r:embed="rId4">
            <a:alphaModFix/>
          </a:blip>
          <a:stretch>
            <a:fillRect/>
          </a:stretch>
        </p:blipFill>
        <p:spPr>
          <a:xfrm>
            <a:off x="1299513" y="1108150"/>
            <a:ext cx="6544975" cy="3321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Very Bad</a:t>
            </a:r>
            <a:r>
              <a:rPr b="1" lang="en">
                <a:latin typeface="Proxima Nova"/>
                <a:ea typeface="Proxima Nova"/>
                <a:cs typeface="Proxima Nova"/>
                <a:sym typeface="Proxima Nova"/>
              </a:rPr>
              <a:t>...</a:t>
            </a:r>
            <a:endParaRPr b="1">
              <a:latin typeface="Proxima Nova"/>
              <a:ea typeface="Proxima Nova"/>
              <a:cs typeface="Proxima Nova"/>
              <a:sym typeface="Proxima Nova"/>
            </a:endParaRPr>
          </a:p>
        </p:txBody>
      </p:sp>
      <p:pic>
        <p:nvPicPr>
          <p:cNvPr id="260" name="Google Shape;260;p52"/>
          <p:cNvPicPr preferRelativeResize="0"/>
          <p:nvPr/>
        </p:nvPicPr>
        <p:blipFill rotWithShape="1">
          <a:blip r:embed="rId3">
            <a:alphaModFix/>
          </a:blip>
          <a:srcRect b="0" l="0" r="0" t="0"/>
          <a:stretch/>
        </p:blipFill>
        <p:spPr>
          <a:xfrm>
            <a:off x="0" y="4611296"/>
            <a:ext cx="9144000" cy="532200"/>
          </a:xfrm>
          <a:prstGeom prst="rect">
            <a:avLst/>
          </a:prstGeom>
          <a:noFill/>
          <a:ln>
            <a:noFill/>
          </a:ln>
        </p:spPr>
      </p:pic>
      <p:pic>
        <p:nvPicPr>
          <p:cNvPr id="261" name="Google Shape;261;p52"/>
          <p:cNvPicPr preferRelativeResize="0"/>
          <p:nvPr/>
        </p:nvPicPr>
        <p:blipFill>
          <a:blip r:embed="rId4">
            <a:alphaModFix/>
          </a:blip>
          <a:stretch>
            <a:fillRect/>
          </a:stretch>
        </p:blipFill>
        <p:spPr>
          <a:xfrm>
            <a:off x="1005550" y="1240763"/>
            <a:ext cx="7132900" cy="3147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Prevalence of Permission?</a:t>
            </a:r>
            <a:endParaRPr b="1">
              <a:latin typeface="Proxima Nova"/>
              <a:ea typeface="Proxima Nova"/>
              <a:cs typeface="Proxima Nova"/>
              <a:sym typeface="Proxima Nova"/>
            </a:endParaRPr>
          </a:p>
        </p:txBody>
      </p:sp>
      <p:sp>
        <p:nvSpPr>
          <p:cNvPr id="267" name="Google Shape;267;p5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solidFill>
                  <a:schemeClr val="dk1"/>
                </a:solidFill>
                <a:latin typeface="Proxima Nova"/>
                <a:ea typeface="Proxima Nova"/>
                <a:cs typeface="Proxima Nova"/>
                <a:sym typeface="Proxima Nova"/>
              </a:rPr>
              <a:t>As of April 2019, SHERPA/RoMEO covers 2561 publishers.</a:t>
            </a:r>
            <a:endParaRPr b="1">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Clr>
                <a:schemeClr val="dk1"/>
              </a:buClr>
              <a:buSzPts val="1100"/>
              <a:buFont typeface="Arial"/>
              <a:buNone/>
            </a:pPr>
            <a:r>
              <a:rPr b="1" lang="en">
                <a:solidFill>
                  <a:schemeClr val="dk1"/>
                </a:solidFill>
                <a:latin typeface="Proxima Nova"/>
                <a:ea typeface="Proxima Nova"/>
                <a:cs typeface="Proxima Nova"/>
                <a:sym typeface="Proxima Nova"/>
              </a:rPr>
              <a:t>81% allow some form of self-archiving.</a:t>
            </a:r>
            <a:endParaRPr b="1">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b="1" sz="2400">
              <a:solidFill>
                <a:srgbClr val="000000"/>
              </a:solidFill>
              <a:latin typeface="Proxima Nova"/>
              <a:ea typeface="Proxima Nova"/>
              <a:cs typeface="Proxima Nova"/>
              <a:sym typeface="Proxima Nova"/>
            </a:endParaRPr>
          </a:p>
          <a:p>
            <a:pPr indent="0" lvl="0" marL="0" rtl="0" algn="l">
              <a:lnSpc>
                <a:spcPct val="100000"/>
              </a:lnSpc>
              <a:spcBef>
                <a:spcPts val="1600"/>
              </a:spcBef>
              <a:spcAft>
                <a:spcPts val="0"/>
              </a:spcAft>
              <a:buNone/>
            </a:pPr>
            <a:r>
              <a:t/>
            </a:r>
            <a:endParaRPr>
              <a:solidFill>
                <a:srgbClr val="000000"/>
              </a:solidFill>
              <a:latin typeface="Proxima Nova"/>
              <a:ea typeface="Proxima Nova"/>
              <a:cs typeface="Proxima Nova"/>
              <a:sym typeface="Proxima Nova"/>
            </a:endParaRPr>
          </a:p>
          <a:p>
            <a:pPr indent="0" lvl="0" marL="0" rtl="0" algn="ctr">
              <a:lnSpc>
                <a:spcPct val="100000"/>
              </a:lnSpc>
              <a:spcBef>
                <a:spcPts val="1600"/>
              </a:spcBef>
              <a:spcAft>
                <a:spcPts val="0"/>
              </a:spcAft>
              <a:buNone/>
            </a:pPr>
            <a:r>
              <a:t/>
            </a:r>
            <a:endParaRPr>
              <a:solidFill>
                <a:srgbClr val="000000"/>
              </a:solidFill>
              <a:latin typeface="Proxima Nova"/>
              <a:ea typeface="Proxima Nova"/>
              <a:cs typeface="Proxima Nova"/>
              <a:sym typeface="Proxima Nova"/>
            </a:endParaRPr>
          </a:p>
          <a:p>
            <a:pPr indent="0" lvl="0" marL="0" rtl="0" algn="ctr">
              <a:lnSpc>
                <a:spcPct val="100000"/>
              </a:lnSpc>
              <a:spcBef>
                <a:spcPts val="1600"/>
              </a:spcBef>
              <a:spcAft>
                <a:spcPts val="0"/>
              </a:spcAft>
              <a:buNone/>
            </a:pPr>
            <a:r>
              <a:t/>
            </a:r>
            <a:endParaRPr>
              <a:solidFill>
                <a:srgbClr val="000000"/>
              </a:solidFill>
              <a:latin typeface="Proxima Nova"/>
              <a:ea typeface="Proxima Nova"/>
              <a:cs typeface="Proxima Nova"/>
              <a:sym typeface="Proxima Nova"/>
            </a:endParaRPr>
          </a:p>
          <a:p>
            <a:pPr indent="0" lvl="0" marL="0" rtl="0" algn="ctr">
              <a:lnSpc>
                <a:spcPct val="100000"/>
              </a:lnSpc>
              <a:spcBef>
                <a:spcPts val="1600"/>
              </a:spcBef>
              <a:spcAft>
                <a:spcPts val="1600"/>
              </a:spcAft>
              <a:buNone/>
            </a:pPr>
            <a:r>
              <a:rPr lang="en">
                <a:solidFill>
                  <a:srgbClr val="000000"/>
                </a:solidFill>
                <a:latin typeface="Proxima Nova"/>
                <a:ea typeface="Proxima Nova"/>
                <a:cs typeface="Proxima Nova"/>
                <a:sym typeface="Proxima Nova"/>
              </a:rPr>
              <a:t>(Also, some authors negotiate their contract before publication, ask for permission to post after the publication, or knowingly or unknowingly violate their contract.)</a:t>
            </a:r>
            <a:endParaRPr>
              <a:solidFill>
                <a:srgbClr val="000000"/>
              </a:solidFill>
              <a:latin typeface="Proxima Nova"/>
              <a:ea typeface="Proxima Nova"/>
              <a:cs typeface="Proxima Nova"/>
              <a:sym typeface="Proxima Nova"/>
            </a:endParaRPr>
          </a:p>
        </p:txBody>
      </p:sp>
      <p:pic>
        <p:nvPicPr>
          <p:cNvPr id="268" name="Google Shape;268;p53"/>
          <p:cNvPicPr preferRelativeResize="0"/>
          <p:nvPr/>
        </p:nvPicPr>
        <p:blipFill rotWithShape="1">
          <a:blip r:embed="rId3">
            <a:alphaModFix/>
          </a:blip>
          <a:srcRect b="0" l="0" r="0" t="0"/>
          <a:stretch/>
        </p:blipFill>
        <p:spPr>
          <a:xfrm>
            <a:off x="0" y="4611296"/>
            <a:ext cx="9144000" cy="532200"/>
          </a:xfrm>
          <a:prstGeom prst="rect">
            <a:avLst/>
          </a:prstGeom>
          <a:noFill/>
          <a:ln>
            <a:noFill/>
          </a:ln>
        </p:spPr>
      </p:pic>
      <p:pic>
        <p:nvPicPr>
          <p:cNvPr id="269" name="Google Shape;269;p53"/>
          <p:cNvPicPr preferRelativeResize="0"/>
          <p:nvPr/>
        </p:nvPicPr>
        <p:blipFill>
          <a:blip r:embed="rId4">
            <a:alphaModFix/>
          </a:blip>
          <a:stretch>
            <a:fillRect/>
          </a:stretch>
        </p:blipFill>
        <p:spPr>
          <a:xfrm>
            <a:off x="1870850" y="2009325"/>
            <a:ext cx="5402301" cy="1524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5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Creative Commons Licenses</a:t>
            </a:r>
            <a:endParaRPr b="1">
              <a:latin typeface="Proxima Nova"/>
              <a:ea typeface="Proxima Nova"/>
              <a:cs typeface="Proxima Nova"/>
              <a:sym typeface="Proxima Nova"/>
            </a:endParaRPr>
          </a:p>
        </p:txBody>
      </p:sp>
      <p:sp>
        <p:nvSpPr>
          <p:cNvPr id="275" name="Google Shape;275;p5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Most OA journals use </a:t>
            </a:r>
            <a:r>
              <a:rPr b="1" lang="en">
                <a:solidFill>
                  <a:schemeClr val="dk1"/>
                </a:solidFill>
                <a:latin typeface="Proxima Nova"/>
                <a:ea typeface="Proxima Nova"/>
                <a:cs typeface="Proxima Nova"/>
                <a:sym typeface="Proxima Nova"/>
              </a:rPr>
              <a:t>Creative Commons (CC) </a:t>
            </a:r>
            <a:r>
              <a:rPr lang="en">
                <a:solidFill>
                  <a:schemeClr val="dk1"/>
                </a:solidFill>
                <a:latin typeface="Proxima Nova"/>
                <a:ea typeface="Proxima Nova"/>
                <a:cs typeface="Proxima Nova"/>
                <a:sym typeface="Proxima Nova"/>
              </a:rPr>
              <a:t>licenses,</a:t>
            </a:r>
            <a:endParaRPr>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which grant the public permission to use the work</a:t>
            </a:r>
            <a:endParaRPr>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in more ways than traditional copyright allows.</a:t>
            </a:r>
            <a:endParaRPr>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CC licenses also grant </a:t>
            </a:r>
            <a:r>
              <a:rPr lang="en" u="sng">
                <a:solidFill>
                  <a:schemeClr val="dk1"/>
                </a:solidFill>
                <a:latin typeface="Proxima Nova"/>
                <a:ea typeface="Proxima Nova"/>
                <a:cs typeface="Proxima Nova"/>
                <a:sym typeface="Proxima Nova"/>
              </a:rPr>
              <a:t>authors</a:t>
            </a:r>
            <a:r>
              <a:rPr lang="en">
                <a:solidFill>
                  <a:schemeClr val="dk1"/>
                </a:solidFill>
                <a:latin typeface="Proxima Nova"/>
                <a:ea typeface="Proxima Nova"/>
                <a:cs typeface="Proxima Nova"/>
                <a:sym typeface="Proxima Nova"/>
              </a:rPr>
              <a:t> more rights than they’ve have</a:t>
            </a:r>
            <a:endParaRPr>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after signing a traditional copyright transfer agreement!</a:t>
            </a:r>
            <a:endParaRPr>
              <a:solidFill>
                <a:schemeClr val="dk1"/>
              </a:solidFill>
              <a:latin typeface="Proxima Nova"/>
              <a:ea typeface="Proxima Nova"/>
              <a:cs typeface="Proxima Nova"/>
              <a:sym typeface="Proxima Nova"/>
            </a:endParaRPr>
          </a:p>
          <a:p>
            <a:pPr indent="0" lvl="0" marL="0" rtl="0" algn="l">
              <a:lnSpc>
                <a:spcPct val="100000"/>
              </a:lnSpc>
              <a:spcBef>
                <a:spcPts val="0"/>
              </a:spcBef>
              <a:spcAft>
                <a:spcPts val="1600"/>
              </a:spcAft>
              <a:buNone/>
            </a:pPr>
            <a:r>
              <a:t/>
            </a:r>
            <a:endParaRPr b="1" sz="2400">
              <a:solidFill>
                <a:srgbClr val="000000"/>
              </a:solidFill>
              <a:latin typeface="Proxima Nova"/>
              <a:ea typeface="Proxima Nova"/>
              <a:cs typeface="Proxima Nova"/>
              <a:sym typeface="Proxima Nova"/>
            </a:endParaRPr>
          </a:p>
        </p:txBody>
      </p:sp>
      <p:pic>
        <p:nvPicPr>
          <p:cNvPr id="276" name="Google Shape;276;p54"/>
          <p:cNvPicPr preferRelativeResize="0"/>
          <p:nvPr/>
        </p:nvPicPr>
        <p:blipFill rotWithShape="1">
          <a:blip r:embed="rId3">
            <a:alphaModFix/>
          </a:blip>
          <a:srcRect b="0" l="0" r="0" t="0"/>
          <a:stretch/>
        </p:blipFill>
        <p:spPr>
          <a:xfrm>
            <a:off x="0" y="4611296"/>
            <a:ext cx="9144000" cy="532200"/>
          </a:xfrm>
          <a:prstGeom prst="rect">
            <a:avLst/>
          </a:prstGeom>
          <a:noFill/>
          <a:ln>
            <a:noFill/>
          </a:ln>
        </p:spPr>
      </p:pic>
      <p:pic>
        <p:nvPicPr>
          <p:cNvPr id="277" name="Google Shape;277;p54"/>
          <p:cNvPicPr preferRelativeResize="0"/>
          <p:nvPr/>
        </p:nvPicPr>
        <p:blipFill>
          <a:blip r:embed="rId4">
            <a:alphaModFix/>
          </a:blip>
          <a:stretch>
            <a:fillRect/>
          </a:stretch>
        </p:blipFill>
        <p:spPr>
          <a:xfrm>
            <a:off x="1183601" y="3336975"/>
            <a:ext cx="6776799" cy="10490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OA Journal Mythbusting</a:t>
            </a:r>
            <a:endParaRPr b="1">
              <a:latin typeface="Proxima Nova"/>
              <a:ea typeface="Proxima Nova"/>
              <a:cs typeface="Proxima Nova"/>
              <a:sym typeface="Proxima Nova"/>
            </a:endParaRPr>
          </a:p>
        </p:txBody>
      </p:sp>
      <p:sp>
        <p:nvSpPr>
          <p:cNvPr id="283" name="Google Shape;283;p5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2400">
                <a:solidFill>
                  <a:schemeClr val="dk1"/>
                </a:solidFill>
                <a:latin typeface="Proxima Nova"/>
                <a:ea typeface="Proxima Nova"/>
                <a:cs typeface="Proxima Nova"/>
                <a:sym typeface="Proxima Nova"/>
              </a:rPr>
              <a:t>Reminder:</a:t>
            </a:r>
            <a:endParaRPr b="1" sz="2400">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t/>
            </a:r>
            <a:endParaRPr b="1">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Clr>
                <a:schemeClr val="dk1"/>
              </a:buClr>
              <a:buSzPts val="1100"/>
              <a:buFont typeface="Arial"/>
              <a:buNone/>
            </a:pPr>
            <a:r>
              <a:rPr b="1" lang="en">
                <a:solidFill>
                  <a:schemeClr val="dk1"/>
                </a:solidFill>
                <a:latin typeface="Proxima Nova"/>
                <a:ea typeface="Proxima Nova"/>
                <a:cs typeface="Proxima Nova"/>
                <a:sym typeface="Proxima Nova"/>
              </a:rPr>
              <a:t>“Gold OA”</a:t>
            </a:r>
            <a:r>
              <a:rPr lang="en">
                <a:solidFill>
                  <a:schemeClr val="dk1"/>
                </a:solidFill>
                <a:latin typeface="Proxima Nova"/>
                <a:ea typeface="Proxima Nova"/>
                <a:cs typeface="Proxima Nova"/>
                <a:sym typeface="Proxima Nova"/>
              </a:rPr>
              <a:t> means publishing with publishers</a:t>
            </a:r>
            <a:endParaRPr>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that automatically and immediately make </a:t>
            </a:r>
            <a:endParaRPr>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the work available online to all at no cost —</a:t>
            </a:r>
            <a:endParaRPr>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i.e., journals that are “born” open access.</a:t>
            </a:r>
            <a:endParaRPr>
              <a:solidFill>
                <a:schemeClr val="dk1"/>
              </a:solidFill>
              <a:latin typeface="Proxima Nova"/>
              <a:ea typeface="Proxima Nova"/>
              <a:cs typeface="Proxima Nova"/>
              <a:sym typeface="Proxima Nova"/>
            </a:endParaRPr>
          </a:p>
          <a:p>
            <a:pPr indent="0" lvl="0" marL="0" rtl="0" algn="l">
              <a:lnSpc>
                <a:spcPct val="100000"/>
              </a:lnSpc>
              <a:spcBef>
                <a:spcPts val="0"/>
              </a:spcBef>
              <a:spcAft>
                <a:spcPts val="1600"/>
              </a:spcAft>
              <a:buNone/>
            </a:pPr>
            <a:r>
              <a:t/>
            </a:r>
            <a:endParaRPr>
              <a:solidFill>
                <a:schemeClr val="dk1"/>
              </a:solidFill>
              <a:latin typeface="Proxima Nova"/>
              <a:ea typeface="Proxima Nova"/>
              <a:cs typeface="Proxima Nova"/>
              <a:sym typeface="Proxima Nova"/>
            </a:endParaRPr>
          </a:p>
        </p:txBody>
      </p:sp>
      <p:pic>
        <p:nvPicPr>
          <p:cNvPr id="284" name="Google Shape;284;p55"/>
          <p:cNvPicPr preferRelativeResize="0"/>
          <p:nvPr/>
        </p:nvPicPr>
        <p:blipFill rotWithShape="1">
          <a:blip r:embed="rId3">
            <a:alphaModFix/>
          </a:blip>
          <a:srcRect b="0" l="0" r="0" t="0"/>
          <a:stretch/>
        </p:blipFill>
        <p:spPr>
          <a:xfrm>
            <a:off x="0" y="4611296"/>
            <a:ext cx="9144000" cy="532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38"/>
          <p:cNvSpPr txBox="1"/>
          <p:nvPr>
            <p:ph type="title"/>
          </p:nvPr>
        </p:nvSpPr>
        <p:spPr>
          <a:xfrm>
            <a:off x="311700" y="19818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roxima Nova"/>
                <a:ea typeface="Proxima Nova"/>
                <a:cs typeface="Proxima Nova"/>
                <a:sym typeface="Proxima Nova"/>
              </a:rPr>
              <a:t>Act I: Scholarly Publishing Whirlwind Tour</a:t>
            </a:r>
            <a:endParaRPr b="1">
              <a:latin typeface="Proxima Nova"/>
              <a:ea typeface="Proxima Nova"/>
              <a:cs typeface="Proxima Nova"/>
              <a:sym typeface="Proxima Nova"/>
            </a:endParaRPr>
          </a:p>
        </p:txBody>
      </p:sp>
      <p:pic>
        <p:nvPicPr>
          <p:cNvPr id="160" name="Google Shape;160;p38"/>
          <p:cNvPicPr preferRelativeResize="0"/>
          <p:nvPr/>
        </p:nvPicPr>
        <p:blipFill rotWithShape="1">
          <a:blip r:embed="rId3">
            <a:alphaModFix/>
          </a:blip>
          <a:srcRect b="0" l="0" r="0" t="0"/>
          <a:stretch/>
        </p:blipFill>
        <p:spPr>
          <a:xfrm>
            <a:off x="0" y="4611296"/>
            <a:ext cx="9144000" cy="532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Respectability of OA Journals?</a:t>
            </a:r>
            <a:endParaRPr b="1">
              <a:latin typeface="Proxima Nova"/>
              <a:ea typeface="Proxima Nova"/>
              <a:cs typeface="Proxima Nova"/>
              <a:sym typeface="Proxima Nova"/>
            </a:endParaRPr>
          </a:p>
        </p:txBody>
      </p:sp>
      <p:sp>
        <p:nvSpPr>
          <p:cNvPr id="290" name="Google Shape;290;p56"/>
          <p:cNvSpPr txBox="1"/>
          <p:nvPr>
            <p:ph idx="1" type="body"/>
          </p:nvPr>
        </p:nvSpPr>
        <p:spPr>
          <a:xfrm>
            <a:off x="311700" y="1076275"/>
            <a:ext cx="8520600" cy="3416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2200">
                <a:solidFill>
                  <a:schemeClr val="dk1"/>
                </a:solidFill>
                <a:latin typeface="Proxima Nova"/>
                <a:ea typeface="Proxima Nova"/>
                <a:cs typeface="Proxima Nova"/>
                <a:sym typeface="Proxima Nova"/>
              </a:rPr>
              <a:t>OA = anyone can read the journal</a:t>
            </a:r>
            <a:endParaRPr b="1" sz="2200">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Clr>
                <a:schemeClr val="dk1"/>
              </a:buClr>
              <a:buSzPts val="1100"/>
              <a:buFont typeface="Arial"/>
              <a:buNone/>
            </a:pPr>
            <a:r>
              <a:rPr b="1" lang="en" sz="2200">
                <a:solidFill>
                  <a:schemeClr val="dk1"/>
                </a:solidFill>
                <a:latin typeface="Proxima Nova"/>
                <a:ea typeface="Proxima Nova"/>
                <a:cs typeface="Proxima Nova"/>
                <a:sym typeface="Proxima Nova"/>
              </a:rPr>
              <a:t>OA ≠ anyone can publish in the journal</a:t>
            </a:r>
            <a:endParaRPr b="1" sz="2200">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b="1" sz="1600">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Clr>
                <a:schemeClr val="dk1"/>
              </a:buClr>
              <a:buSzPts val="1100"/>
              <a:buFont typeface="Arial"/>
              <a:buNone/>
            </a:pPr>
            <a:r>
              <a:rPr b="1" lang="en" sz="1600">
                <a:solidFill>
                  <a:schemeClr val="dk1"/>
                </a:solidFill>
                <a:latin typeface="Proxima Nova"/>
                <a:ea typeface="Proxima Nova"/>
                <a:cs typeface="Proxima Nova"/>
                <a:sym typeface="Proxima Nova"/>
              </a:rPr>
              <a:t>OA journals are real journals. </a:t>
            </a:r>
            <a:r>
              <a:rPr lang="en" sz="1600">
                <a:solidFill>
                  <a:schemeClr val="dk1"/>
                </a:solidFill>
                <a:latin typeface="Proxima Nova"/>
                <a:ea typeface="Proxima Nova"/>
                <a:cs typeface="Proxima Nova"/>
                <a:sym typeface="Proxima Nova"/>
              </a:rPr>
              <a:t>Publishing in an OA journal is not self-publishing or vanity publishing!</a:t>
            </a:r>
            <a:endParaRPr sz="1600">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b="1" sz="1600">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Clr>
                <a:schemeClr val="dk1"/>
              </a:buClr>
              <a:buSzPts val="1100"/>
              <a:buFont typeface="Arial"/>
              <a:buNone/>
            </a:pPr>
            <a:r>
              <a:rPr b="1" lang="en" sz="1600">
                <a:solidFill>
                  <a:schemeClr val="dk1"/>
                </a:solidFill>
                <a:latin typeface="Proxima Nova"/>
                <a:ea typeface="Proxima Nova"/>
                <a:cs typeface="Proxima Nova"/>
                <a:sym typeface="Proxima Nova"/>
              </a:rPr>
              <a:t>OA journals earn respectability the same way other journals do: </a:t>
            </a:r>
            <a:r>
              <a:rPr lang="en" sz="1600">
                <a:solidFill>
                  <a:schemeClr val="dk1"/>
                </a:solidFill>
                <a:latin typeface="Proxima Nova"/>
                <a:ea typeface="Proxima Nova"/>
                <a:cs typeface="Proxima Nova"/>
                <a:sym typeface="Proxima Nova"/>
              </a:rPr>
              <a:t>through the quality of their articles and the prominence of the people they attract as authors, editors, and peer reviewers.</a:t>
            </a:r>
            <a:endParaRPr sz="1600">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b="1" sz="1600">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b="1" lang="en" sz="1600">
                <a:solidFill>
                  <a:schemeClr val="dk1"/>
                </a:solidFill>
                <a:latin typeface="Proxima Nova"/>
                <a:ea typeface="Proxima Nova"/>
                <a:cs typeface="Proxima Nova"/>
                <a:sym typeface="Proxima Nova"/>
              </a:rPr>
              <a:t>A journal’s quality is independent of its openness. </a:t>
            </a:r>
            <a:r>
              <a:rPr lang="en" sz="1600">
                <a:solidFill>
                  <a:schemeClr val="dk1"/>
                </a:solidFill>
                <a:latin typeface="Proxima Nova"/>
                <a:ea typeface="Proxima Nova"/>
                <a:cs typeface="Proxima Nova"/>
                <a:sym typeface="Proxima Nova"/>
              </a:rPr>
              <a:t>Some non-OA journals are better and more rigorously peer reviewed than others. Likewise, some OA journals are better and more rigorously peer reviewed than others.</a:t>
            </a:r>
            <a:endParaRPr b="1">
              <a:solidFill>
                <a:schemeClr val="dk1"/>
              </a:solidFill>
              <a:latin typeface="Proxima Nova"/>
              <a:ea typeface="Proxima Nova"/>
              <a:cs typeface="Proxima Nova"/>
              <a:sym typeface="Proxima Nova"/>
            </a:endParaRPr>
          </a:p>
        </p:txBody>
      </p:sp>
      <p:pic>
        <p:nvPicPr>
          <p:cNvPr id="291" name="Google Shape;291;p56"/>
          <p:cNvPicPr preferRelativeResize="0"/>
          <p:nvPr/>
        </p:nvPicPr>
        <p:blipFill rotWithShape="1">
          <a:blip r:embed="rId3">
            <a:alphaModFix/>
          </a:blip>
          <a:srcRect b="0" l="0" r="0" t="0"/>
          <a:stretch/>
        </p:blipFill>
        <p:spPr>
          <a:xfrm>
            <a:off x="0" y="4611296"/>
            <a:ext cx="9144000" cy="532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Google Shape;296;p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Business Models</a:t>
            </a:r>
            <a:endParaRPr b="1">
              <a:latin typeface="Proxima Nova"/>
              <a:ea typeface="Proxima Nova"/>
              <a:cs typeface="Proxima Nova"/>
              <a:sym typeface="Proxima Nova"/>
            </a:endParaRPr>
          </a:p>
        </p:txBody>
      </p:sp>
      <p:sp>
        <p:nvSpPr>
          <p:cNvPr id="297" name="Google Shape;297;p57"/>
          <p:cNvSpPr txBox="1"/>
          <p:nvPr>
            <p:ph idx="1" type="body"/>
          </p:nvPr>
        </p:nvSpPr>
        <p:spPr>
          <a:xfrm>
            <a:off x="311700" y="1076275"/>
            <a:ext cx="8520600" cy="3416400"/>
          </a:xfrm>
          <a:prstGeom prst="rect">
            <a:avLst/>
          </a:prstGeom>
        </p:spPr>
        <p:txBody>
          <a:bodyPr anchorCtr="0" anchor="t" bIns="91425" lIns="91425" spcFirstLastPara="1" rIns="91425" wrap="square" tIns="91425">
            <a:noAutofit/>
          </a:bodyPr>
          <a:lstStyle/>
          <a:p>
            <a:pPr indent="0" lvl="0" marL="0" rtl="0" algn="ctr">
              <a:lnSpc>
                <a:spcPct val="95000"/>
              </a:lnSpc>
              <a:spcBef>
                <a:spcPts val="0"/>
              </a:spcBef>
              <a:spcAft>
                <a:spcPts val="0"/>
              </a:spcAft>
              <a:buNone/>
            </a:pPr>
            <a:r>
              <a:rPr b="1" lang="en">
                <a:solidFill>
                  <a:schemeClr val="dk1"/>
                </a:solidFill>
                <a:latin typeface="Proxima Nova"/>
                <a:ea typeface="Proxima Nova"/>
                <a:cs typeface="Proxima Nova"/>
                <a:sym typeface="Proxima Nova"/>
              </a:rPr>
              <a:t>If OA journals are free to read, how do they cover costs?</a:t>
            </a:r>
            <a:endParaRPr b="1">
              <a:solidFill>
                <a:schemeClr val="dk1"/>
              </a:solidFill>
              <a:latin typeface="Proxima Nova"/>
              <a:ea typeface="Proxima Nova"/>
              <a:cs typeface="Proxima Nova"/>
              <a:sym typeface="Proxima Nova"/>
            </a:endParaRPr>
          </a:p>
          <a:p>
            <a:pPr indent="0" lvl="0" marL="0" rtl="0" algn="ctr">
              <a:lnSpc>
                <a:spcPct val="95000"/>
              </a:lnSpc>
              <a:spcBef>
                <a:spcPts val="0"/>
              </a:spcBef>
              <a:spcAft>
                <a:spcPts val="0"/>
              </a:spcAft>
              <a:buNone/>
            </a:pPr>
            <a:r>
              <a:rPr lang="en">
                <a:solidFill>
                  <a:schemeClr val="dk1"/>
                </a:solidFill>
                <a:latin typeface="Proxima Nova"/>
                <a:ea typeface="Proxima Nova"/>
                <a:cs typeface="Proxima Nova"/>
                <a:sym typeface="Proxima Nova"/>
              </a:rPr>
              <a:t>There are many business models for OA journals, including:</a:t>
            </a:r>
            <a:endParaRPr>
              <a:solidFill>
                <a:schemeClr val="dk1"/>
              </a:solidFill>
              <a:latin typeface="Proxima Nova"/>
              <a:ea typeface="Proxima Nova"/>
              <a:cs typeface="Proxima Nova"/>
              <a:sym typeface="Proxima Nova"/>
            </a:endParaRPr>
          </a:p>
          <a:p>
            <a:pPr indent="0" lvl="0" marL="0" rtl="0" algn="ctr">
              <a:lnSpc>
                <a:spcPct val="95000"/>
              </a:lnSpc>
              <a:spcBef>
                <a:spcPts val="0"/>
              </a:spcBef>
              <a:spcAft>
                <a:spcPts val="0"/>
              </a:spcAft>
              <a:buNone/>
            </a:pPr>
            <a:r>
              <a:t/>
            </a:r>
            <a:endParaRPr>
              <a:solidFill>
                <a:schemeClr val="dk1"/>
              </a:solidFill>
              <a:latin typeface="Proxima Nova"/>
              <a:ea typeface="Proxima Nova"/>
              <a:cs typeface="Proxima Nova"/>
              <a:sym typeface="Proxima Nova"/>
            </a:endParaRPr>
          </a:p>
          <a:p>
            <a:pPr indent="-342900" lvl="0" marL="457200" rtl="0" algn="l">
              <a:lnSpc>
                <a:spcPct val="95000"/>
              </a:lnSpc>
              <a:spcBef>
                <a:spcPts val="0"/>
              </a:spcBef>
              <a:spcAft>
                <a:spcPts val="0"/>
              </a:spcAft>
              <a:buClr>
                <a:schemeClr val="dk1"/>
              </a:buClr>
              <a:buSzPts val="1800"/>
              <a:buFont typeface="Proxima Nova"/>
              <a:buChar char="●"/>
            </a:pPr>
            <a:r>
              <a:rPr lang="en">
                <a:solidFill>
                  <a:schemeClr val="dk1"/>
                </a:solidFill>
                <a:latin typeface="Proxima Nova"/>
                <a:ea typeface="Proxima Nova"/>
                <a:cs typeface="Proxima Nova"/>
                <a:sym typeface="Proxima Nova"/>
              </a:rPr>
              <a:t>Volunteers &amp; institutional subsidies</a:t>
            </a:r>
            <a:endParaRPr>
              <a:solidFill>
                <a:schemeClr val="dk1"/>
              </a:solidFill>
              <a:latin typeface="Proxima Nova"/>
              <a:ea typeface="Proxima Nova"/>
              <a:cs typeface="Proxima Nova"/>
              <a:sym typeface="Proxima Nova"/>
            </a:endParaRPr>
          </a:p>
          <a:p>
            <a:pPr indent="-342900" lvl="0" marL="457200" rtl="0" algn="l">
              <a:lnSpc>
                <a:spcPct val="95000"/>
              </a:lnSpc>
              <a:spcBef>
                <a:spcPts val="0"/>
              </a:spcBef>
              <a:spcAft>
                <a:spcPts val="0"/>
              </a:spcAft>
              <a:buClr>
                <a:schemeClr val="dk1"/>
              </a:buClr>
              <a:buSzPts val="1800"/>
              <a:buFont typeface="Proxima Nova"/>
              <a:buChar char="●"/>
            </a:pPr>
            <a:r>
              <a:rPr lang="en">
                <a:solidFill>
                  <a:schemeClr val="dk1"/>
                </a:solidFill>
                <a:latin typeface="Proxima Nova"/>
                <a:ea typeface="Proxima Nova"/>
                <a:cs typeface="Proxima Nova"/>
                <a:sym typeface="Proxima Nova"/>
              </a:rPr>
              <a:t>Advertising</a:t>
            </a:r>
            <a:endParaRPr>
              <a:solidFill>
                <a:schemeClr val="dk1"/>
              </a:solidFill>
              <a:latin typeface="Proxima Nova"/>
              <a:ea typeface="Proxima Nova"/>
              <a:cs typeface="Proxima Nova"/>
              <a:sym typeface="Proxima Nova"/>
            </a:endParaRPr>
          </a:p>
          <a:p>
            <a:pPr indent="-342900" lvl="0" marL="457200" rtl="0" algn="l">
              <a:lnSpc>
                <a:spcPct val="95000"/>
              </a:lnSpc>
              <a:spcBef>
                <a:spcPts val="0"/>
              </a:spcBef>
              <a:spcAft>
                <a:spcPts val="0"/>
              </a:spcAft>
              <a:buClr>
                <a:schemeClr val="dk1"/>
              </a:buClr>
              <a:buSzPts val="1800"/>
              <a:buFont typeface="Proxima Nova"/>
              <a:buChar char="●"/>
            </a:pPr>
            <a:r>
              <a:rPr lang="en">
                <a:solidFill>
                  <a:schemeClr val="dk1"/>
                </a:solidFill>
                <a:latin typeface="Proxima Nova"/>
                <a:ea typeface="Proxima Nova"/>
                <a:cs typeface="Proxima Nova"/>
                <a:sym typeface="Proxima Nova"/>
              </a:rPr>
              <a:t>Fees for print or premium editions</a:t>
            </a:r>
            <a:endParaRPr>
              <a:solidFill>
                <a:schemeClr val="dk1"/>
              </a:solidFill>
              <a:latin typeface="Proxima Nova"/>
              <a:ea typeface="Proxima Nova"/>
              <a:cs typeface="Proxima Nova"/>
              <a:sym typeface="Proxima Nova"/>
            </a:endParaRPr>
          </a:p>
          <a:p>
            <a:pPr indent="-342900" lvl="0" marL="457200" rtl="0" algn="l">
              <a:lnSpc>
                <a:spcPct val="95000"/>
              </a:lnSpc>
              <a:spcBef>
                <a:spcPts val="0"/>
              </a:spcBef>
              <a:spcAft>
                <a:spcPts val="0"/>
              </a:spcAft>
              <a:buClr>
                <a:schemeClr val="dk1"/>
              </a:buClr>
              <a:buSzPts val="1800"/>
              <a:buFont typeface="Proxima Nova"/>
              <a:buChar char="●"/>
            </a:pPr>
            <a:r>
              <a:rPr lang="en">
                <a:solidFill>
                  <a:schemeClr val="dk1"/>
                </a:solidFill>
                <a:latin typeface="Proxima Nova"/>
                <a:ea typeface="Proxima Nova"/>
                <a:cs typeface="Proxima Nova"/>
                <a:sym typeface="Proxima Nova"/>
              </a:rPr>
              <a:t>Endowments &amp; donations</a:t>
            </a:r>
            <a:endParaRPr>
              <a:solidFill>
                <a:schemeClr val="dk1"/>
              </a:solidFill>
              <a:latin typeface="Proxima Nova"/>
              <a:ea typeface="Proxima Nova"/>
              <a:cs typeface="Proxima Nova"/>
              <a:sym typeface="Proxima Nova"/>
            </a:endParaRPr>
          </a:p>
          <a:p>
            <a:pPr indent="-342900" lvl="0" marL="457200" rtl="0" algn="l">
              <a:lnSpc>
                <a:spcPct val="95000"/>
              </a:lnSpc>
              <a:spcBef>
                <a:spcPts val="0"/>
              </a:spcBef>
              <a:spcAft>
                <a:spcPts val="0"/>
              </a:spcAft>
              <a:buClr>
                <a:schemeClr val="dk1"/>
              </a:buClr>
              <a:buSzPts val="1800"/>
              <a:buFont typeface="Proxima Nova"/>
              <a:buChar char="●"/>
            </a:pPr>
            <a:r>
              <a:rPr lang="en">
                <a:solidFill>
                  <a:schemeClr val="dk1"/>
                </a:solidFill>
                <a:latin typeface="Proxima Nova"/>
                <a:ea typeface="Proxima Nova"/>
                <a:cs typeface="Proxima Nova"/>
                <a:sym typeface="Proxima Nova"/>
              </a:rPr>
              <a:t>Article publication charges (APCs)</a:t>
            </a:r>
            <a:endParaRPr>
              <a:solidFill>
                <a:schemeClr val="dk1"/>
              </a:solidFill>
              <a:latin typeface="Proxima Nova"/>
              <a:ea typeface="Proxima Nova"/>
              <a:cs typeface="Proxima Nova"/>
              <a:sym typeface="Proxima Nova"/>
            </a:endParaRPr>
          </a:p>
          <a:p>
            <a:pPr indent="-342900" lvl="0" marL="457200" rtl="0" algn="l">
              <a:lnSpc>
                <a:spcPct val="95000"/>
              </a:lnSpc>
              <a:spcBef>
                <a:spcPts val="0"/>
              </a:spcBef>
              <a:spcAft>
                <a:spcPts val="0"/>
              </a:spcAft>
              <a:buClr>
                <a:schemeClr val="dk1"/>
              </a:buClr>
              <a:buSzPts val="1800"/>
              <a:buFont typeface="Proxima Nova"/>
              <a:buChar char="●"/>
            </a:pPr>
            <a:r>
              <a:rPr lang="en">
                <a:solidFill>
                  <a:schemeClr val="dk1"/>
                </a:solidFill>
                <a:latin typeface="Proxima Nova"/>
                <a:ea typeface="Proxima Nova"/>
                <a:cs typeface="Proxima Nova"/>
                <a:sym typeface="Proxima Nova"/>
              </a:rPr>
              <a:t>Institutional memberships</a:t>
            </a:r>
            <a:endParaRPr>
              <a:solidFill>
                <a:schemeClr val="dk1"/>
              </a:solidFill>
              <a:latin typeface="Proxima Nova"/>
              <a:ea typeface="Proxima Nova"/>
              <a:cs typeface="Proxima Nova"/>
              <a:sym typeface="Proxima Nova"/>
            </a:endParaRPr>
          </a:p>
          <a:p>
            <a:pPr indent="-342900" lvl="0" marL="457200" rtl="0" algn="l">
              <a:lnSpc>
                <a:spcPct val="95000"/>
              </a:lnSpc>
              <a:spcBef>
                <a:spcPts val="0"/>
              </a:spcBef>
              <a:spcAft>
                <a:spcPts val="0"/>
              </a:spcAft>
              <a:buClr>
                <a:schemeClr val="dk1"/>
              </a:buClr>
              <a:buSzPts val="1800"/>
              <a:buFont typeface="Proxima Nova"/>
              <a:buChar char="●"/>
            </a:pPr>
            <a:r>
              <a:rPr lang="en">
                <a:solidFill>
                  <a:schemeClr val="dk1"/>
                </a:solidFill>
                <a:latin typeface="Proxima Nova"/>
                <a:ea typeface="Proxima Nova"/>
                <a:cs typeface="Proxima Nova"/>
                <a:sym typeface="Proxima Nova"/>
              </a:rPr>
              <a:t>A combination of the above</a:t>
            </a:r>
            <a:endParaRPr>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b="1">
              <a:solidFill>
                <a:schemeClr val="dk1"/>
              </a:solidFill>
              <a:latin typeface="Proxima Nova"/>
              <a:ea typeface="Proxima Nova"/>
              <a:cs typeface="Proxima Nova"/>
              <a:sym typeface="Proxima Nova"/>
            </a:endParaRPr>
          </a:p>
        </p:txBody>
      </p:sp>
      <p:pic>
        <p:nvPicPr>
          <p:cNvPr id="298" name="Google Shape;298;p57"/>
          <p:cNvPicPr preferRelativeResize="0"/>
          <p:nvPr/>
        </p:nvPicPr>
        <p:blipFill rotWithShape="1">
          <a:blip r:embed="rId3">
            <a:alphaModFix/>
          </a:blip>
          <a:srcRect b="0" l="0" r="0" t="0"/>
          <a:stretch/>
        </p:blipFill>
        <p:spPr>
          <a:xfrm>
            <a:off x="0" y="4611296"/>
            <a:ext cx="9144000" cy="532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Google Shape;303;p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Publication Charges?!</a:t>
            </a:r>
            <a:endParaRPr b="1">
              <a:latin typeface="Proxima Nova"/>
              <a:ea typeface="Proxima Nova"/>
              <a:cs typeface="Proxima Nova"/>
              <a:sym typeface="Proxima Nova"/>
            </a:endParaRPr>
          </a:p>
        </p:txBody>
      </p:sp>
      <p:sp>
        <p:nvSpPr>
          <p:cNvPr id="304" name="Google Shape;304;p58"/>
          <p:cNvSpPr txBox="1"/>
          <p:nvPr>
            <p:ph idx="1" type="body"/>
          </p:nvPr>
        </p:nvSpPr>
        <p:spPr>
          <a:xfrm>
            <a:off x="311700" y="1076275"/>
            <a:ext cx="8520600" cy="3416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a:solidFill>
                  <a:schemeClr val="dk1"/>
                </a:solidFill>
                <a:latin typeface="Proxima Nova"/>
                <a:ea typeface="Proxima Nova"/>
                <a:cs typeface="Proxima Nova"/>
                <a:sym typeface="Proxima Nova"/>
              </a:rPr>
              <a:t>Some OA journals have article processing charges (APCs).</a:t>
            </a:r>
            <a:endParaRPr b="1">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rPr lang="en">
                <a:solidFill>
                  <a:schemeClr val="dk1"/>
                </a:solidFill>
                <a:latin typeface="Proxima Nova"/>
                <a:ea typeface="Proxima Nova"/>
                <a:cs typeface="Proxima Nova"/>
                <a:sym typeface="Proxima Nova"/>
              </a:rPr>
              <a:t>(Some subscription-based journals charge fees too!)</a:t>
            </a:r>
            <a:endParaRPr>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t/>
            </a:r>
            <a:endParaRPr b="1">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rPr b="1" lang="en">
                <a:solidFill>
                  <a:schemeClr val="dk1"/>
                </a:solidFill>
                <a:latin typeface="Proxima Nova"/>
                <a:ea typeface="Proxima Nova"/>
                <a:cs typeface="Proxima Nova"/>
                <a:sym typeface="Proxima Nova"/>
              </a:rPr>
              <a:t>But </a:t>
            </a:r>
            <a:r>
              <a:rPr b="1" lang="en" u="sng">
                <a:solidFill>
                  <a:schemeClr val="dk1"/>
                </a:solidFill>
                <a:latin typeface="Proxima Nova"/>
                <a:ea typeface="Proxima Nova"/>
                <a:cs typeface="Proxima Nova"/>
                <a:sym typeface="Proxima Nova"/>
              </a:rPr>
              <a:t>most</a:t>
            </a:r>
            <a:r>
              <a:rPr b="1" lang="en">
                <a:solidFill>
                  <a:schemeClr val="dk1"/>
                </a:solidFill>
                <a:latin typeface="Proxima Nova"/>
                <a:ea typeface="Proxima Nova"/>
                <a:cs typeface="Proxima Nova"/>
                <a:sym typeface="Proxima Nova"/>
              </a:rPr>
              <a:t> OA journals </a:t>
            </a:r>
            <a:r>
              <a:rPr b="1" lang="en" u="sng">
                <a:solidFill>
                  <a:schemeClr val="dk1"/>
                </a:solidFill>
                <a:latin typeface="Proxima Nova"/>
                <a:ea typeface="Proxima Nova"/>
                <a:cs typeface="Proxima Nova"/>
                <a:sym typeface="Proxima Nova"/>
              </a:rPr>
              <a:t>do not charge</a:t>
            </a:r>
            <a:r>
              <a:rPr b="1" lang="en">
                <a:solidFill>
                  <a:schemeClr val="dk1"/>
                </a:solidFill>
                <a:latin typeface="Proxima Nova"/>
                <a:ea typeface="Proxima Nova"/>
                <a:cs typeface="Proxima Nova"/>
                <a:sym typeface="Proxima Nova"/>
              </a:rPr>
              <a:t> APCs.</a:t>
            </a:r>
            <a:endParaRPr b="1">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t/>
            </a:r>
            <a:endParaRPr b="1">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rPr b="1" lang="en">
                <a:solidFill>
                  <a:schemeClr val="dk1"/>
                </a:solidFill>
                <a:latin typeface="Proxima Nova"/>
                <a:ea typeface="Proxima Nova"/>
                <a:cs typeface="Proxima Nova"/>
                <a:sym typeface="Proxima Nova"/>
              </a:rPr>
              <a:t>Ideally, APCs are not paid from researchers’ pockets:</a:t>
            </a:r>
            <a:endParaRPr>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rPr lang="en">
                <a:solidFill>
                  <a:schemeClr val="dk1"/>
                </a:solidFill>
                <a:latin typeface="Proxima Nova"/>
                <a:ea typeface="Proxima Nova"/>
                <a:cs typeface="Proxima Nova"/>
                <a:sym typeface="Proxima Nova"/>
              </a:rPr>
              <a:t>Some institutions pay APCs for their employees.</a:t>
            </a:r>
            <a:endParaRPr>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rPr lang="en">
                <a:solidFill>
                  <a:schemeClr val="dk1"/>
                </a:solidFill>
                <a:latin typeface="Proxima Nova"/>
                <a:ea typeface="Proxima Nova"/>
                <a:cs typeface="Proxima Nova"/>
                <a:sym typeface="Proxima Nova"/>
              </a:rPr>
              <a:t>Grants can be used to pay APCs.</a:t>
            </a:r>
            <a:endParaRPr>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rPr lang="en">
                <a:solidFill>
                  <a:schemeClr val="dk1"/>
                </a:solidFill>
                <a:latin typeface="Proxima Nova"/>
                <a:ea typeface="Proxima Nova"/>
                <a:cs typeface="Proxima Nova"/>
                <a:sym typeface="Proxima Nova"/>
              </a:rPr>
              <a:t>Some journals waive APCs.</a:t>
            </a:r>
            <a:endParaRPr>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b="1">
              <a:solidFill>
                <a:schemeClr val="dk1"/>
              </a:solidFill>
              <a:latin typeface="Proxima Nova"/>
              <a:ea typeface="Proxima Nova"/>
              <a:cs typeface="Proxima Nova"/>
              <a:sym typeface="Proxima Nova"/>
            </a:endParaRPr>
          </a:p>
        </p:txBody>
      </p:sp>
      <p:pic>
        <p:nvPicPr>
          <p:cNvPr id="305" name="Google Shape;305;p58"/>
          <p:cNvPicPr preferRelativeResize="0"/>
          <p:nvPr/>
        </p:nvPicPr>
        <p:blipFill rotWithShape="1">
          <a:blip r:embed="rId3">
            <a:alphaModFix/>
          </a:blip>
          <a:srcRect b="0" l="0" r="0" t="0"/>
          <a:stretch/>
        </p:blipFill>
        <p:spPr>
          <a:xfrm>
            <a:off x="0" y="4611296"/>
            <a:ext cx="9144000" cy="532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APCs ≠ Vanity Publishing</a:t>
            </a:r>
            <a:endParaRPr b="1">
              <a:latin typeface="Proxima Nova"/>
              <a:ea typeface="Proxima Nova"/>
              <a:cs typeface="Proxima Nova"/>
              <a:sym typeface="Proxima Nova"/>
            </a:endParaRPr>
          </a:p>
        </p:txBody>
      </p:sp>
      <p:sp>
        <p:nvSpPr>
          <p:cNvPr id="311" name="Google Shape;311;p59"/>
          <p:cNvSpPr txBox="1"/>
          <p:nvPr>
            <p:ph idx="1" type="body"/>
          </p:nvPr>
        </p:nvSpPr>
        <p:spPr>
          <a:xfrm>
            <a:off x="311700" y="1228675"/>
            <a:ext cx="8520600" cy="3416400"/>
          </a:xfrm>
          <a:prstGeom prst="rect">
            <a:avLst/>
          </a:prstGeom>
        </p:spPr>
        <p:txBody>
          <a:bodyPr anchorCtr="0" anchor="t" bIns="91425" lIns="91425" spcFirstLastPara="1" rIns="91425" wrap="square" tIns="91425">
            <a:noAutofit/>
          </a:bodyPr>
          <a:lstStyle/>
          <a:p>
            <a:pPr indent="0" lvl="0" marL="0" rtl="0" algn="ctr">
              <a:lnSpc>
                <a:spcPct val="95000"/>
              </a:lnSpc>
              <a:spcBef>
                <a:spcPts val="0"/>
              </a:spcBef>
              <a:spcAft>
                <a:spcPts val="0"/>
              </a:spcAft>
              <a:buNone/>
            </a:pPr>
            <a:r>
              <a:rPr lang="en">
                <a:solidFill>
                  <a:schemeClr val="dk1"/>
                </a:solidFill>
                <a:latin typeface="Proxima Nova"/>
                <a:ea typeface="Proxima Nova"/>
                <a:cs typeface="Proxima Nova"/>
                <a:sym typeface="Proxima Nova"/>
              </a:rPr>
              <a:t>Some people worry: </a:t>
            </a:r>
            <a:endParaRPr>
              <a:solidFill>
                <a:schemeClr val="dk1"/>
              </a:solidFill>
              <a:latin typeface="Proxima Nova"/>
              <a:ea typeface="Proxima Nova"/>
              <a:cs typeface="Proxima Nova"/>
              <a:sym typeface="Proxima Nova"/>
            </a:endParaRPr>
          </a:p>
          <a:p>
            <a:pPr indent="0" lvl="0" marL="0" rtl="0" algn="ctr">
              <a:lnSpc>
                <a:spcPct val="95000"/>
              </a:lnSpc>
              <a:spcBef>
                <a:spcPts val="0"/>
              </a:spcBef>
              <a:spcAft>
                <a:spcPts val="0"/>
              </a:spcAft>
              <a:buNone/>
            </a:pPr>
            <a:r>
              <a:rPr lang="en">
                <a:solidFill>
                  <a:schemeClr val="dk1"/>
                </a:solidFill>
                <a:latin typeface="Proxima Nova"/>
                <a:ea typeface="Proxima Nova"/>
                <a:cs typeface="Proxima Nova"/>
                <a:sym typeface="Proxima Nova"/>
              </a:rPr>
              <a:t>Aren’t APCs tantamount to vanity publishing?</a:t>
            </a:r>
            <a:endParaRPr>
              <a:solidFill>
                <a:schemeClr val="dk1"/>
              </a:solidFill>
              <a:latin typeface="Proxima Nova"/>
              <a:ea typeface="Proxima Nova"/>
              <a:cs typeface="Proxima Nova"/>
              <a:sym typeface="Proxima Nova"/>
            </a:endParaRPr>
          </a:p>
          <a:p>
            <a:pPr indent="0" lvl="0" marL="0" rtl="0" algn="ctr">
              <a:lnSpc>
                <a:spcPct val="95000"/>
              </a:lnSpc>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ctr">
              <a:lnSpc>
                <a:spcPct val="95000"/>
              </a:lnSpc>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ctr">
              <a:lnSpc>
                <a:spcPct val="95000"/>
              </a:lnSpc>
              <a:spcBef>
                <a:spcPts val="0"/>
              </a:spcBef>
              <a:spcAft>
                <a:spcPts val="0"/>
              </a:spcAft>
              <a:buNone/>
            </a:pPr>
            <a:r>
              <a:rPr b="1" lang="en" sz="3600">
                <a:solidFill>
                  <a:schemeClr val="dk1"/>
                </a:solidFill>
                <a:latin typeface="Proxima Nova"/>
                <a:ea typeface="Proxima Nova"/>
                <a:cs typeface="Proxima Nova"/>
                <a:sym typeface="Proxima Nova"/>
              </a:rPr>
              <a:t>NO!</a:t>
            </a:r>
            <a:endParaRPr b="1" sz="3600">
              <a:solidFill>
                <a:schemeClr val="dk1"/>
              </a:solidFill>
              <a:latin typeface="Proxima Nova"/>
              <a:ea typeface="Proxima Nova"/>
              <a:cs typeface="Proxima Nova"/>
              <a:sym typeface="Proxima Nova"/>
            </a:endParaRPr>
          </a:p>
          <a:p>
            <a:pPr indent="0" lvl="0" marL="0" rtl="0" algn="ctr">
              <a:lnSpc>
                <a:spcPct val="95000"/>
              </a:lnSpc>
              <a:spcBef>
                <a:spcPts val="0"/>
              </a:spcBef>
              <a:spcAft>
                <a:spcPts val="0"/>
              </a:spcAft>
              <a:buNone/>
            </a:pPr>
            <a:r>
              <a:t/>
            </a:r>
            <a:endParaRPr b="1">
              <a:solidFill>
                <a:schemeClr val="dk1"/>
              </a:solidFill>
              <a:latin typeface="Proxima Nova"/>
              <a:ea typeface="Proxima Nova"/>
              <a:cs typeface="Proxima Nova"/>
              <a:sym typeface="Proxima Nova"/>
            </a:endParaRPr>
          </a:p>
          <a:p>
            <a:pPr indent="0" lvl="0" marL="0" rtl="0" algn="ctr">
              <a:lnSpc>
                <a:spcPct val="95000"/>
              </a:lnSpc>
              <a:spcBef>
                <a:spcPts val="0"/>
              </a:spcBef>
              <a:spcAft>
                <a:spcPts val="0"/>
              </a:spcAft>
              <a:buNone/>
            </a:pPr>
            <a:r>
              <a:t/>
            </a:r>
            <a:endParaRPr b="1">
              <a:solidFill>
                <a:schemeClr val="dk1"/>
              </a:solidFill>
              <a:latin typeface="Proxima Nova"/>
              <a:ea typeface="Proxima Nova"/>
              <a:cs typeface="Proxima Nova"/>
              <a:sym typeface="Proxima Nova"/>
            </a:endParaRPr>
          </a:p>
          <a:p>
            <a:pPr indent="0" lvl="0" marL="0" rtl="0" algn="ctr">
              <a:spcBef>
                <a:spcPts val="0"/>
              </a:spcBef>
              <a:spcAft>
                <a:spcPts val="0"/>
              </a:spcAft>
              <a:buNone/>
            </a:pPr>
            <a:r>
              <a:rPr b="1" lang="en">
                <a:solidFill>
                  <a:schemeClr val="dk1"/>
                </a:solidFill>
                <a:latin typeface="Proxima Nova"/>
                <a:ea typeface="Proxima Nova"/>
                <a:cs typeface="Proxima Nova"/>
                <a:sym typeface="Proxima Nova"/>
              </a:rPr>
              <a:t>At reputable and honest journals, APCs have</a:t>
            </a:r>
            <a:endParaRPr b="1">
              <a:solidFill>
                <a:schemeClr val="dk1"/>
              </a:solidFill>
              <a:latin typeface="Proxima Nova"/>
              <a:ea typeface="Proxima Nova"/>
              <a:cs typeface="Proxima Nova"/>
              <a:sym typeface="Proxima Nova"/>
            </a:endParaRPr>
          </a:p>
          <a:p>
            <a:pPr indent="0" lvl="0" marL="0" rtl="0" algn="ctr">
              <a:spcBef>
                <a:spcPts val="0"/>
              </a:spcBef>
              <a:spcAft>
                <a:spcPts val="0"/>
              </a:spcAft>
              <a:buNone/>
            </a:pPr>
            <a:r>
              <a:rPr b="1" lang="en" u="sng">
                <a:solidFill>
                  <a:schemeClr val="dk1"/>
                </a:solidFill>
                <a:latin typeface="Proxima Nova"/>
                <a:ea typeface="Proxima Nova"/>
                <a:cs typeface="Proxima Nova"/>
                <a:sym typeface="Proxima Nova"/>
              </a:rPr>
              <a:t>no bearing whatsoever</a:t>
            </a:r>
            <a:r>
              <a:rPr b="1" lang="en">
                <a:solidFill>
                  <a:schemeClr val="dk1"/>
                </a:solidFill>
                <a:latin typeface="Proxima Nova"/>
                <a:ea typeface="Proxima Nova"/>
                <a:cs typeface="Proxima Nova"/>
                <a:sym typeface="Proxima Nova"/>
              </a:rPr>
              <a:t> on whether an article is accepted.</a:t>
            </a:r>
            <a:endParaRPr b="1">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b="1">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b="1">
              <a:solidFill>
                <a:schemeClr val="dk1"/>
              </a:solidFill>
              <a:latin typeface="Proxima Nova"/>
              <a:ea typeface="Proxima Nova"/>
              <a:cs typeface="Proxima Nova"/>
              <a:sym typeface="Proxima Nova"/>
            </a:endParaRPr>
          </a:p>
        </p:txBody>
      </p:sp>
      <p:pic>
        <p:nvPicPr>
          <p:cNvPr id="312" name="Google Shape;312;p59"/>
          <p:cNvPicPr preferRelativeResize="0"/>
          <p:nvPr/>
        </p:nvPicPr>
        <p:blipFill rotWithShape="1">
          <a:blip r:embed="rId3">
            <a:alphaModFix/>
          </a:blip>
          <a:srcRect b="0" l="0" r="0" t="0"/>
          <a:stretch/>
        </p:blipFill>
        <p:spPr>
          <a:xfrm>
            <a:off x="0" y="4611296"/>
            <a:ext cx="9144000" cy="532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Google Shape;317;p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What about Disreputable Journals?</a:t>
            </a:r>
            <a:endParaRPr b="1">
              <a:latin typeface="Proxima Nova"/>
              <a:ea typeface="Proxima Nova"/>
              <a:cs typeface="Proxima Nova"/>
              <a:sym typeface="Proxima Nova"/>
            </a:endParaRPr>
          </a:p>
        </p:txBody>
      </p:sp>
      <p:sp>
        <p:nvSpPr>
          <p:cNvPr id="318" name="Google Shape;318;p60"/>
          <p:cNvSpPr txBox="1"/>
          <p:nvPr>
            <p:ph idx="1" type="body"/>
          </p:nvPr>
        </p:nvSpPr>
        <p:spPr>
          <a:xfrm>
            <a:off x="311700" y="1228675"/>
            <a:ext cx="8520600" cy="3416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a:solidFill>
                  <a:schemeClr val="dk1"/>
                </a:solidFill>
                <a:latin typeface="Proxima Nova"/>
                <a:ea typeface="Proxima Nova"/>
                <a:cs typeface="Proxima Nova"/>
                <a:sym typeface="Proxima Nova"/>
              </a:rPr>
              <a:t>So-Called “Predatory” or “Fake” Open Access Journals</a:t>
            </a:r>
            <a:endParaRPr b="1">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rPr lang="en">
                <a:solidFill>
                  <a:schemeClr val="dk1"/>
                </a:solidFill>
                <a:latin typeface="Proxima Nova"/>
                <a:ea typeface="Proxima Nova"/>
                <a:cs typeface="Proxima Nova"/>
                <a:sym typeface="Proxima Nova"/>
              </a:rPr>
              <a:t>unscrupulous, unserious, spamming, APC = acceptance</a:t>
            </a:r>
            <a:endParaRPr>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rPr b="1" lang="en">
                <a:solidFill>
                  <a:schemeClr val="dk1"/>
                </a:solidFill>
                <a:latin typeface="Proxima Nova"/>
                <a:ea typeface="Proxima Nova"/>
                <a:cs typeface="Proxima Nova"/>
                <a:sym typeface="Proxima Nova"/>
              </a:rPr>
              <a:t>Why would anyone publish in a fake journal?</a:t>
            </a:r>
            <a:endParaRPr b="1">
              <a:solidFill>
                <a:schemeClr val="dk1"/>
              </a:solidFill>
              <a:latin typeface="Proxima Nova"/>
              <a:ea typeface="Proxima Nova"/>
              <a:cs typeface="Proxima Nova"/>
              <a:sym typeface="Proxima Nova"/>
            </a:endParaRPr>
          </a:p>
          <a:p>
            <a:pPr indent="0" lvl="0" marL="0" rtl="0" algn="ctr">
              <a:lnSpc>
                <a:spcPct val="100000"/>
              </a:lnSpc>
              <a:spcBef>
                <a:spcPts val="1600"/>
              </a:spcBef>
              <a:spcAft>
                <a:spcPts val="0"/>
              </a:spcAft>
              <a:buNone/>
            </a:pPr>
            <a:r>
              <a:rPr lang="en">
                <a:solidFill>
                  <a:schemeClr val="dk1"/>
                </a:solidFill>
                <a:latin typeface="Proxima Nova"/>
                <a:ea typeface="Proxima Nova"/>
                <a:cs typeface="Proxima Nova"/>
                <a:sym typeface="Proxima Nova"/>
              </a:rPr>
              <a:t>Some authors know what’s up and publish there anyway </a:t>
            </a:r>
            <a:br>
              <a:rPr lang="en">
                <a:solidFill>
                  <a:schemeClr val="dk1"/>
                </a:solidFill>
                <a:latin typeface="Proxima Nova"/>
                <a:ea typeface="Proxima Nova"/>
                <a:cs typeface="Proxima Nova"/>
                <a:sym typeface="Proxima Nova"/>
              </a:rPr>
            </a:br>
            <a:r>
              <a:rPr lang="en">
                <a:solidFill>
                  <a:schemeClr val="dk1"/>
                </a:solidFill>
                <a:latin typeface="Proxima Nova"/>
                <a:ea typeface="Proxima Nova"/>
                <a:cs typeface="Proxima Nova"/>
                <a:sym typeface="Proxima Nova"/>
              </a:rPr>
              <a:t>(due to rejections from other journals, job pressures </a:t>
            </a:r>
            <a:br>
              <a:rPr lang="en">
                <a:solidFill>
                  <a:schemeClr val="dk1"/>
                </a:solidFill>
                <a:latin typeface="Proxima Nova"/>
                <a:ea typeface="Proxima Nova"/>
                <a:cs typeface="Proxima Nova"/>
                <a:sym typeface="Proxima Nova"/>
              </a:rPr>
            </a:br>
            <a:r>
              <a:rPr lang="en">
                <a:solidFill>
                  <a:schemeClr val="dk1"/>
                </a:solidFill>
                <a:latin typeface="Proxima Nova"/>
                <a:ea typeface="Proxima Nova"/>
                <a:cs typeface="Proxima Nova"/>
                <a:sym typeface="Proxima Nova"/>
              </a:rPr>
              <a:t>to publish quickly and/or voluminously, etc.).</a:t>
            </a:r>
            <a:endParaRPr>
              <a:solidFill>
                <a:schemeClr val="dk1"/>
              </a:solidFill>
              <a:latin typeface="Proxima Nova"/>
              <a:ea typeface="Proxima Nova"/>
              <a:cs typeface="Proxima Nova"/>
              <a:sym typeface="Proxima Nova"/>
            </a:endParaRPr>
          </a:p>
          <a:p>
            <a:pPr indent="0" lvl="0" marL="0" rtl="0" algn="ctr">
              <a:lnSpc>
                <a:spcPct val="100000"/>
              </a:lnSpc>
              <a:spcBef>
                <a:spcPts val="1600"/>
              </a:spcBef>
              <a:spcAft>
                <a:spcPts val="0"/>
              </a:spcAft>
              <a:buNone/>
            </a:pPr>
            <a:r>
              <a:rPr lang="en">
                <a:solidFill>
                  <a:schemeClr val="dk1"/>
                </a:solidFill>
                <a:latin typeface="Proxima Nova"/>
                <a:ea typeface="Proxima Nova"/>
                <a:cs typeface="Proxima Nova"/>
                <a:sym typeface="Proxima Nova"/>
              </a:rPr>
              <a:t>Some authors are duped into publishing there.</a:t>
            </a:r>
            <a:endParaRPr b="1">
              <a:solidFill>
                <a:schemeClr val="dk1"/>
              </a:solidFill>
              <a:latin typeface="Proxima Nova"/>
              <a:ea typeface="Proxima Nova"/>
              <a:cs typeface="Proxima Nova"/>
              <a:sym typeface="Proxima Nova"/>
            </a:endParaRPr>
          </a:p>
          <a:p>
            <a:pPr indent="0" lvl="0" marL="0" rtl="0" algn="l">
              <a:lnSpc>
                <a:spcPct val="100000"/>
              </a:lnSpc>
              <a:spcBef>
                <a:spcPts val="1600"/>
              </a:spcBef>
              <a:spcAft>
                <a:spcPts val="0"/>
              </a:spcAft>
              <a:buNone/>
            </a:pPr>
            <a:r>
              <a:t/>
            </a:r>
            <a:endParaRPr>
              <a:solidFill>
                <a:schemeClr val="dk1"/>
              </a:solidFill>
              <a:latin typeface="Proxima Nova"/>
              <a:ea typeface="Proxima Nova"/>
              <a:cs typeface="Proxima Nova"/>
              <a:sym typeface="Proxima Nova"/>
            </a:endParaRPr>
          </a:p>
        </p:txBody>
      </p:sp>
      <p:pic>
        <p:nvPicPr>
          <p:cNvPr id="319" name="Google Shape;319;p60"/>
          <p:cNvPicPr preferRelativeResize="0"/>
          <p:nvPr/>
        </p:nvPicPr>
        <p:blipFill rotWithShape="1">
          <a:blip r:embed="rId3">
            <a:alphaModFix/>
          </a:blip>
          <a:srcRect b="0" l="0" r="0" t="0"/>
          <a:stretch/>
        </p:blipFill>
        <p:spPr>
          <a:xfrm>
            <a:off x="0" y="4611296"/>
            <a:ext cx="9144000" cy="5322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p6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Don’t Be Fooled!</a:t>
            </a:r>
            <a:endParaRPr b="1">
              <a:latin typeface="Proxima Nova"/>
              <a:ea typeface="Proxima Nova"/>
              <a:cs typeface="Proxima Nova"/>
              <a:sym typeface="Proxima Nova"/>
            </a:endParaRPr>
          </a:p>
        </p:txBody>
      </p:sp>
      <p:sp>
        <p:nvSpPr>
          <p:cNvPr id="325" name="Google Shape;325;p61"/>
          <p:cNvSpPr txBox="1"/>
          <p:nvPr>
            <p:ph idx="1" type="body"/>
          </p:nvPr>
        </p:nvSpPr>
        <p:spPr>
          <a:xfrm>
            <a:off x="311700" y="1228675"/>
            <a:ext cx="8520600" cy="3416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a:solidFill>
                  <a:schemeClr val="dk1"/>
                </a:solidFill>
                <a:latin typeface="Proxima Nova"/>
                <a:ea typeface="Proxima Nova"/>
                <a:cs typeface="Proxima Nova"/>
                <a:sym typeface="Proxima Nova"/>
              </a:rPr>
              <a:t>With a little due diligence and thoughtful evaluation, </a:t>
            </a:r>
            <a:br>
              <a:rPr b="1" lang="en">
                <a:solidFill>
                  <a:schemeClr val="dk1"/>
                </a:solidFill>
                <a:latin typeface="Proxima Nova"/>
                <a:ea typeface="Proxima Nova"/>
                <a:cs typeface="Proxima Nova"/>
                <a:sym typeface="Proxima Nova"/>
              </a:rPr>
            </a:br>
            <a:r>
              <a:rPr b="1" lang="en">
                <a:solidFill>
                  <a:schemeClr val="dk1"/>
                </a:solidFill>
                <a:latin typeface="Proxima Nova"/>
                <a:ea typeface="Proxima Nova"/>
                <a:cs typeface="Proxima Nova"/>
                <a:sym typeface="Proxima Nova"/>
              </a:rPr>
              <a:t>you can suss out fake and questionable journals.</a:t>
            </a:r>
            <a:endParaRPr b="1">
              <a:solidFill>
                <a:schemeClr val="dk1"/>
              </a:solidFill>
              <a:latin typeface="Proxima Nova"/>
              <a:ea typeface="Proxima Nova"/>
              <a:cs typeface="Proxima Nova"/>
              <a:sym typeface="Proxima Nova"/>
            </a:endParaRPr>
          </a:p>
          <a:p>
            <a:pPr indent="0" lvl="0" marL="0" rtl="0" algn="ctr">
              <a:lnSpc>
                <a:spcPct val="100000"/>
              </a:lnSpc>
              <a:spcBef>
                <a:spcPts val="1600"/>
              </a:spcBef>
              <a:spcAft>
                <a:spcPts val="0"/>
              </a:spcAft>
              <a:buNone/>
            </a:pPr>
            <a:r>
              <a:rPr b="1" lang="en">
                <a:solidFill>
                  <a:schemeClr val="dk1"/>
                </a:solidFill>
                <a:latin typeface="Proxima Nova"/>
                <a:ea typeface="Proxima Nova"/>
                <a:cs typeface="Proxima Nova"/>
                <a:sym typeface="Proxima Nova"/>
              </a:rPr>
              <a:t>Heard about lists? Forget the lists.</a:t>
            </a:r>
            <a:endParaRPr b="1">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rPr lang="en">
                <a:solidFill>
                  <a:schemeClr val="dk1"/>
                </a:solidFill>
                <a:latin typeface="Proxima Nova"/>
                <a:ea typeface="Proxima Nova"/>
                <a:cs typeface="Proxima Nova"/>
                <a:sym typeface="Proxima Nova"/>
              </a:rPr>
              <a:t>Think critically about journals!</a:t>
            </a:r>
            <a:endParaRPr>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rPr b="1" lang="en">
                <a:solidFill>
                  <a:schemeClr val="dk1"/>
                </a:solidFill>
                <a:latin typeface="Proxima Nova"/>
                <a:ea typeface="Proxima Nova"/>
                <a:cs typeface="Proxima Nova"/>
                <a:sym typeface="Proxima Nova"/>
              </a:rPr>
              <a:t>Evaluate journals you’re </a:t>
            </a:r>
            <a:r>
              <a:rPr b="1" lang="en" u="sng">
                <a:solidFill>
                  <a:schemeClr val="dk1"/>
                </a:solidFill>
                <a:latin typeface="Proxima Nova"/>
                <a:ea typeface="Proxima Nova"/>
                <a:cs typeface="Proxima Nova"/>
                <a:sym typeface="Proxima Nova"/>
              </a:rPr>
              <a:t>reading</a:t>
            </a:r>
            <a:r>
              <a:rPr b="1" lang="en">
                <a:solidFill>
                  <a:schemeClr val="dk1"/>
                </a:solidFill>
                <a:latin typeface="Proxima Nova"/>
                <a:ea typeface="Proxima Nova"/>
                <a:cs typeface="Proxima Nova"/>
                <a:sym typeface="Proxima Nova"/>
              </a:rPr>
              <a:t>.</a:t>
            </a:r>
            <a:endParaRPr b="1">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rPr b="1" lang="en">
                <a:solidFill>
                  <a:schemeClr val="dk1"/>
                </a:solidFill>
                <a:latin typeface="Proxima Nova"/>
                <a:ea typeface="Proxima Nova"/>
                <a:cs typeface="Proxima Nova"/>
                <a:sym typeface="Proxima Nova"/>
              </a:rPr>
              <a:t>Evaluate journals you’re </a:t>
            </a:r>
            <a:r>
              <a:rPr b="1" lang="en" u="sng">
                <a:solidFill>
                  <a:schemeClr val="dk1"/>
                </a:solidFill>
                <a:latin typeface="Proxima Nova"/>
                <a:ea typeface="Proxima Nova"/>
                <a:cs typeface="Proxima Nova"/>
                <a:sym typeface="Proxima Nova"/>
              </a:rPr>
              <a:t>thinking about submitting to</a:t>
            </a:r>
            <a:r>
              <a:rPr b="1" lang="en">
                <a:solidFill>
                  <a:schemeClr val="dk1"/>
                </a:solidFill>
                <a:latin typeface="Proxima Nova"/>
                <a:ea typeface="Proxima Nova"/>
                <a:cs typeface="Proxima Nova"/>
                <a:sym typeface="Proxima Nova"/>
              </a:rPr>
              <a:t>.</a:t>
            </a:r>
            <a:endParaRPr b="1">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t/>
            </a:r>
            <a:endParaRPr b="1">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rPr b="1" lang="en">
                <a:solidFill>
                  <a:schemeClr val="dk1"/>
                </a:solidFill>
                <a:latin typeface="Proxima Nova"/>
                <a:ea typeface="Proxima Nova"/>
                <a:cs typeface="Proxima Nova"/>
                <a:sym typeface="Proxima Nova"/>
              </a:rPr>
              <a:t>Remember: </a:t>
            </a:r>
            <a:r>
              <a:rPr lang="en">
                <a:solidFill>
                  <a:schemeClr val="dk1"/>
                </a:solidFill>
                <a:latin typeface="Proxima Nova"/>
                <a:ea typeface="Proxima Nova"/>
                <a:cs typeface="Proxima Nova"/>
                <a:sym typeface="Proxima Nova"/>
              </a:rPr>
              <a:t>Low-quality journals are not unique to OA publishing!</a:t>
            </a:r>
            <a:endParaRPr>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rPr lang="en">
                <a:solidFill>
                  <a:schemeClr val="dk1"/>
                </a:solidFill>
                <a:latin typeface="Proxima Nova"/>
                <a:ea typeface="Proxima Nova"/>
                <a:cs typeface="Proxima Nova"/>
                <a:sym typeface="Proxima Nova"/>
              </a:rPr>
              <a:t>Think critically about </a:t>
            </a:r>
            <a:r>
              <a:rPr lang="en" u="sng">
                <a:solidFill>
                  <a:schemeClr val="dk1"/>
                </a:solidFill>
                <a:latin typeface="Proxima Nova"/>
                <a:ea typeface="Proxima Nova"/>
                <a:cs typeface="Proxima Nova"/>
                <a:sym typeface="Proxima Nova"/>
              </a:rPr>
              <a:t>all</a:t>
            </a:r>
            <a:r>
              <a:rPr lang="en">
                <a:solidFill>
                  <a:schemeClr val="dk1"/>
                </a:solidFill>
                <a:latin typeface="Proxima Nova"/>
                <a:ea typeface="Proxima Nova"/>
                <a:cs typeface="Proxima Nova"/>
                <a:sym typeface="Proxima Nova"/>
              </a:rPr>
              <a:t> journals!</a:t>
            </a:r>
            <a:endParaRPr>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b="1">
              <a:solidFill>
                <a:schemeClr val="dk1"/>
              </a:solidFill>
              <a:latin typeface="Proxima Nova"/>
              <a:ea typeface="Proxima Nova"/>
              <a:cs typeface="Proxima Nova"/>
              <a:sym typeface="Proxima Nova"/>
            </a:endParaRPr>
          </a:p>
        </p:txBody>
      </p:sp>
      <p:pic>
        <p:nvPicPr>
          <p:cNvPr id="326" name="Google Shape;326;p61"/>
          <p:cNvPicPr preferRelativeResize="0"/>
          <p:nvPr/>
        </p:nvPicPr>
        <p:blipFill rotWithShape="1">
          <a:blip r:embed="rId3">
            <a:alphaModFix/>
          </a:blip>
          <a:srcRect b="0" l="0" r="0" t="0"/>
          <a:stretch/>
        </p:blipFill>
        <p:spPr>
          <a:xfrm>
            <a:off x="0" y="4611296"/>
            <a:ext cx="9144000" cy="5322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Google Shape;331;p6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Think Critically</a:t>
            </a:r>
            <a:endParaRPr b="1">
              <a:latin typeface="Proxima Nova"/>
              <a:ea typeface="Proxima Nova"/>
              <a:cs typeface="Proxima Nova"/>
              <a:sym typeface="Proxima Nova"/>
            </a:endParaRPr>
          </a:p>
        </p:txBody>
      </p:sp>
      <p:sp>
        <p:nvSpPr>
          <p:cNvPr id="332" name="Google Shape;332;p62"/>
          <p:cNvSpPr txBox="1"/>
          <p:nvPr>
            <p:ph idx="1" type="body"/>
          </p:nvPr>
        </p:nvSpPr>
        <p:spPr>
          <a:xfrm>
            <a:off x="311700" y="1228675"/>
            <a:ext cx="8520600" cy="3416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2400">
                <a:solidFill>
                  <a:schemeClr val="dk1"/>
                </a:solidFill>
                <a:latin typeface="Proxima Nova"/>
                <a:ea typeface="Proxima Nova"/>
                <a:cs typeface="Proxima Nova"/>
                <a:sym typeface="Proxima Nova"/>
              </a:rPr>
              <a:t>Think. Check. Submit.</a:t>
            </a:r>
            <a:endParaRPr b="1" sz="2400">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rPr lang="en" sz="2400" u="sng">
                <a:solidFill>
                  <a:schemeClr val="hlink"/>
                </a:solidFill>
                <a:latin typeface="Proxima Nova"/>
                <a:ea typeface="Proxima Nova"/>
                <a:cs typeface="Proxima Nova"/>
                <a:sym typeface="Proxima Nova"/>
                <a:hlinkClick r:id="rId3"/>
              </a:rPr>
              <a:t>thinkchecksubmit.org</a:t>
            </a:r>
            <a:endParaRPr sz="2400" u="sng">
              <a:solidFill>
                <a:schemeClr val="hlink"/>
              </a:solidFill>
              <a:latin typeface="Proxima Nova"/>
              <a:ea typeface="Proxima Nova"/>
              <a:cs typeface="Proxima Nova"/>
              <a:sym typeface="Proxima Nova"/>
              <a:hlinkClick r:id="rId4"/>
            </a:endParaRPr>
          </a:p>
          <a:p>
            <a:pPr indent="0" lvl="0" marL="0" rtl="0" algn="ctr">
              <a:lnSpc>
                <a:spcPct val="100000"/>
              </a:lnSpc>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rPr lang="en">
                <a:solidFill>
                  <a:schemeClr val="dk1"/>
                </a:solidFill>
                <a:latin typeface="Proxima Nova"/>
                <a:ea typeface="Proxima Nova"/>
                <a:cs typeface="Proxima Nova"/>
                <a:sym typeface="Proxima Nova"/>
              </a:rPr>
              <a:t>Also: </a:t>
            </a:r>
            <a:r>
              <a:rPr b="1" lang="en">
                <a:solidFill>
                  <a:schemeClr val="dk1"/>
                </a:solidFill>
                <a:latin typeface="Proxima Nova"/>
                <a:ea typeface="Proxima Nova"/>
                <a:cs typeface="Proxima Nova"/>
                <a:sym typeface="Proxima Nova"/>
              </a:rPr>
              <a:t>Open Access Journal Quality Indicators</a:t>
            </a:r>
            <a:endParaRPr b="1">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rPr lang="en" u="sng">
                <a:solidFill>
                  <a:schemeClr val="hlink"/>
                </a:solidFill>
                <a:latin typeface="Proxima Nova"/>
                <a:ea typeface="Proxima Nova"/>
                <a:cs typeface="Proxima Nova"/>
                <a:sym typeface="Proxima Nova"/>
                <a:hlinkClick r:id="rId5"/>
              </a:rPr>
              <a:t>http://bit.ly/OAindicators</a:t>
            </a:r>
            <a:endParaRPr u="sng">
              <a:solidFill>
                <a:schemeClr val="hlink"/>
              </a:solidFill>
              <a:latin typeface="Proxima Nova"/>
              <a:ea typeface="Proxima Nova"/>
              <a:cs typeface="Proxima Nova"/>
              <a:sym typeface="Proxima Nova"/>
              <a:hlinkClick r:id="rId6"/>
            </a:endParaRPr>
          </a:p>
          <a:p>
            <a:pPr indent="0" lvl="0" marL="0" rtl="0" algn="l">
              <a:lnSpc>
                <a:spcPct val="100000"/>
              </a:lnSpc>
              <a:spcBef>
                <a:spcPts val="0"/>
              </a:spcBef>
              <a:spcAft>
                <a:spcPts val="0"/>
              </a:spcAft>
              <a:buNone/>
            </a:pPr>
            <a:r>
              <a:t/>
            </a:r>
            <a:endParaRPr b="1">
              <a:solidFill>
                <a:schemeClr val="dk1"/>
              </a:solidFill>
              <a:latin typeface="Proxima Nova"/>
              <a:ea typeface="Proxima Nova"/>
              <a:cs typeface="Proxima Nova"/>
              <a:sym typeface="Proxima Nova"/>
            </a:endParaRPr>
          </a:p>
        </p:txBody>
      </p:sp>
      <p:pic>
        <p:nvPicPr>
          <p:cNvPr id="333" name="Google Shape;333;p62"/>
          <p:cNvPicPr preferRelativeResize="0"/>
          <p:nvPr/>
        </p:nvPicPr>
        <p:blipFill rotWithShape="1">
          <a:blip r:embed="rId7">
            <a:alphaModFix/>
          </a:blip>
          <a:srcRect b="0" l="0" r="0" t="0"/>
          <a:stretch/>
        </p:blipFill>
        <p:spPr>
          <a:xfrm>
            <a:off x="0" y="4611296"/>
            <a:ext cx="9144000" cy="532200"/>
          </a:xfrm>
          <a:prstGeom prst="rect">
            <a:avLst/>
          </a:prstGeom>
          <a:noFill/>
          <a:ln>
            <a:noFill/>
          </a:ln>
        </p:spPr>
      </p:pic>
      <p:pic>
        <p:nvPicPr>
          <p:cNvPr id="334" name="Google Shape;334;p62"/>
          <p:cNvPicPr preferRelativeResize="0"/>
          <p:nvPr/>
        </p:nvPicPr>
        <p:blipFill>
          <a:blip r:embed="rId8">
            <a:alphaModFix/>
          </a:blip>
          <a:stretch>
            <a:fillRect/>
          </a:stretch>
        </p:blipFill>
        <p:spPr>
          <a:xfrm>
            <a:off x="3794589" y="2261136"/>
            <a:ext cx="1554825" cy="11990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Google Shape;339;p6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Think Critically about </a:t>
            </a:r>
            <a:r>
              <a:rPr b="1" lang="en" u="sng">
                <a:latin typeface="Proxima Nova"/>
                <a:ea typeface="Proxima Nova"/>
                <a:cs typeface="Proxima Nova"/>
                <a:sym typeface="Proxima Nova"/>
              </a:rPr>
              <a:t>All</a:t>
            </a:r>
            <a:r>
              <a:rPr b="1" lang="en">
                <a:latin typeface="Proxima Nova"/>
                <a:ea typeface="Proxima Nova"/>
                <a:cs typeface="Proxima Nova"/>
                <a:sym typeface="Proxima Nova"/>
              </a:rPr>
              <a:t> Journals</a:t>
            </a:r>
            <a:endParaRPr b="1">
              <a:latin typeface="Proxima Nova"/>
              <a:ea typeface="Proxima Nova"/>
              <a:cs typeface="Proxima Nova"/>
              <a:sym typeface="Proxima Nova"/>
            </a:endParaRPr>
          </a:p>
        </p:txBody>
      </p:sp>
      <p:sp>
        <p:nvSpPr>
          <p:cNvPr id="340" name="Google Shape;340;p63"/>
          <p:cNvSpPr txBox="1"/>
          <p:nvPr>
            <p:ph idx="1" type="body"/>
          </p:nvPr>
        </p:nvSpPr>
        <p:spPr>
          <a:xfrm>
            <a:off x="311700" y="1228675"/>
            <a:ext cx="8520600" cy="3416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2400">
                <a:solidFill>
                  <a:schemeClr val="dk1"/>
                </a:solidFill>
                <a:latin typeface="Proxima Nova"/>
                <a:ea typeface="Proxima Nova"/>
                <a:cs typeface="Proxima Nova"/>
                <a:sym typeface="Proxima Nova"/>
              </a:rPr>
              <a:t>Think. Check. Submit.</a:t>
            </a:r>
            <a:endParaRPr b="1" sz="2400">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rPr lang="en" sz="2400" u="sng">
                <a:solidFill>
                  <a:schemeClr val="hlink"/>
                </a:solidFill>
                <a:latin typeface="Proxima Nova"/>
                <a:ea typeface="Proxima Nova"/>
                <a:cs typeface="Proxima Nova"/>
                <a:sym typeface="Proxima Nova"/>
                <a:hlinkClick r:id="rId3"/>
              </a:rPr>
              <a:t>thinkchecksubmit.org</a:t>
            </a:r>
            <a:endParaRPr sz="2400" u="sng">
              <a:solidFill>
                <a:schemeClr val="hlink"/>
              </a:solidFill>
              <a:latin typeface="Proxima Nova"/>
              <a:ea typeface="Proxima Nova"/>
              <a:cs typeface="Proxima Nova"/>
              <a:sym typeface="Proxima Nova"/>
              <a:hlinkClick r:id="rId4"/>
            </a:endParaRPr>
          </a:p>
          <a:p>
            <a:pPr indent="0" lvl="0" marL="0" rtl="0" algn="ctr">
              <a:lnSpc>
                <a:spcPct val="100000"/>
              </a:lnSpc>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rPr lang="en">
                <a:solidFill>
                  <a:schemeClr val="dk1"/>
                </a:solidFill>
                <a:latin typeface="Proxima Nova"/>
                <a:ea typeface="Proxima Nova"/>
                <a:cs typeface="Proxima Nova"/>
                <a:sym typeface="Proxima Nova"/>
              </a:rPr>
              <a:t>Also: </a:t>
            </a:r>
            <a:r>
              <a:rPr b="1" lang="en">
                <a:solidFill>
                  <a:schemeClr val="dk1"/>
                </a:solidFill>
                <a:latin typeface="Proxima Nova"/>
                <a:ea typeface="Proxima Nova"/>
                <a:cs typeface="Proxima Nova"/>
                <a:sym typeface="Proxima Nova"/>
              </a:rPr>
              <a:t>Open Access Journal Quality Indicators</a:t>
            </a:r>
            <a:endParaRPr b="1">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rPr lang="en" u="sng">
                <a:solidFill>
                  <a:schemeClr val="hlink"/>
                </a:solidFill>
                <a:latin typeface="Proxima Nova"/>
                <a:ea typeface="Proxima Nova"/>
                <a:cs typeface="Proxima Nova"/>
                <a:sym typeface="Proxima Nova"/>
                <a:hlinkClick r:id="rId5"/>
              </a:rPr>
              <a:t>http://bit.ly/OAindicators</a:t>
            </a:r>
            <a:endParaRPr u="sng">
              <a:solidFill>
                <a:schemeClr val="hlink"/>
              </a:solidFill>
              <a:latin typeface="Proxima Nova"/>
              <a:ea typeface="Proxima Nova"/>
              <a:cs typeface="Proxima Nova"/>
              <a:sym typeface="Proxima Nova"/>
              <a:hlinkClick r:id="rId6"/>
            </a:endParaRPr>
          </a:p>
          <a:p>
            <a:pPr indent="0" lvl="0" marL="0" rtl="0" algn="l">
              <a:lnSpc>
                <a:spcPct val="100000"/>
              </a:lnSpc>
              <a:spcBef>
                <a:spcPts val="0"/>
              </a:spcBef>
              <a:spcAft>
                <a:spcPts val="0"/>
              </a:spcAft>
              <a:buNone/>
            </a:pPr>
            <a:r>
              <a:t/>
            </a:r>
            <a:endParaRPr b="1">
              <a:solidFill>
                <a:schemeClr val="dk1"/>
              </a:solidFill>
              <a:latin typeface="Proxima Nova"/>
              <a:ea typeface="Proxima Nova"/>
              <a:cs typeface="Proxima Nova"/>
              <a:sym typeface="Proxima Nova"/>
            </a:endParaRPr>
          </a:p>
        </p:txBody>
      </p:sp>
      <p:pic>
        <p:nvPicPr>
          <p:cNvPr id="341" name="Google Shape;341;p63"/>
          <p:cNvPicPr preferRelativeResize="0"/>
          <p:nvPr/>
        </p:nvPicPr>
        <p:blipFill rotWithShape="1">
          <a:blip r:embed="rId7">
            <a:alphaModFix/>
          </a:blip>
          <a:srcRect b="0" l="0" r="0" t="0"/>
          <a:stretch/>
        </p:blipFill>
        <p:spPr>
          <a:xfrm>
            <a:off x="0" y="4611296"/>
            <a:ext cx="9144000" cy="532200"/>
          </a:xfrm>
          <a:prstGeom prst="rect">
            <a:avLst/>
          </a:prstGeom>
          <a:noFill/>
          <a:ln>
            <a:noFill/>
          </a:ln>
        </p:spPr>
      </p:pic>
      <p:pic>
        <p:nvPicPr>
          <p:cNvPr id="342" name="Google Shape;342;p63"/>
          <p:cNvPicPr preferRelativeResize="0"/>
          <p:nvPr/>
        </p:nvPicPr>
        <p:blipFill>
          <a:blip r:embed="rId8">
            <a:alphaModFix/>
          </a:blip>
          <a:stretch>
            <a:fillRect/>
          </a:stretch>
        </p:blipFill>
        <p:spPr>
          <a:xfrm>
            <a:off x="3794589" y="2261136"/>
            <a:ext cx="1554825" cy="11990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sp>
        <p:nvSpPr>
          <p:cNvPr id="347" name="Google Shape;347;p6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“Pre-Approved” OA Journals</a:t>
            </a:r>
            <a:endParaRPr b="1">
              <a:latin typeface="Proxima Nova"/>
              <a:ea typeface="Proxima Nova"/>
              <a:cs typeface="Proxima Nova"/>
              <a:sym typeface="Proxima Nova"/>
            </a:endParaRPr>
          </a:p>
        </p:txBody>
      </p:sp>
      <p:sp>
        <p:nvSpPr>
          <p:cNvPr id="348" name="Google Shape;348;p64"/>
          <p:cNvSpPr txBox="1"/>
          <p:nvPr>
            <p:ph idx="1" type="body"/>
          </p:nvPr>
        </p:nvSpPr>
        <p:spPr>
          <a:xfrm>
            <a:off x="311700" y="1228675"/>
            <a:ext cx="8520600" cy="3416400"/>
          </a:xfrm>
          <a:prstGeom prst="rect">
            <a:avLst/>
          </a:prstGeom>
        </p:spPr>
        <p:txBody>
          <a:bodyPr anchorCtr="0" anchor="t" bIns="91425" lIns="91425" spcFirstLastPara="1" rIns="91425" wrap="square" tIns="91425">
            <a:noAutofit/>
          </a:bodyPr>
          <a:lstStyle/>
          <a:p>
            <a:pPr indent="0" lvl="0" marL="0" rtl="0" algn="ctr">
              <a:lnSpc>
                <a:spcPct val="95000"/>
              </a:lnSpc>
              <a:spcBef>
                <a:spcPts val="0"/>
              </a:spcBef>
              <a:spcAft>
                <a:spcPts val="0"/>
              </a:spcAft>
              <a:buNone/>
            </a:pPr>
            <a:r>
              <a:rPr b="1" lang="en" sz="2400">
                <a:solidFill>
                  <a:schemeClr val="dk1"/>
                </a:solidFill>
                <a:latin typeface="Proxima Nova"/>
                <a:ea typeface="Proxima Nova"/>
                <a:cs typeface="Proxima Nova"/>
                <a:sym typeface="Proxima Nova"/>
              </a:rPr>
              <a:t>Directory of Open Access Journals</a:t>
            </a:r>
            <a:endParaRPr b="1" sz="2400">
              <a:solidFill>
                <a:schemeClr val="dk1"/>
              </a:solidFill>
              <a:latin typeface="Proxima Nova"/>
              <a:ea typeface="Proxima Nova"/>
              <a:cs typeface="Proxima Nova"/>
              <a:sym typeface="Proxima Nova"/>
            </a:endParaRPr>
          </a:p>
          <a:p>
            <a:pPr indent="0" lvl="0" marL="0" rtl="0" algn="ctr">
              <a:lnSpc>
                <a:spcPct val="95000"/>
              </a:lnSpc>
              <a:spcBef>
                <a:spcPts val="0"/>
              </a:spcBef>
              <a:spcAft>
                <a:spcPts val="0"/>
              </a:spcAft>
              <a:buNone/>
            </a:pPr>
            <a:r>
              <a:rPr lang="en" sz="2400" u="sng">
                <a:solidFill>
                  <a:schemeClr val="hlink"/>
                </a:solidFill>
                <a:latin typeface="Proxima Nova"/>
                <a:ea typeface="Proxima Nova"/>
                <a:cs typeface="Proxima Nova"/>
                <a:sym typeface="Proxima Nova"/>
                <a:hlinkClick r:id="rId3"/>
              </a:rPr>
              <a:t>doaj.org</a:t>
            </a:r>
            <a:endParaRPr sz="2400" u="sng">
              <a:solidFill>
                <a:schemeClr val="hlink"/>
              </a:solidFill>
              <a:latin typeface="Proxima Nova"/>
              <a:ea typeface="Proxima Nova"/>
              <a:cs typeface="Proxima Nova"/>
              <a:sym typeface="Proxima Nova"/>
              <a:hlinkClick r:id="rId4"/>
            </a:endParaRPr>
          </a:p>
          <a:p>
            <a:pPr indent="0" lvl="0" marL="0" rtl="0" algn="ctr">
              <a:lnSpc>
                <a:spcPct val="95000"/>
              </a:lnSpc>
              <a:spcBef>
                <a:spcPts val="0"/>
              </a:spcBef>
              <a:spcAft>
                <a:spcPts val="0"/>
              </a:spcAft>
              <a:buNone/>
            </a:pPr>
            <a:r>
              <a:t/>
            </a:r>
            <a:endParaRPr sz="2400">
              <a:solidFill>
                <a:schemeClr val="dk1"/>
              </a:solidFill>
              <a:latin typeface="Proxima Nova"/>
              <a:ea typeface="Proxima Nova"/>
              <a:cs typeface="Proxima Nova"/>
              <a:sym typeface="Proxima Nova"/>
            </a:endParaRPr>
          </a:p>
          <a:p>
            <a:pPr indent="0" lvl="0" marL="0" rtl="0" algn="ctr">
              <a:lnSpc>
                <a:spcPct val="95000"/>
              </a:lnSpc>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ctr">
              <a:lnSpc>
                <a:spcPct val="95000"/>
              </a:lnSpc>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ctr">
              <a:lnSpc>
                <a:spcPct val="95000"/>
              </a:lnSpc>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l">
              <a:lnSpc>
                <a:spcPct val="95000"/>
              </a:lnSpc>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ctr">
              <a:lnSpc>
                <a:spcPct val="95000"/>
              </a:lnSpc>
              <a:spcBef>
                <a:spcPts val="0"/>
              </a:spcBef>
              <a:spcAft>
                <a:spcPts val="0"/>
              </a:spcAft>
              <a:buNone/>
            </a:pPr>
            <a:r>
              <a:rPr lang="en">
                <a:solidFill>
                  <a:schemeClr val="dk1"/>
                </a:solidFill>
                <a:latin typeface="Proxima Nova"/>
                <a:ea typeface="Proxima Nova"/>
                <a:cs typeface="Proxima Nova"/>
                <a:sym typeface="Proxima Nova"/>
              </a:rPr>
              <a:t>Browse or search 13,000+ open access journals</a:t>
            </a:r>
            <a:endParaRPr>
              <a:solidFill>
                <a:schemeClr val="dk1"/>
              </a:solidFill>
              <a:latin typeface="Proxima Nova"/>
              <a:ea typeface="Proxima Nova"/>
              <a:cs typeface="Proxima Nova"/>
              <a:sym typeface="Proxima Nova"/>
            </a:endParaRPr>
          </a:p>
          <a:p>
            <a:pPr indent="0" lvl="0" marL="0" rtl="0" algn="ctr">
              <a:lnSpc>
                <a:spcPct val="95000"/>
              </a:lnSpc>
              <a:spcBef>
                <a:spcPts val="0"/>
              </a:spcBef>
              <a:spcAft>
                <a:spcPts val="0"/>
              </a:spcAft>
              <a:buNone/>
            </a:pPr>
            <a:r>
              <a:rPr lang="en">
                <a:solidFill>
                  <a:schemeClr val="dk1"/>
                </a:solidFill>
                <a:latin typeface="Proxima Nova"/>
                <a:ea typeface="Proxima Nova"/>
                <a:cs typeface="Proxima Nova"/>
                <a:sym typeface="Proxima Nova"/>
              </a:rPr>
              <a:t>that have been vetted for transparency and quality control.</a:t>
            </a:r>
            <a:endParaRPr>
              <a:solidFill>
                <a:schemeClr val="dk1"/>
              </a:solidFill>
              <a:latin typeface="Proxima Nova"/>
              <a:ea typeface="Proxima Nova"/>
              <a:cs typeface="Proxima Nova"/>
              <a:sym typeface="Proxima Nova"/>
            </a:endParaRPr>
          </a:p>
          <a:p>
            <a:pPr indent="0" lvl="0" marL="0" rtl="0" algn="ctr">
              <a:lnSpc>
                <a:spcPct val="95000"/>
              </a:lnSpc>
              <a:spcBef>
                <a:spcPts val="0"/>
              </a:spcBef>
              <a:spcAft>
                <a:spcPts val="0"/>
              </a:spcAft>
              <a:buNone/>
            </a:pPr>
            <a:r>
              <a:rPr lang="en">
                <a:solidFill>
                  <a:schemeClr val="dk1"/>
                </a:solidFill>
                <a:latin typeface="Proxima Nova"/>
                <a:ea typeface="Proxima Nova"/>
                <a:cs typeface="Proxima Nova"/>
                <a:sym typeface="Proxima Nova"/>
              </a:rPr>
              <a:t>Most </a:t>
            </a:r>
            <a:r>
              <a:rPr lang="en" u="sng">
                <a:solidFill>
                  <a:schemeClr val="dk1"/>
                </a:solidFill>
                <a:latin typeface="Proxima Nova"/>
                <a:ea typeface="Proxima Nova"/>
                <a:cs typeface="Proxima Nova"/>
                <a:sym typeface="Proxima Nova"/>
              </a:rPr>
              <a:t>do not charge</a:t>
            </a:r>
            <a:r>
              <a:rPr lang="en">
                <a:solidFill>
                  <a:schemeClr val="dk1"/>
                </a:solidFill>
                <a:latin typeface="Proxima Nova"/>
                <a:ea typeface="Proxima Nova"/>
                <a:cs typeface="Proxima Nova"/>
                <a:sym typeface="Proxima Nova"/>
              </a:rPr>
              <a:t> APCs.</a:t>
            </a:r>
            <a:endParaRPr>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b="1">
              <a:solidFill>
                <a:schemeClr val="dk1"/>
              </a:solidFill>
              <a:latin typeface="Proxima Nova"/>
              <a:ea typeface="Proxima Nova"/>
              <a:cs typeface="Proxima Nova"/>
              <a:sym typeface="Proxima Nova"/>
            </a:endParaRPr>
          </a:p>
        </p:txBody>
      </p:sp>
      <p:pic>
        <p:nvPicPr>
          <p:cNvPr id="349" name="Google Shape;349;p64"/>
          <p:cNvPicPr preferRelativeResize="0"/>
          <p:nvPr/>
        </p:nvPicPr>
        <p:blipFill rotWithShape="1">
          <a:blip r:embed="rId5">
            <a:alphaModFix/>
          </a:blip>
          <a:srcRect b="0" l="0" r="0" t="0"/>
          <a:stretch/>
        </p:blipFill>
        <p:spPr>
          <a:xfrm>
            <a:off x="0" y="4611296"/>
            <a:ext cx="9144000" cy="532200"/>
          </a:xfrm>
          <a:prstGeom prst="rect">
            <a:avLst/>
          </a:prstGeom>
          <a:noFill/>
          <a:ln>
            <a:noFill/>
          </a:ln>
        </p:spPr>
      </p:pic>
      <p:pic>
        <p:nvPicPr>
          <p:cNvPr id="350" name="Google Shape;350;p64"/>
          <p:cNvPicPr preferRelativeResize="0"/>
          <p:nvPr/>
        </p:nvPicPr>
        <p:blipFill>
          <a:blip r:embed="rId6">
            <a:alphaModFix/>
          </a:blip>
          <a:stretch>
            <a:fillRect/>
          </a:stretch>
        </p:blipFill>
        <p:spPr>
          <a:xfrm>
            <a:off x="2507325" y="2074277"/>
            <a:ext cx="4129350" cy="14030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Google Shape;355;p6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Publication Charges?!</a:t>
            </a:r>
            <a:endParaRPr b="1">
              <a:latin typeface="Proxima Nova"/>
              <a:ea typeface="Proxima Nova"/>
              <a:cs typeface="Proxima Nova"/>
              <a:sym typeface="Proxima Nova"/>
            </a:endParaRPr>
          </a:p>
        </p:txBody>
      </p:sp>
      <p:pic>
        <p:nvPicPr>
          <p:cNvPr id="356" name="Google Shape;356;p65"/>
          <p:cNvPicPr preferRelativeResize="0"/>
          <p:nvPr/>
        </p:nvPicPr>
        <p:blipFill rotWithShape="1">
          <a:blip r:embed="rId3">
            <a:alphaModFix/>
          </a:blip>
          <a:srcRect b="0" l="0" r="0" t="0"/>
          <a:stretch/>
        </p:blipFill>
        <p:spPr>
          <a:xfrm>
            <a:off x="0" y="4611296"/>
            <a:ext cx="9144000" cy="532200"/>
          </a:xfrm>
          <a:prstGeom prst="rect">
            <a:avLst/>
          </a:prstGeom>
          <a:noFill/>
          <a:ln>
            <a:noFill/>
          </a:ln>
        </p:spPr>
      </p:pic>
      <p:pic>
        <p:nvPicPr>
          <p:cNvPr id="357" name="Google Shape;357;p65"/>
          <p:cNvPicPr preferRelativeResize="0"/>
          <p:nvPr/>
        </p:nvPicPr>
        <p:blipFill rotWithShape="1">
          <a:blip r:embed="rId4">
            <a:alphaModFix/>
          </a:blip>
          <a:srcRect b="21045" l="21620" r="22177" t="20912"/>
          <a:stretch/>
        </p:blipFill>
        <p:spPr>
          <a:xfrm>
            <a:off x="2395013" y="1444675"/>
            <a:ext cx="4353974" cy="2529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39"/>
          <p:cNvSpPr txBox="1"/>
          <p:nvPr>
            <p:ph type="title"/>
          </p:nvPr>
        </p:nvSpPr>
        <p:spPr>
          <a:xfrm>
            <a:off x="311700" y="19818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roxima Nova"/>
                <a:ea typeface="Proxima Nova"/>
                <a:cs typeface="Proxima Nova"/>
                <a:sym typeface="Proxima Nova"/>
              </a:rPr>
              <a:t>How Do You Find the Scholarly Works You Need?</a:t>
            </a:r>
            <a:endParaRPr b="1">
              <a:latin typeface="Proxima Nova"/>
              <a:ea typeface="Proxima Nova"/>
              <a:cs typeface="Proxima Nova"/>
              <a:sym typeface="Proxima Nova"/>
            </a:endParaRPr>
          </a:p>
        </p:txBody>
      </p:sp>
      <p:pic>
        <p:nvPicPr>
          <p:cNvPr id="166" name="Google Shape;166;p39"/>
          <p:cNvPicPr preferRelativeResize="0"/>
          <p:nvPr/>
        </p:nvPicPr>
        <p:blipFill rotWithShape="1">
          <a:blip r:embed="rId3">
            <a:alphaModFix/>
          </a:blip>
          <a:srcRect b="0" l="0" r="0" t="0"/>
          <a:stretch/>
        </p:blipFill>
        <p:spPr>
          <a:xfrm>
            <a:off x="0" y="4611296"/>
            <a:ext cx="9144000" cy="5322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pic>
        <p:nvPicPr>
          <p:cNvPr id="362" name="Google Shape;362;p66"/>
          <p:cNvPicPr preferRelativeResize="0"/>
          <p:nvPr/>
        </p:nvPicPr>
        <p:blipFill>
          <a:blip r:embed="rId3">
            <a:alphaModFix/>
          </a:blip>
          <a:stretch>
            <a:fillRect/>
          </a:stretch>
        </p:blipFill>
        <p:spPr>
          <a:xfrm>
            <a:off x="336700" y="1523300"/>
            <a:ext cx="4564375" cy="3584951"/>
          </a:xfrm>
          <a:prstGeom prst="rect">
            <a:avLst/>
          </a:prstGeom>
          <a:noFill/>
          <a:ln>
            <a:noFill/>
          </a:ln>
        </p:spPr>
      </p:pic>
      <p:pic>
        <p:nvPicPr>
          <p:cNvPr id="363" name="Google Shape;363;p66"/>
          <p:cNvPicPr preferRelativeResize="0"/>
          <p:nvPr/>
        </p:nvPicPr>
        <p:blipFill>
          <a:blip r:embed="rId4">
            <a:alphaModFix/>
          </a:blip>
          <a:stretch>
            <a:fillRect/>
          </a:stretch>
        </p:blipFill>
        <p:spPr>
          <a:xfrm>
            <a:off x="5703950" y="3071925"/>
            <a:ext cx="2888626" cy="1960125"/>
          </a:xfrm>
          <a:prstGeom prst="rect">
            <a:avLst/>
          </a:prstGeom>
          <a:noFill/>
          <a:ln>
            <a:noFill/>
          </a:ln>
        </p:spPr>
      </p:pic>
      <p:sp>
        <p:nvSpPr>
          <p:cNvPr id="364" name="Google Shape;364;p66"/>
          <p:cNvSpPr txBox="1"/>
          <p:nvPr/>
        </p:nvSpPr>
        <p:spPr>
          <a:xfrm>
            <a:off x="5053475" y="1080625"/>
            <a:ext cx="4015800" cy="21291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An actual article accepted by the</a:t>
            </a:r>
            <a:r>
              <a:rPr lang="en">
                <a:solidFill>
                  <a:schemeClr val="dk1"/>
                </a:solidFill>
                <a:uFill>
                  <a:noFill/>
                </a:uFill>
                <a:latin typeface="Proxima Nova"/>
                <a:ea typeface="Proxima Nova"/>
                <a:cs typeface="Proxima Nova"/>
                <a:sym typeface="Proxima Nova"/>
                <a:hlinkClick r:id="rId5"/>
              </a:rPr>
              <a:t> </a:t>
            </a:r>
            <a:r>
              <a:rPr i="1" lang="en" u="sng">
                <a:solidFill>
                  <a:schemeClr val="hlink"/>
                </a:solidFill>
                <a:latin typeface="Proxima Nova"/>
                <a:ea typeface="Proxima Nova"/>
                <a:cs typeface="Proxima Nova"/>
                <a:sym typeface="Proxima Nova"/>
                <a:hlinkClick r:id="rId6"/>
              </a:rPr>
              <a:t>International Journal of Advanced Computer Technology</a:t>
            </a:r>
            <a:r>
              <a:rPr lang="en">
                <a:solidFill>
                  <a:schemeClr val="dk1"/>
                </a:solidFill>
                <a:latin typeface="Proxima Nova"/>
                <a:ea typeface="Proxima Nova"/>
                <a:cs typeface="Proxima Nova"/>
                <a:sym typeface="Proxima Nova"/>
              </a:rPr>
              <a:t>! (An irritated researcher submitted it after being repeatedly spammed by the journal.)</a:t>
            </a:r>
            <a:endParaRPr>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The “peer reviewer” called it “excellent”!</a:t>
            </a:r>
            <a:endParaRPr>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lang="en" u="sng">
                <a:solidFill>
                  <a:schemeClr val="hlink"/>
                </a:solidFill>
                <a:latin typeface="Proxima Nova"/>
                <a:ea typeface="Proxima Nova"/>
                <a:cs typeface="Proxima Nova"/>
                <a:sym typeface="Proxima Nova"/>
                <a:hlinkClick r:id="rId7"/>
              </a:rPr>
              <a:t>Read more.</a:t>
            </a:r>
            <a:endParaRPr u="sng">
              <a:solidFill>
                <a:schemeClr val="hlink"/>
              </a:solidFill>
              <a:latin typeface="Proxima Nova"/>
              <a:ea typeface="Proxima Nova"/>
              <a:cs typeface="Proxima Nova"/>
              <a:sym typeface="Proxima Nova"/>
              <a:hlinkClick r:id="rId8"/>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365" name="Google Shape;365;p66"/>
          <p:cNvSpPr/>
          <p:nvPr/>
        </p:nvSpPr>
        <p:spPr>
          <a:xfrm rot="10800000">
            <a:off x="2462826" y="1243915"/>
            <a:ext cx="2587500" cy="547200"/>
          </a:xfrm>
          <a:prstGeom prst="bentUpArrow">
            <a:avLst>
              <a:gd fmla="val 20252" name="adj1"/>
              <a:gd fmla="val 25000" name="adj2"/>
              <a:gd fmla="val 25000" name="adj3"/>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6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Be Skeptical of Solicitations</a:t>
            </a:r>
            <a:endParaRPr b="1">
              <a:latin typeface="Proxima Nova"/>
              <a:ea typeface="Proxima Nova"/>
              <a:cs typeface="Proxima Nova"/>
              <a:sym typeface="Proxima Nov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Google Shape;371;p6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b="1" sz="2800">
              <a:solidFill>
                <a:schemeClr val="dk1"/>
              </a:solidFill>
            </a:endParaRPr>
          </a:p>
          <a:p>
            <a:pPr indent="0" lvl="0" marL="0" rtl="0" algn="ctr">
              <a:spcBef>
                <a:spcPts val="1600"/>
              </a:spcBef>
              <a:spcAft>
                <a:spcPts val="1600"/>
              </a:spcAft>
              <a:buNone/>
            </a:pPr>
            <a:r>
              <a:rPr b="1" lang="en" sz="3600">
                <a:solidFill>
                  <a:schemeClr val="dk1"/>
                </a:solidFill>
              </a:rPr>
              <a:t>Speaking of predation...</a:t>
            </a:r>
            <a:endParaRPr sz="2400">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Google Shape;376;p6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Consider This:</a:t>
            </a:r>
            <a:endParaRPr b="1"/>
          </a:p>
        </p:txBody>
      </p:sp>
      <p:pic>
        <p:nvPicPr>
          <p:cNvPr id="377" name="Google Shape;377;p68"/>
          <p:cNvPicPr preferRelativeResize="0"/>
          <p:nvPr/>
        </p:nvPicPr>
        <p:blipFill>
          <a:blip r:embed="rId3">
            <a:alphaModFix/>
          </a:blip>
          <a:stretch>
            <a:fillRect/>
          </a:stretch>
        </p:blipFill>
        <p:spPr>
          <a:xfrm>
            <a:off x="2021725" y="1278725"/>
            <a:ext cx="5100549" cy="3826676"/>
          </a:xfrm>
          <a:prstGeom prst="rect">
            <a:avLst/>
          </a:prstGeom>
          <a:noFill/>
          <a:ln>
            <a:noFill/>
          </a:ln>
        </p:spPr>
      </p:pic>
      <p:sp>
        <p:nvSpPr>
          <p:cNvPr id="378" name="Google Shape;378;p68"/>
          <p:cNvSpPr txBox="1"/>
          <p:nvPr/>
        </p:nvSpPr>
        <p:spPr>
          <a:xfrm rot="5400000">
            <a:off x="6432866" y="2432988"/>
            <a:ext cx="4837200" cy="507600"/>
          </a:xfrm>
          <a:prstGeom prst="rect">
            <a:avLst/>
          </a:prstGeom>
          <a:noFill/>
          <a:ln>
            <a:noFill/>
          </a:ln>
        </p:spPr>
        <p:txBody>
          <a:bodyPr anchorCtr="0" anchor="ctr" bIns="91425" lIns="91425" spcFirstLastPara="1" rIns="91425" wrap="square" tIns="91425">
            <a:noAutofit/>
          </a:bodyPr>
          <a:lstStyle/>
          <a:p>
            <a:pPr indent="0" lvl="0" marL="0" rtl="0" algn="r">
              <a:lnSpc>
                <a:spcPct val="115000"/>
              </a:lnSpc>
              <a:spcBef>
                <a:spcPts val="0"/>
              </a:spcBef>
              <a:spcAft>
                <a:spcPts val="0"/>
              </a:spcAft>
              <a:buNone/>
            </a:pPr>
            <a:r>
              <a:rPr lang="en" sz="1000">
                <a:solidFill>
                  <a:schemeClr val="dk1"/>
                </a:solidFill>
                <a:latin typeface="Open Sans"/>
                <a:ea typeface="Open Sans"/>
                <a:cs typeface="Open Sans"/>
                <a:sym typeface="Open Sans"/>
              </a:rPr>
              <a:t>Content by Jill Cirasella / graphic design by</a:t>
            </a:r>
            <a:r>
              <a:rPr lang="en" sz="1000">
                <a:solidFill>
                  <a:schemeClr val="dk1"/>
                </a:solidFill>
                <a:uFill>
                  <a:noFill/>
                </a:uFill>
                <a:latin typeface="Open Sans"/>
                <a:ea typeface="Open Sans"/>
                <a:cs typeface="Open Sans"/>
                <a:sym typeface="Open Sans"/>
                <a:hlinkClick r:id="rId4"/>
              </a:rPr>
              <a:t> </a:t>
            </a:r>
            <a:r>
              <a:rPr lang="en" sz="1000" u="sng">
                <a:solidFill>
                  <a:schemeClr val="accent5"/>
                </a:solidFill>
                <a:latin typeface="Open Sans"/>
                <a:ea typeface="Open Sans"/>
                <a:cs typeface="Open Sans"/>
                <a:sym typeface="Open Sans"/>
                <a:hlinkClick r:id="rId5"/>
              </a:rPr>
              <a:t>Les LaRue</a:t>
            </a:r>
            <a:r>
              <a:rPr lang="en" sz="1000">
                <a:solidFill>
                  <a:schemeClr val="dk1"/>
                </a:solidFill>
                <a:latin typeface="Open Sans"/>
                <a:ea typeface="Open Sans"/>
                <a:cs typeface="Open Sans"/>
                <a:sym typeface="Open Sans"/>
              </a:rPr>
              <a:t>, licensed under a</a:t>
            </a:r>
            <a:r>
              <a:rPr lang="en" sz="1000">
                <a:solidFill>
                  <a:schemeClr val="dk1"/>
                </a:solidFill>
                <a:uFill>
                  <a:noFill/>
                </a:uFill>
                <a:latin typeface="Open Sans"/>
                <a:ea typeface="Open Sans"/>
                <a:cs typeface="Open Sans"/>
                <a:sym typeface="Open Sans"/>
                <a:hlinkClick r:id="rId6"/>
              </a:rPr>
              <a:t> </a:t>
            </a:r>
            <a:r>
              <a:rPr lang="en" sz="1000" u="sng">
                <a:solidFill>
                  <a:schemeClr val="accent5"/>
                </a:solidFill>
                <a:latin typeface="Open Sans"/>
                <a:ea typeface="Open Sans"/>
                <a:cs typeface="Open Sans"/>
                <a:sym typeface="Open Sans"/>
                <a:hlinkClick r:id="rId7"/>
              </a:rPr>
              <a:t>Creative Commons Attribution-ShareAlike 3.0 Unported License</a:t>
            </a:r>
            <a:endParaRPr sz="10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Google Shape;383;p6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And</a:t>
            </a:r>
            <a:r>
              <a:rPr b="1" lang="en"/>
              <a:t> This:</a:t>
            </a:r>
            <a:endParaRPr b="1"/>
          </a:p>
        </p:txBody>
      </p:sp>
      <p:pic>
        <p:nvPicPr>
          <p:cNvPr id="384" name="Google Shape;384;p69"/>
          <p:cNvPicPr preferRelativeResize="0"/>
          <p:nvPr/>
        </p:nvPicPr>
        <p:blipFill>
          <a:blip r:embed="rId3">
            <a:alphaModFix/>
          </a:blip>
          <a:stretch>
            <a:fillRect/>
          </a:stretch>
        </p:blipFill>
        <p:spPr>
          <a:xfrm>
            <a:off x="2522900" y="1639750"/>
            <a:ext cx="4098200" cy="27708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pic>
        <p:nvPicPr>
          <p:cNvPr id="389" name="Google Shape;389;p70"/>
          <p:cNvPicPr preferRelativeResize="0"/>
          <p:nvPr/>
        </p:nvPicPr>
        <p:blipFill>
          <a:blip r:embed="rId3">
            <a:alphaModFix/>
          </a:blip>
          <a:stretch>
            <a:fillRect/>
          </a:stretch>
        </p:blipFill>
        <p:spPr>
          <a:xfrm>
            <a:off x="1504950" y="123825"/>
            <a:ext cx="6134100" cy="4591050"/>
          </a:xfrm>
          <a:prstGeom prst="rect">
            <a:avLst/>
          </a:prstGeom>
          <a:noFill/>
          <a:ln>
            <a:noFill/>
          </a:ln>
        </p:spPr>
      </p:pic>
      <p:sp>
        <p:nvSpPr>
          <p:cNvPr id="390" name="Google Shape;390;p70"/>
          <p:cNvSpPr txBox="1"/>
          <p:nvPr/>
        </p:nvSpPr>
        <p:spPr>
          <a:xfrm>
            <a:off x="840600" y="4867275"/>
            <a:ext cx="8303400" cy="276300"/>
          </a:xfrm>
          <a:prstGeom prst="rect">
            <a:avLst/>
          </a:prstGeom>
          <a:noFill/>
          <a:ln>
            <a:noFill/>
          </a:ln>
        </p:spPr>
        <p:txBody>
          <a:bodyPr anchorCtr="0" anchor="ctr" bIns="91425" lIns="91425" spcFirstLastPara="1" rIns="91425" wrap="square" tIns="91425">
            <a:noAutofit/>
          </a:bodyPr>
          <a:lstStyle/>
          <a:p>
            <a:pPr indent="0" lvl="0" marL="0" rtl="0" algn="r">
              <a:lnSpc>
                <a:spcPct val="95000"/>
              </a:lnSpc>
              <a:spcBef>
                <a:spcPts val="0"/>
              </a:spcBef>
              <a:spcAft>
                <a:spcPts val="0"/>
              </a:spcAft>
              <a:buNone/>
            </a:pPr>
            <a:r>
              <a:rPr lang="en">
                <a:solidFill>
                  <a:schemeClr val="dk1"/>
                </a:solidFill>
                <a:latin typeface="Proxima Nova"/>
                <a:ea typeface="Proxima Nova"/>
                <a:cs typeface="Proxima Nova"/>
                <a:sym typeface="Proxima Nova"/>
              </a:rPr>
              <a:t>Source:</a:t>
            </a:r>
            <a:r>
              <a:rPr lang="en">
                <a:solidFill>
                  <a:schemeClr val="dk1"/>
                </a:solidFill>
                <a:uFill>
                  <a:noFill/>
                </a:uFill>
                <a:latin typeface="Proxima Nova"/>
                <a:ea typeface="Proxima Nova"/>
                <a:cs typeface="Proxima Nova"/>
                <a:sym typeface="Proxima Nova"/>
                <a:hlinkClick r:id="rId4"/>
              </a:rPr>
              <a:t> </a:t>
            </a:r>
            <a:r>
              <a:rPr lang="en" u="sng">
                <a:solidFill>
                  <a:schemeClr val="hlink"/>
                </a:solidFill>
                <a:latin typeface="Proxima Nova"/>
                <a:ea typeface="Proxima Nova"/>
                <a:cs typeface="Proxima Nova"/>
                <a:sym typeface="Proxima Nova"/>
                <a:hlinkClick r:id="rId5"/>
              </a:rPr>
              <a:t>https://www.flickr.com/photos/liquidsunshine49/4747655198/</a:t>
            </a:r>
            <a:endParaRPr u="sng">
              <a:solidFill>
                <a:schemeClr val="hlink"/>
              </a:solidFill>
              <a:latin typeface="Proxima Nova"/>
              <a:ea typeface="Proxima Nova"/>
              <a:cs typeface="Proxima Nova"/>
              <a:sym typeface="Proxima Nova"/>
              <a:hlinkClick r:id="rId6"/>
            </a:endParaRPr>
          </a:p>
        </p:txBody>
      </p:sp>
      <p:sp>
        <p:nvSpPr>
          <p:cNvPr id="391" name="Google Shape;391;p70"/>
          <p:cNvSpPr txBox="1"/>
          <p:nvPr/>
        </p:nvSpPr>
        <p:spPr>
          <a:xfrm>
            <a:off x="2490750" y="2350400"/>
            <a:ext cx="3857700" cy="59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FFFFFF"/>
                </a:solidFill>
                <a:latin typeface="Proxima Nova"/>
                <a:ea typeface="Proxima Nova"/>
                <a:cs typeface="Proxima Nova"/>
                <a:sym typeface="Proxima Nova"/>
              </a:rPr>
              <a:t>Who are the real predators?</a:t>
            </a:r>
            <a:endParaRPr sz="2000">
              <a:solidFill>
                <a:srgbClr val="FFFFFF"/>
              </a:solidFill>
              <a:latin typeface="Proxima Nova"/>
              <a:ea typeface="Proxima Nova"/>
              <a:cs typeface="Proxima Nova"/>
              <a:sym typeface="Proxima Nova"/>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5" name="Shape 395"/>
        <p:cNvGrpSpPr/>
        <p:nvPr/>
      </p:nvGrpSpPr>
      <p:grpSpPr>
        <a:xfrm>
          <a:off x="0" y="0"/>
          <a:ext cx="0" cy="0"/>
          <a:chOff x="0" y="0"/>
          <a:chExt cx="0" cy="0"/>
        </a:xfrm>
      </p:grpSpPr>
      <p:sp>
        <p:nvSpPr>
          <p:cNvPr id="396" name="Google Shape;396;p71"/>
          <p:cNvSpPr txBox="1"/>
          <p:nvPr>
            <p:ph type="title"/>
          </p:nvPr>
        </p:nvSpPr>
        <p:spPr>
          <a:xfrm>
            <a:off x="311700" y="1435625"/>
            <a:ext cx="8520600" cy="175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Proxima Nova"/>
                <a:ea typeface="Proxima Nova"/>
                <a:cs typeface="Proxima Nova"/>
                <a:sym typeface="Proxima Nova"/>
              </a:rPr>
              <a:t>More Ways to Find </a:t>
            </a:r>
            <a:br>
              <a:rPr b="1" lang="en" sz="3600">
                <a:latin typeface="Proxima Nova"/>
                <a:ea typeface="Proxima Nova"/>
                <a:cs typeface="Proxima Nova"/>
                <a:sym typeface="Proxima Nova"/>
              </a:rPr>
            </a:br>
            <a:r>
              <a:rPr b="1" lang="en" sz="3600">
                <a:latin typeface="Proxima Nova"/>
                <a:ea typeface="Proxima Nova"/>
                <a:cs typeface="Proxima Nova"/>
                <a:sym typeface="Proxima Nova"/>
              </a:rPr>
              <a:t>Open Access Scholarly Literature</a:t>
            </a:r>
            <a:endParaRPr b="1" sz="3600">
              <a:latin typeface="Proxima Nova"/>
              <a:ea typeface="Proxima Nova"/>
              <a:cs typeface="Proxima Nova"/>
              <a:sym typeface="Proxima Nova"/>
            </a:endParaRPr>
          </a:p>
        </p:txBody>
      </p:sp>
      <p:pic>
        <p:nvPicPr>
          <p:cNvPr id="397" name="Google Shape;397;p71"/>
          <p:cNvPicPr preferRelativeResize="0"/>
          <p:nvPr/>
        </p:nvPicPr>
        <p:blipFill rotWithShape="1">
          <a:blip r:embed="rId3">
            <a:alphaModFix/>
          </a:blip>
          <a:srcRect b="0" l="0" r="0" t="0"/>
          <a:stretch/>
        </p:blipFill>
        <p:spPr>
          <a:xfrm>
            <a:off x="0" y="4611296"/>
            <a:ext cx="9144000" cy="5322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1" name="Shape 401"/>
        <p:cNvGrpSpPr/>
        <p:nvPr/>
      </p:nvGrpSpPr>
      <p:grpSpPr>
        <a:xfrm>
          <a:off x="0" y="0"/>
          <a:ext cx="0" cy="0"/>
          <a:chOff x="0" y="0"/>
          <a:chExt cx="0" cy="0"/>
        </a:xfrm>
      </p:grpSpPr>
      <p:sp>
        <p:nvSpPr>
          <p:cNvPr id="402" name="Google Shape;402;p72"/>
          <p:cNvSpPr txBox="1"/>
          <p:nvPr>
            <p:ph type="title"/>
          </p:nvPr>
        </p:nvSpPr>
        <p:spPr>
          <a:xfrm>
            <a:off x="311700" y="1816625"/>
            <a:ext cx="8520600" cy="175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800">
                <a:latin typeface="Proxima Nova"/>
                <a:ea typeface="Proxima Nova"/>
                <a:cs typeface="Proxima Nova"/>
                <a:sym typeface="Proxima Nova"/>
              </a:rPr>
              <a:t>Google Scholar</a:t>
            </a:r>
            <a:endParaRPr b="1" sz="4800">
              <a:latin typeface="Proxima Nova"/>
              <a:ea typeface="Proxima Nova"/>
              <a:cs typeface="Proxima Nova"/>
              <a:sym typeface="Proxima Nova"/>
            </a:endParaRPr>
          </a:p>
        </p:txBody>
      </p:sp>
      <p:pic>
        <p:nvPicPr>
          <p:cNvPr id="403" name="Google Shape;403;p72"/>
          <p:cNvPicPr preferRelativeResize="0"/>
          <p:nvPr/>
        </p:nvPicPr>
        <p:blipFill rotWithShape="1">
          <a:blip r:embed="rId3">
            <a:alphaModFix/>
          </a:blip>
          <a:srcRect b="0" l="0" r="0" t="0"/>
          <a:stretch/>
        </p:blipFill>
        <p:spPr>
          <a:xfrm>
            <a:off x="0" y="4611296"/>
            <a:ext cx="9144000" cy="5322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7" name="Shape 407"/>
        <p:cNvGrpSpPr/>
        <p:nvPr/>
      </p:nvGrpSpPr>
      <p:grpSpPr>
        <a:xfrm>
          <a:off x="0" y="0"/>
          <a:ext cx="0" cy="0"/>
          <a:chOff x="0" y="0"/>
          <a:chExt cx="0" cy="0"/>
        </a:xfrm>
      </p:grpSpPr>
      <p:sp>
        <p:nvSpPr>
          <p:cNvPr id="408" name="Google Shape;408;p73"/>
          <p:cNvSpPr txBox="1"/>
          <p:nvPr>
            <p:ph type="title"/>
          </p:nvPr>
        </p:nvSpPr>
        <p:spPr>
          <a:xfrm>
            <a:off x="311700" y="4978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Google Scholar: Links to OA Versions</a:t>
            </a:r>
            <a:endParaRPr b="1">
              <a:latin typeface="Proxima Nova"/>
              <a:ea typeface="Proxima Nova"/>
              <a:cs typeface="Proxima Nova"/>
              <a:sym typeface="Proxima Nova"/>
            </a:endParaRPr>
          </a:p>
          <a:p>
            <a:pPr indent="0" lvl="0" marL="0" rtl="0" algn="l">
              <a:spcBef>
                <a:spcPts val="0"/>
              </a:spcBef>
              <a:spcAft>
                <a:spcPts val="0"/>
              </a:spcAft>
              <a:buNone/>
            </a:pPr>
            <a:r>
              <a:t/>
            </a:r>
            <a:endParaRPr b="1">
              <a:latin typeface="Proxima Nova"/>
              <a:ea typeface="Proxima Nova"/>
              <a:cs typeface="Proxima Nova"/>
              <a:sym typeface="Proxima Nova"/>
            </a:endParaRPr>
          </a:p>
        </p:txBody>
      </p:sp>
      <p:pic>
        <p:nvPicPr>
          <p:cNvPr id="409" name="Google Shape;409;p73"/>
          <p:cNvPicPr preferRelativeResize="0"/>
          <p:nvPr/>
        </p:nvPicPr>
        <p:blipFill rotWithShape="1">
          <a:blip r:embed="rId3">
            <a:alphaModFix/>
          </a:blip>
          <a:srcRect b="0" l="0" r="0" t="0"/>
          <a:stretch/>
        </p:blipFill>
        <p:spPr>
          <a:xfrm>
            <a:off x="0" y="4611296"/>
            <a:ext cx="9144000" cy="532200"/>
          </a:xfrm>
          <a:prstGeom prst="rect">
            <a:avLst/>
          </a:prstGeom>
          <a:noFill/>
          <a:ln>
            <a:noFill/>
          </a:ln>
        </p:spPr>
      </p:pic>
      <p:pic>
        <p:nvPicPr>
          <p:cNvPr id="410" name="Google Shape;410;p73"/>
          <p:cNvPicPr preferRelativeResize="0"/>
          <p:nvPr/>
        </p:nvPicPr>
        <p:blipFill rotWithShape="1">
          <a:blip r:embed="rId4">
            <a:alphaModFix/>
          </a:blip>
          <a:srcRect b="35633" l="0" r="0" t="0"/>
          <a:stretch/>
        </p:blipFill>
        <p:spPr>
          <a:xfrm>
            <a:off x="948850" y="1553725"/>
            <a:ext cx="7246300" cy="2377476"/>
          </a:xfrm>
          <a:prstGeom prst="rect">
            <a:avLst/>
          </a:prstGeom>
          <a:noFill/>
          <a:ln>
            <a:noFill/>
          </a:ln>
        </p:spPr>
      </p:pic>
      <p:sp>
        <p:nvSpPr>
          <p:cNvPr id="411" name="Google Shape;411;p73"/>
          <p:cNvSpPr/>
          <p:nvPr/>
        </p:nvSpPr>
        <p:spPr>
          <a:xfrm flipH="1" rot="5400000">
            <a:off x="6738000" y="2704263"/>
            <a:ext cx="696900" cy="484500"/>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73"/>
          <p:cNvSpPr txBox="1"/>
          <p:nvPr/>
        </p:nvSpPr>
        <p:spPr>
          <a:xfrm>
            <a:off x="5945550" y="3294975"/>
            <a:ext cx="2281800" cy="53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0000"/>
                </a:solidFill>
                <a:latin typeface="Proxima Nova"/>
                <a:ea typeface="Proxima Nova"/>
                <a:cs typeface="Proxima Nova"/>
                <a:sym typeface="Proxima Nova"/>
              </a:rPr>
              <a:t>OA from publisher</a:t>
            </a:r>
            <a:endParaRPr sz="1800">
              <a:solidFill>
                <a:srgbClr val="FF0000"/>
              </a:solidFill>
              <a:latin typeface="Proxima Nova"/>
              <a:ea typeface="Proxima Nova"/>
              <a:cs typeface="Proxima Nova"/>
              <a:sym typeface="Proxima Nova"/>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sp>
        <p:nvSpPr>
          <p:cNvPr id="417" name="Google Shape;417;p74"/>
          <p:cNvSpPr txBox="1"/>
          <p:nvPr>
            <p:ph type="title"/>
          </p:nvPr>
        </p:nvSpPr>
        <p:spPr>
          <a:xfrm>
            <a:off x="311700" y="4978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Google Scholar: </a:t>
            </a:r>
            <a:r>
              <a:rPr b="1" lang="en">
                <a:latin typeface="Proxima Nova"/>
                <a:ea typeface="Proxima Nova"/>
                <a:cs typeface="Proxima Nova"/>
                <a:sym typeface="Proxima Nova"/>
              </a:rPr>
              <a:t>Links to OA Versions</a:t>
            </a:r>
            <a:endParaRPr b="1">
              <a:latin typeface="Proxima Nova"/>
              <a:ea typeface="Proxima Nova"/>
              <a:cs typeface="Proxima Nova"/>
              <a:sym typeface="Proxima Nova"/>
            </a:endParaRPr>
          </a:p>
          <a:p>
            <a:pPr indent="0" lvl="0" marL="0" rtl="0" algn="l">
              <a:spcBef>
                <a:spcPts val="0"/>
              </a:spcBef>
              <a:spcAft>
                <a:spcPts val="0"/>
              </a:spcAft>
              <a:buNone/>
            </a:pPr>
            <a:r>
              <a:t/>
            </a:r>
            <a:endParaRPr b="1">
              <a:latin typeface="Proxima Nova"/>
              <a:ea typeface="Proxima Nova"/>
              <a:cs typeface="Proxima Nova"/>
              <a:sym typeface="Proxima Nova"/>
            </a:endParaRPr>
          </a:p>
        </p:txBody>
      </p:sp>
      <p:pic>
        <p:nvPicPr>
          <p:cNvPr id="418" name="Google Shape;418;p74"/>
          <p:cNvPicPr preferRelativeResize="0"/>
          <p:nvPr/>
        </p:nvPicPr>
        <p:blipFill rotWithShape="1">
          <a:blip r:embed="rId3">
            <a:alphaModFix/>
          </a:blip>
          <a:srcRect b="0" l="0" r="0" t="0"/>
          <a:stretch/>
        </p:blipFill>
        <p:spPr>
          <a:xfrm>
            <a:off x="0" y="4611296"/>
            <a:ext cx="9144000" cy="532200"/>
          </a:xfrm>
          <a:prstGeom prst="rect">
            <a:avLst/>
          </a:prstGeom>
          <a:noFill/>
          <a:ln>
            <a:noFill/>
          </a:ln>
        </p:spPr>
      </p:pic>
      <p:pic>
        <p:nvPicPr>
          <p:cNvPr id="419" name="Google Shape;419;p74"/>
          <p:cNvPicPr preferRelativeResize="0"/>
          <p:nvPr/>
        </p:nvPicPr>
        <p:blipFill rotWithShape="1">
          <a:blip r:embed="rId4">
            <a:alphaModFix/>
          </a:blip>
          <a:srcRect b="37791" l="0" r="0" t="0"/>
          <a:stretch/>
        </p:blipFill>
        <p:spPr>
          <a:xfrm>
            <a:off x="924500" y="1562825"/>
            <a:ext cx="7294999" cy="2313299"/>
          </a:xfrm>
          <a:prstGeom prst="rect">
            <a:avLst/>
          </a:prstGeom>
          <a:noFill/>
          <a:ln>
            <a:noFill/>
          </a:ln>
        </p:spPr>
      </p:pic>
      <p:sp>
        <p:nvSpPr>
          <p:cNvPr id="420" name="Google Shape;420;p74"/>
          <p:cNvSpPr/>
          <p:nvPr/>
        </p:nvSpPr>
        <p:spPr>
          <a:xfrm flipH="1" rot="5400000">
            <a:off x="6495075" y="2725388"/>
            <a:ext cx="696900" cy="484500"/>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74"/>
          <p:cNvSpPr txBox="1"/>
          <p:nvPr/>
        </p:nvSpPr>
        <p:spPr>
          <a:xfrm>
            <a:off x="5829375" y="3316100"/>
            <a:ext cx="2028300" cy="53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0000"/>
                </a:solidFill>
                <a:latin typeface="Proxima Nova"/>
                <a:ea typeface="Proxima Nova"/>
                <a:cs typeface="Proxima Nova"/>
                <a:sym typeface="Proxima Nova"/>
              </a:rPr>
              <a:t>OA through PubMed Central</a:t>
            </a:r>
            <a:endParaRPr sz="1800">
              <a:solidFill>
                <a:srgbClr val="FF0000"/>
              </a:solidFill>
              <a:latin typeface="Proxima Nova"/>
              <a:ea typeface="Proxima Nova"/>
              <a:cs typeface="Proxima Nova"/>
              <a:sym typeface="Proxima Nova"/>
            </a:endParaRPr>
          </a:p>
          <a:p>
            <a:pPr indent="0" lvl="0" marL="0" rtl="0" algn="ctr">
              <a:spcBef>
                <a:spcPts val="0"/>
              </a:spcBef>
              <a:spcAft>
                <a:spcPts val="0"/>
              </a:spcAft>
              <a:buNone/>
            </a:pPr>
            <a:r>
              <a:t/>
            </a:r>
            <a:endParaRPr sz="1800">
              <a:solidFill>
                <a:srgbClr val="FF0000"/>
              </a:solidFill>
              <a:latin typeface="Proxima Nova"/>
              <a:ea typeface="Proxima Nova"/>
              <a:cs typeface="Proxima Nova"/>
              <a:sym typeface="Proxima Nova"/>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5" name="Shape 425"/>
        <p:cNvGrpSpPr/>
        <p:nvPr/>
      </p:nvGrpSpPr>
      <p:grpSpPr>
        <a:xfrm>
          <a:off x="0" y="0"/>
          <a:ext cx="0" cy="0"/>
          <a:chOff x="0" y="0"/>
          <a:chExt cx="0" cy="0"/>
        </a:xfrm>
      </p:grpSpPr>
      <p:pic>
        <p:nvPicPr>
          <p:cNvPr id="426" name="Google Shape;426;p75"/>
          <p:cNvPicPr preferRelativeResize="0"/>
          <p:nvPr/>
        </p:nvPicPr>
        <p:blipFill rotWithShape="1">
          <a:blip r:embed="rId3">
            <a:alphaModFix/>
          </a:blip>
          <a:srcRect b="35039" l="0" r="0" t="0"/>
          <a:stretch/>
        </p:blipFill>
        <p:spPr>
          <a:xfrm>
            <a:off x="882988" y="1462100"/>
            <a:ext cx="7378026" cy="2443125"/>
          </a:xfrm>
          <a:prstGeom prst="rect">
            <a:avLst/>
          </a:prstGeom>
          <a:noFill/>
          <a:ln>
            <a:noFill/>
          </a:ln>
        </p:spPr>
      </p:pic>
      <p:sp>
        <p:nvSpPr>
          <p:cNvPr id="427" name="Google Shape;427;p75"/>
          <p:cNvSpPr txBox="1"/>
          <p:nvPr>
            <p:ph type="title"/>
          </p:nvPr>
        </p:nvSpPr>
        <p:spPr>
          <a:xfrm>
            <a:off x="311700" y="4978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Google Scholar: Links to OA Versions</a:t>
            </a:r>
            <a:endParaRPr b="1">
              <a:latin typeface="Proxima Nova"/>
              <a:ea typeface="Proxima Nova"/>
              <a:cs typeface="Proxima Nova"/>
              <a:sym typeface="Proxima Nova"/>
            </a:endParaRPr>
          </a:p>
          <a:p>
            <a:pPr indent="0" lvl="0" marL="0" rtl="0" algn="l">
              <a:spcBef>
                <a:spcPts val="0"/>
              </a:spcBef>
              <a:spcAft>
                <a:spcPts val="0"/>
              </a:spcAft>
              <a:buNone/>
            </a:pPr>
            <a:r>
              <a:t/>
            </a:r>
            <a:endParaRPr b="1">
              <a:latin typeface="Proxima Nova"/>
              <a:ea typeface="Proxima Nova"/>
              <a:cs typeface="Proxima Nova"/>
              <a:sym typeface="Proxima Nova"/>
            </a:endParaRPr>
          </a:p>
        </p:txBody>
      </p:sp>
      <p:pic>
        <p:nvPicPr>
          <p:cNvPr id="428" name="Google Shape;428;p75"/>
          <p:cNvPicPr preferRelativeResize="0"/>
          <p:nvPr/>
        </p:nvPicPr>
        <p:blipFill rotWithShape="1">
          <a:blip r:embed="rId4">
            <a:alphaModFix/>
          </a:blip>
          <a:srcRect b="0" l="0" r="0" t="0"/>
          <a:stretch/>
        </p:blipFill>
        <p:spPr>
          <a:xfrm>
            <a:off x="0" y="4611296"/>
            <a:ext cx="9144000" cy="532200"/>
          </a:xfrm>
          <a:prstGeom prst="rect">
            <a:avLst/>
          </a:prstGeom>
          <a:noFill/>
          <a:ln>
            <a:noFill/>
          </a:ln>
        </p:spPr>
      </p:pic>
      <p:sp>
        <p:nvSpPr>
          <p:cNvPr id="429" name="Google Shape;429;p75"/>
          <p:cNvSpPr/>
          <p:nvPr/>
        </p:nvSpPr>
        <p:spPr>
          <a:xfrm flipH="1" rot="5400000">
            <a:off x="6495075" y="2725388"/>
            <a:ext cx="696900" cy="484500"/>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75"/>
          <p:cNvSpPr txBox="1"/>
          <p:nvPr/>
        </p:nvSpPr>
        <p:spPr>
          <a:xfrm>
            <a:off x="5538825" y="3316100"/>
            <a:ext cx="2609400" cy="53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0000"/>
                </a:solidFill>
                <a:latin typeface="Proxima Nova"/>
                <a:ea typeface="Proxima Nova"/>
                <a:cs typeface="Proxima Nova"/>
                <a:sym typeface="Proxima Nova"/>
              </a:rPr>
              <a:t>OA through author’s institutional repository</a:t>
            </a:r>
            <a:endParaRPr sz="1800">
              <a:solidFill>
                <a:srgbClr val="FF0000"/>
              </a:solidFill>
              <a:latin typeface="Proxima Nova"/>
              <a:ea typeface="Proxima Nova"/>
              <a:cs typeface="Proxima Nova"/>
              <a:sym typeface="Proxima Nova"/>
            </a:endParaRPr>
          </a:p>
          <a:p>
            <a:pPr indent="0" lvl="0" marL="0" rtl="0" algn="ctr">
              <a:spcBef>
                <a:spcPts val="0"/>
              </a:spcBef>
              <a:spcAft>
                <a:spcPts val="0"/>
              </a:spcAft>
              <a:buNone/>
            </a:pPr>
            <a:r>
              <a:t/>
            </a:r>
            <a:endParaRPr sz="1800">
              <a:solidFill>
                <a:srgbClr val="FF0000"/>
              </a:solidFill>
              <a:latin typeface="Proxima Nova"/>
              <a:ea typeface="Proxima Nova"/>
              <a:cs typeface="Proxima Nova"/>
              <a:sym typeface="Proxima Nova"/>
            </a:endParaRPr>
          </a:p>
          <a:p>
            <a:pPr indent="0" lvl="0" marL="0" rtl="0" algn="ctr">
              <a:spcBef>
                <a:spcPts val="0"/>
              </a:spcBef>
              <a:spcAft>
                <a:spcPts val="0"/>
              </a:spcAft>
              <a:buNone/>
            </a:pPr>
            <a:r>
              <a:t/>
            </a:r>
            <a:endParaRPr sz="1800">
              <a:solidFill>
                <a:srgbClr val="FF0000"/>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Where Do Scholars Publish?</a:t>
            </a:r>
            <a:endParaRPr b="1">
              <a:latin typeface="Proxima Nova"/>
              <a:ea typeface="Proxima Nova"/>
              <a:cs typeface="Proxima Nova"/>
              <a:sym typeface="Proxima Nova"/>
            </a:endParaRPr>
          </a:p>
        </p:txBody>
      </p:sp>
      <p:sp>
        <p:nvSpPr>
          <p:cNvPr id="172" name="Google Shape;172;p4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400">
                <a:solidFill>
                  <a:schemeClr val="dk1"/>
                </a:solidFill>
                <a:latin typeface="Proxima Nova"/>
                <a:ea typeface="Proxima Nova"/>
                <a:cs typeface="Proxima Nova"/>
                <a:sym typeface="Proxima Nova"/>
              </a:rPr>
              <a:t>Lots of venues!</a:t>
            </a:r>
            <a:endParaRPr b="1" sz="2400">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a:solidFill>
                <a:srgbClr val="008000"/>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lang="en" sz="2400">
                <a:solidFill>
                  <a:srgbClr val="6AA84F"/>
                </a:solidFill>
                <a:latin typeface="Proxima Nova"/>
                <a:ea typeface="Proxima Nova"/>
                <a:cs typeface="Proxima Nova"/>
                <a:sym typeface="Proxima Nova"/>
              </a:rPr>
              <a:t>☑</a:t>
            </a:r>
            <a:r>
              <a:rPr lang="en">
                <a:solidFill>
                  <a:schemeClr val="dk1"/>
                </a:solidFill>
                <a:latin typeface="Proxima Nova"/>
                <a:ea typeface="Proxima Nova"/>
                <a:cs typeface="Proxima Nova"/>
                <a:sym typeface="Proxima Nova"/>
              </a:rPr>
              <a:t> scholarly journals</a:t>
            </a:r>
            <a:endParaRPr>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lang="en" sz="2400">
                <a:solidFill>
                  <a:srgbClr val="6AA84F"/>
                </a:solidFill>
                <a:latin typeface="Proxima Nova"/>
                <a:ea typeface="Proxima Nova"/>
                <a:cs typeface="Proxima Nova"/>
                <a:sym typeface="Proxima Nova"/>
              </a:rPr>
              <a:t>☑ </a:t>
            </a:r>
            <a:r>
              <a:rPr lang="en">
                <a:solidFill>
                  <a:schemeClr val="dk1"/>
                </a:solidFill>
                <a:latin typeface="Proxima Nova"/>
                <a:ea typeface="Proxima Nova"/>
                <a:cs typeface="Proxima Nova"/>
                <a:sym typeface="Proxima Nova"/>
              </a:rPr>
              <a:t>magazines</a:t>
            </a:r>
            <a:endParaRPr>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lang="en" sz="2400">
                <a:solidFill>
                  <a:srgbClr val="6AA84F"/>
                </a:solidFill>
                <a:latin typeface="Proxima Nova"/>
                <a:ea typeface="Proxima Nova"/>
                <a:cs typeface="Proxima Nova"/>
                <a:sym typeface="Proxima Nova"/>
              </a:rPr>
              <a:t>☑ </a:t>
            </a:r>
            <a:r>
              <a:rPr lang="en">
                <a:solidFill>
                  <a:schemeClr val="dk1"/>
                </a:solidFill>
                <a:latin typeface="Proxima Nova"/>
                <a:ea typeface="Proxima Nova"/>
                <a:cs typeface="Proxima Nova"/>
                <a:sym typeface="Proxima Nova"/>
              </a:rPr>
              <a:t>newspapers</a:t>
            </a:r>
            <a:endParaRPr>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lang="en" sz="2400">
                <a:solidFill>
                  <a:srgbClr val="6AA84F"/>
                </a:solidFill>
                <a:latin typeface="Proxima Nova"/>
                <a:ea typeface="Proxima Nova"/>
                <a:cs typeface="Proxima Nova"/>
                <a:sym typeface="Proxima Nova"/>
              </a:rPr>
              <a:t>☑ </a:t>
            </a:r>
            <a:r>
              <a:rPr lang="en">
                <a:solidFill>
                  <a:schemeClr val="dk1"/>
                </a:solidFill>
                <a:latin typeface="Proxima Nova"/>
                <a:ea typeface="Proxima Nova"/>
                <a:cs typeface="Proxima Nova"/>
                <a:sym typeface="Proxima Nova"/>
              </a:rPr>
              <a:t>books</a:t>
            </a:r>
            <a:endParaRPr b="1">
              <a:solidFill>
                <a:srgbClr val="000000"/>
              </a:solidFill>
              <a:latin typeface="Proxima Nova"/>
              <a:ea typeface="Proxima Nova"/>
              <a:cs typeface="Proxima Nova"/>
              <a:sym typeface="Proxima Nova"/>
            </a:endParaRPr>
          </a:p>
        </p:txBody>
      </p:sp>
      <p:pic>
        <p:nvPicPr>
          <p:cNvPr id="173" name="Google Shape;173;p40"/>
          <p:cNvPicPr preferRelativeResize="0"/>
          <p:nvPr/>
        </p:nvPicPr>
        <p:blipFill rotWithShape="1">
          <a:blip r:embed="rId3">
            <a:alphaModFix/>
          </a:blip>
          <a:srcRect b="0" l="0" r="0" t="0"/>
          <a:stretch/>
        </p:blipFill>
        <p:spPr>
          <a:xfrm>
            <a:off x="0" y="4611296"/>
            <a:ext cx="9144000" cy="5322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4" name="Shape 434"/>
        <p:cNvGrpSpPr/>
        <p:nvPr/>
      </p:nvGrpSpPr>
      <p:grpSpPr>
        <a:xfrm>
          <a:off x="0" y="0"/>
          <a:ext cx="0" cy="0"/>
          <a:chOff x="0" y="0"/>
          <a:chExt cx="0" cy="0"/>
        </a:xfrm>
      </p:grpSpPr>
      <p:sp>
        <p:nvSpPr>
          <p:cNvPr id="435" name="Google Shape;435;p76"/>
          <p:cNvSpPr txBox="1"/>
          <p:nvPr>
            <p:ph type="title"/>
          </p:nvPr>
        </p:nvSpPr>
        <p:spPr>
          <a:xfrm>
            <a:off x="311700" y="4978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Google Scholar: No Luck?</a:t>
            </a:r>
            <a:endParaRPr b="1">
              <a:latin typeface="Proxima Nova"/>
              <a:ea typeface="Proxima Nova"/>
              <a:cs typeface="Proxima Nova"/>
              <a:sym typeface="Proxima Nova"/>
            </a:endParaRPr>
          </a:p>
        </p:txBody>
      </p:sp>
      <p:pic>
        <p:nvPicPr>
          <p:cNvPr id="436" name="Google Shape;436;p76"/>
          <p:cNvPicPr preferRelativeResize="0"/>
          <p:nvPr/>
        </p:nvPicPr>
        <p:blipFill rotWithShape="1">
          <a:blip r:embed="rId3">
            <a:alphaModFix/>
          </a:blip>
          <a:srcRect b="0" l="0" r="0" t="0"/>
          <a:stretch/>
        </p:blipFill>
        <p:spPr>
          <a:xfrm>
            <a:off x="0" y="4611296"/>
            <a:ext cx="9144000" cy="532200"/>
          </a:xfrm>
          <a:prstGeom prst="rect">
            <a:avLst/>
          </a:prstGeom>
          <a:noFill/>
          <a:ln>
            <a:noFill/>
          </a:ln>
        </p:spPr>
      </p:pic>
      <p:pic>
        <p:nvPicPr>
          <p:cNvPr id="437" name="Google Shape;437;p76"/>
          <p:cNvPicPr preferRelativeResize="0"/>
          <p:nvPr/>
        </p:nvPicPr>
        <p:blipFill rotWithShape="1">
          <a:blip r:embed="rId4">
            <a:alphaModFix/>
          </a:blip>
          <a:srcRect b="36285" l="0" r="0" t="0"/>
          <a:stretch/>
        </p:blipFill>
        <p:spPr>
          <a:xfrm>
            <a:off x="1022425" y="1558625"/>
            <a:ext cx="7099145" cy="2305576"/>
          </a:xfrm>
          <a:prstGeom prst="rect">
            <a:avLst/>
          </a:prstGeom>
          <a:noFill/>
          <a:ln>
            <a:noFill/>
          </a:ln>
        </p:spPr>
      </p:pic>
      <p:sp>
        <p:nvSpPr>
          <p:cNvPr id="438" name="Google Shape;438;p76"/>
          <p:cNvSpPr txBox="1"/>
          <p:nvPr/>
        </p:nvSpPr>
        <p:spPr>
          <a:xfrm>
            <a:off x="6030300" y="3501925"/>
            <a:ext cx="1605300" cy="53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0000"/>
                </a:solidFill>
                <a:latin typeface="Proxima Nova"/>
                <a:ea typeface="Proxima Nova"/>
                <a:cs typeface="Proxima Nova"/>
                <a:sym typeface="Proxima Nova"/>
              </a:rPr>
              <a:t>No luck?</a:t>
            </a:r>
            <a:endParaRPr sz="1800">
              <a:solidFill>
                <a:srgbClr val="FF0000"/>
              </a:solidFill>
              <a:latin typeface="Proxima Nova"/>
              <a:ea typeface="Proxima Nova"/>
              <a:cs typeface="Proxima Nova"/>
              <a:sym typeface="Proxima Nova"/>
            </a:endParaRPr>
          </a:p>
        </p:txBody>
      </p:sp>
      <p:sp>
        <p:nvSpPr>
          <p:cNvPr id="439" name="Google Shape;439;p76"/>
          <p:cNvSpPr/>
          <p:nvPr/>
        </p:nvSpPr>
        <p:spPr>
          <a:xfrm flipH="1" rot="5400000">
            <a:off x="6484500" y="2904938"/>
            <a:ext cx="696900" cy="484500"/>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3" name="Shape 443"/>
        <p:cNvGrpSpPr/>
        <p:nvPr/>
      </p:nvGrpSpPr>
      <p:grpSpPr>
        <a:xfrm>
          <a:off x="0" y="0"/>
          <a:ext cx="0" cy="0"/>
          <a:chOff x="0" y="0"/>
          <a:chExt cx="0" cy="0"/>
        </a:xfrm>
      </p:grpSpPr>
      <p:pic>
        <p:nvPicPr>
          <p:cNvPr id="444" name="Google Shape;444;p77"/>
          <p:cNvPicPr preferRelativeResize="0"/>
          <p:nvPr/>
        </p:nvPicPr>
        <p:blipFill rotWithShape="1">
          <a:blip r:embed="rId3">
            <a:alphaModFix/>
          </a:blip>
          <a:srcRect b="44121" l="0" r="0" t="0"/>
          <a:stretch/>
        </p:blipFill>
        <p:spPr>
          <a:xfrm>
            <a:off x="455500" y="1275325"/>
            <a:ext cx="8233000" cy="2758801"/>
          </a:xfrm>
          <a:prstGeom prst="rect">
            <a:avLst/>
          </a:prstGeom>
          <a:noFill/>
          <a:ln>
            <a:noFill/>
          </a:ln>
        </p:spPr>
      </p:pic>
      <p:sp>
        <p:nvSpPr>
          <p:cNvPr id="445" name="Google Shape;445;p77"/>
          <p:cNvSpPr txBox="1"/>
          <p:nvPr>
            <p:ph type="title"/>
          </p:nvPr>
        </p:nvSpPr>
        <p:spPr>
          <a:xfrm>
            <a:off x="311700" y="4978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Google Scholar: Zero Cost through Library</a:t>
            </a:r>
            <a:endParaRPr b="1">
              <a:latin typeface="Proxima Nova"/>
              <a:ea typeface="Proxima Nova"/>
              <a:cs typeface="Proxima Nova"/>
              <a:sym typeface="Proxima Nova"/>
            </a:endParaRPr>
          </a:p>
        </p:txBody>
      </p:sp>
      <p:pic>
        <p:nvPicPr>
          <p:cNvPr id="446" name="Google Shape;446;p77"/>
          <p:cNvPicPr preferRelativeResize="0"/>
          <p:nvPr/>
        </p:nvPicPr>
        <p:blipFill rotWithShape="1">
          <a:blip r:embed="rId4">
            <a:alphaModFix/>
          </a:blip>
          <a:srcRect b="0" l="0" r="0" t="0"/>
          <a:stretch/>
        </p:blipFill>
        <p:spPr>
          <a:xfrm>
            <a:off x="0" y="4611296"/>
            <a:ext cx="9144000" cy="532200"/>
          </a:xfrm>
          <a:prstGeom prst="rect">
            <a:avLst/>
          </a:prstGeom>
          <a:noFill/>
          <a:ln>
            <a:noFill/>
          </a:ln>
        </p:spPr>
      </p:pic>
      <p:sp>
        <p:nvSpPr>
          <p:cNvPr id="447" name="Google Shape;447;p77"/>
          <p:cNvSpPr/>
          <p:nvPr/>
        </p:nvSpPr>
        <p:spPr>
          <a:xfrm flipH="1" rot="5400000">
            <a:off x="6789300" y="2676338"/>
            <a:ext cx="696900" cy="484500"/>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77"/>
          <p:cNvSpPr txBox="1"/>
          <p:nvPr/>
        </p:nvSpPr>
        <p:spPr>
          <a:xfrm>
            <a:off x="5816550" y="3210325"/>
            <a:ext cx="2642400" cy="122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FF0000"/>
                </a:solidFill>
                <a:latin typeface="Proxima Nova"/>
                <a:ea typeface="Proxima Nova"/>
                <a:cs typeface="Proxima Nova"/>
                <a:sym typeface="Proxima Nova"/>
              </a:rPr>
              <a:t>Library Links</a:t>
            </a:r>
            <a:r>
              <a:rPr lang="en" sz="1800">
                <a:solidFill>
                  <a:srgbClr val="FF0000"/>
                </a:solidFill>
                <a:latin typeface="Proxima Nova"/>
                <a:ea typeface="Proxima Nova"/>
                <a:cs typeface="Proxima Nova"/>
                <a:sym typeface="Proxima Nova"/>
              </a:rPr>
              <a:t> </a:t>
            </a:r>
            <a:endParaRPr sz="1800">
              <a:solidFill>
                <a:srgbClr val="FF0000"/>
              </a:solidFill>
              <a:latin typeface="Proxima Nova"/>
              <a:ea typeface="Proxima Nova"/>
              <a:cs typeface="Proxima Nova"/>
              <a:sym typeface="Proxima Nova"/>
            </a:endParaRPr>
          </a:p>
          <a:p>
            <a:pPr indent="0" lvl="0" marL="0" rtl="0" algn="ctr">
              <a:spcBef>
                <a:spcPts val="0"/>
              </a:spcBef>
              <a:spcAft>
                <a:spcPts val="0"/>
              </a:spcAft>
              <a:buNone/>
            </a:pPr>
            <a:r>
              <a:rPr lang="en" sz="1800">
                <a:solidFill>
                  <a:srgbClr val="FF0000"/>
                </a:solidFill>
                <a:latin typeface="Proxima Nova"/>
                <a:ea typeface="Proxima Nova"/>
                <a:cs typeface="Proxima Nova"/>
                <a:sym typeface="Proxima Nova"/>
              </a:rPr>
              <a:t>Use Google Scholar customized for </a:t>
            </a:r>
            <a:br>
              <a:rPr lang="en" sz="1800">
                <a:solidFill>
                  <a:srgbClr val="FF0000"/>
                </a:solidFill>
                <a:latin typeface="Proxima Nova"/>
                <a:ea typeface="Proxima Nova"/>
                <a:cs typeface="Proxima Nova"/>
                <a:sym typeface="Proxima Nova"/>
              </a:rPr>
            </a:br>
            <a:r>
              <a:rPr lang="en" sz="1800">
                <a:solidFill>
                  <a:srgbClr val="FF0000"/>
                </a:solidFill>
                <a:latin typeface="Proxima Nova"/>
                <a:ea typeface="Proxima Nova"/>
                <a:cs typeface="Proxima Nova"/>
                <a:sym typeface="Proxima Nova"/>
              </a:rPr>
              <a:t>your library!</a:t>
            </a:r>
            <a:endParaRPr sz="1800">
              <a:solidFill>
                <a:srgbClr val="FF0000"/>
              </a:solidFill>
              <a:latin typeface="Proxima Nova"/>
              <a:ea typeface="Proxima Nova"/>
              <a:cs typeface="Proxima Nova"/>
              <a:sym typeface="Proxima Nova"/>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2" name="Shape 452"/>
        <p:cNvGrpSpPr/>
        <p:nvPr/>
      </p:nvGrpSpPr>
      <p:grpSpPr>
        <a:xfrm>
          <a:off x="0" y="0"/>
          <a:ext cx="0" cy="0"/>
          <a:chOff x="0" y="0"/>
          <a:chExt cx="0" cy="0"/>
        </a:xfrm>
      </p:grpSpPr>
      <p:sp>
        <p:nvSpPr>
          <p:cNvPr id="453" name="Google Shape;453;p78"/>
          <p:cNvSpPr txBox="1"/>
          <p:nvPr>
            <p:ph type="title"/>
          </p:nvPr>
        </p:nvSpPr>
        <p:spPr>
          <a:xfrm>
            <a:off x="311700" y="4978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Google Scholar: Topic Searches</a:t>
            </a:r>
            <a:endParaRPr b="1">
              <a:latin typeface="Proxima Nova"/>
              <a:ea typeface="Proxima Nova"/>
              <a:cs typeface="Proxima Nova"/>
              <a:sym typeface="Proxima Nova"/>
            </a:endParaRPr>
          </a:p>
        </p:txBody>
      </p:sp>
      <p:pic>
        <p:nvPicPr>
          <p:cNvPr id="454" name="Google Shape;454;p78"/>
          <p:cNvPicPr preferRelativeResize="0"/>
          <p:nvPr/>
        </p:nvPicPr>
        <p:blipFill rotWithShape="1">
          <a:blip r:embed="rId3">
            <a:alphaModFix/>
          </a:blip>
          <a:srcRect b="0" l="0" r="0" t="0"/>
          <a:stretch/>
        </p:blipFill>
        <p:spPr>
          <a:xfrm>
            <a:off x="0" y="4611296"/>
            <a:ext cx="9144000" cy="532200"/>
          </a:xfrm>
          <a:prstGeom prst="rect">
            <a:avLst/>
          </a:prstGeom>
          <a:noFill/>
          <a:ln>
            <a:noFill/>
          </a:ln>
        </p:spPr>
      </p:pic>
      <p:pic>
        <p:nvPicPr>
          <p:cNvPr id="455" name="Google Shape;455;p78"/>
          <p:cNvPicPr preferRelativeResize="0"/>
          <p:nvPr/>
        </p:nvPicPr>
        <p:blipFill>
          <a:blip r:embed="rId4">
            <a:alphaModFix/>
          </a:blip>
          <a:stretch>
            <a:fillRect/>
          </a:stretch>
        </p:blipFill>
        <p:spPr>
          <a:xfrm>
            <a:off x="3454975" y="1222925"/>
            <a:ext cx="2234045" cy="3235969"/>
          </a:xfrm>
          <a:prstGeom prst="rect">
            <a:avLst/>
          </a:prstGeom>
          <a:noFill/>
          <a:ln>
            <a:noFill/>
          </a:ln>
        </p:spPr>
      </p:pic>
      <p:sp>
        <p:nvSpPr>
          <p:cNvPr id="456" name="Google Shape;456;p78"/>
          <p:cNvSpPr/>
          <p:nvPr/>
        </p:nvSpPr>
        <p:spPr>
          <a:xfrm flipH="1">
            <a:off x="6020250" y="1338250"/>
            <a:ext cx="358500" cy="256500"/>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78"/>
          <p:cNvSpPr/>
          <p:nvPr/>
        </p:nvSpPr>
        <p:spPr>
          <a:xfrm flipH="1">
            <a:off x="6020250" y="1594750"/>
            <a:ext cx="358500" cy="256500"/>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78"/>
          <p:cNvSpPr/>
          <p:nvPr/>
        </p:nvSpPr>
        <p:spPr>
          <a:xfrm flipH="1">
            <a:off x="6020250" y="1862475"/>
            <a:ext cx="358500" cy="256500"/>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78"/>
          <p:cNvSpPr/>
          <p:nvPr/>
        </p:nvSpPr>
        <p:spPr>
          <a:xfrm flipH="1">
            <a:off x="6020250" y="2118975"/>
            <a:ext cx="358500" cy="256500"/>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78"/>
          <p:cNvSpPr/>
          <p:nvPr/>
        </p:nvSpPr>
        <p:spPr>
          <a:xfrm flipH="1">
            <a:off x="6020250" y="2518175"/>
            <a:ext cx="358500" cy="256500"/>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78"/>
          <p:cNvSpPr/>
          <p:nvPr/>
        </p:nvSpPr>
        <p:spPr>
          <a:xfrm flipH="1">
            <a:off x="6020250" y="3103025"/>
            <a:ext cx="358500" cy="256500"/>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78"/>
          <p:cNvSpPr/>
          <p:nvPr/>
        </p:nvSpPr>
        <p:spPr>
          <a:xfrm flipH="1">
            <a:off x="5962975" y="3857163"/>
            <a:ext cx="358500" cy="256500"/>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6" name="Shape 466"/>
        <p:cNvGrpSpPr/>
        <p:nvPr/>
      </p:nvGrpSpPr>
      <p:grpSpPr>
        <a:xfrm>
          <a:off x="0" y="0"/>
          <a:ext cx="0" cy="0"/>
          <a:chOff x="0" y="0"/>
          <a:chExt cx="0" cy="0"/>
        </a:xfrm>
      </p:grpSpPr>
      <p:sp>
        <p:nvSpPr>
          <p:cNvPr id="467" name="Google Shape;467;p79"/>
          <p:cNvSpPr txBox="1"/>
          <p:nvPr>
            <p:ph type="title"/>
          </p:nvPr>
        </p:nvSpPr>
        <p:spPr>
          <a:xfrm>
            <a:off x="311700" y="1816625"/>
            <a:ext cx="8520600" cy="175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800">
                <a:latin typeface="Proxima Nova"/>
                <a:ea typeface="Proxima Nova"/>
                <a:cs typeface="Proxima Nova"/>
                <a:sym typeface="Proxima Nova"/>
              </a:rPr>
              <a:t>Unpaywall</a:t>
            </a:r>
            <a:endParaRPr b="1" sz="4800">
              <a:latin typeface="Proxima Nova"/>
              <a:ea typeface="Proxima Nova"/>
              <a:cs typeface="Proxima Nova"/>
              <a:sym typeface="Proxima Nova"/>
            </a:endParaRPr>
          </a:p>
        </p:txBody>
      </p:sp>
      <p:pic>
        <p:nvPicPr>
          <p:cNvPr id="468" name="Google Shape;468;p79"/>
          <p:cNvPicPr preferRelativeResize="0"/>
          <p:nvPr/>
        </p:nvPicPr>
        <p:blipFill rotWithShape="1">
          <a:blip r:embed="rId3">
            <a:alphaModFix/>
          </a:blip>
          <a:srcRect b="0" l="0" r="0" t="0"/>
          <a:stretch/>
        </p:blipFill>
        <p:spPr>
          <a:xfrm>
            <a:off x="0" y="4611296"/>
            <a:ext cx="9144000" cy="5322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2" name="Shape 472"/>
        <p:cNvGrpSpPr/>
        <p:nvPr/>
      </p:nvGrpSpPr>
      <p:grpSpPr>
        <a:xfrm>
          <a:off x="0" y="0"/>
          <a:ext cx="0" cy="0"/>
          <a:chOff x="0" y="0"/>
          <a:chExt cx="0" cy="0"/>
        </a:xfrm>
      </p:grpSpPr>
      <p:sp>
        <p:nvSpPr>
          <p:cNvPr id="473" name="Google Shape;473;p8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Unpaywall: Get the Extension</a:t>
            </a:r>
            <a:endParaRPr b="1">
              <a:latin typeface="Proxima Nova"/>
              <a:ea typeface="Proxima Nova"/>
              <a:cs typeface="Proxima Nova"/>
              <a:sym typeface="Proxima Nova"/>
            </a:endParaRPr>
          </a:p>
        </p:txBody>
      </p:sp>
      <p:pic>
        <p:nvPicPr>
          <p:cNvPr id="474" name="Google Shape;474;p80"/>
          <p:cNvPicPr preferRelativeResize="0"/>
          <p:nvPr/>
        </p:nvPicPr>
        <p:blipFill rotWithShape="1">
          <a:blip r:embed="rId3">
            <a:alphaModFix/>
          </a:blip>
          <a:srcRect b="0" l="0" r="0" t="0"/>
          <a:stretch/>
        </p:blipFill>
        <p:spPr>
          <a:xfrm>
            <a:off x="0" y="4611296"/>
            <a:ext cx="9144000" cy="532200"/>
          </a:xfrm>
          <a:prstGeom prst="rect">
            <a:avLst/>
          </a:prstGeom>
          <a:noFill/>
          <a:ln>
            <a:noFill/>
          </a:ln>
        </p:spPr>
      </p:pic>
      <p:pic>
        <p:nvPicPr>
          <p:cNvPr id="475" name="Google Shape;475;p80"/>
          <p:cNvPicPr preferRelativeResize="0"/>
          <p:nvPr/>
        </p:nvPicPr>
        <p:blipFill>
          <a:blip r:embed="rId4">
            <a:alphaModFix/>
          </a:blip>
          <a:stretch>
            <a:fillRect/>
          </a:stretch>
        </p:blipFill>
        <p:spPr>
          <a:xfrm>
            <a:off x="1858438" y="1170125"/>
            <a:ext cx="5427122" cy="328877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9" name="Shape 479"/>
        <p:cNvGrpSpPr/>
        <p:nvPr/>
      </p:nvGrpSpPr>
      <p:grpSpPr>
        <a:xfrm>
          <a:off x="0" y="0"/>
          <a:ext cx="0" cy="0"/>
          <a:chOff x="0" y="0"/>
          <a:chExt cx="0" cy="0"/>
        </a:xfrm>
      </p:grpSpPr>
      <p:sp>
        <p:nvSpPr>
          <p:cNvPr id="480" name="Google Shape;480;p8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Unpaywall in Action</a:t>
            </a:r>
            <a:endParaRPr b="1">
              <a:latin typeface="Proxima Nova"/>
              <a:ea typeface="Proxima Nova"/>
              <a:cs typeface="Proxima Nova"/>
              <a:sym typeface="Proxima Nova"/>
            </a:endParaRPr>
          </a:p>
        </p:txBody>
      </p:sp>
      <p:pic>
        <p:nvPicPr>
          <p:cNvPr id="481" name="Google Shape;481;p81"/>
          <p:cNvPicPr preferRelativeResize="0"/>
          <p:nvPr/>
        </p:nvPicPr>
        <p:blipFill rotWithShape="1">
          <a:blip r:embed="rId3">
            <a:alphaModFix/>
          </a:blip>
          <a:srcRect b="0" l="0" r="0" t="0"/>
          <a:stretch/>
        </p:blipFill>
        <p:spPr>
          <a:xfrm>
            <a:off x="0" y="4611296"/>
            <a:ext cx="9144000" cy="532200"/>
          </a:xfrm>
          <a:prstGeom prst="rect">
            <a:avLst/>
          </a:prstGeom>
          <a:noFill/>
          <a:ln>
            <a:noFill/>
          </a:ln>
        </p:spPr>
      </p:pic>
      <p:pic>
        <p:nvPicPr>
          <p:cNvPr id="482" name="Google Shape;482;p81"/>
          <p:cNvPicPr preferRelativeResize="0"/>
          <p:nvPr/>
        </p:nvPicPr>
        <p:blipFill>
          <a:blip r:embed="rId4">
            <a:alphaModFix/>
          </a:blip>
          <a:stretch>
            <a:fillRect/>
          </a:stretch>
        </p:blipFill>
        <p:spPr>
          <a:xfrm>
            <a:off x="815800" y="1175425"/>
            <a:ext cx="6902805" cy="3288771"/>
          </a:xfrm>
          <a:prstGeom prst="rect">
            <a:avLst/>
          </a:prstGeom>
          <a:noFill/>
          <a:ln>
            <a:noFill/>
          </a:ln>
        </p:spPr>
      </p:pic>
      <p:sp>
        <p:nvSpPr>
          <p:cNvPr id="483" name="Google Shape;483;p81"/>
          <p:cNvSpPr/>
          <p:nvPr/>
        </p:nvSpPr>
        <p:spPr>
          <a:xfrm flipH="1">
            <a:off x="7868100" y="1824075"/>
            <a:ext cx="696900" cy="484500"/>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7" name="Shape 487"/>
        <p:cNvGrpSpPr/>
        <p:nvPr/>
      </p:nvGrpSpPr>
      <p:grpSpPr>
        <a:xfrm>
          <a:off x="0" y="0"/>
          <a:ext cx="0" cy="0"/>
          <a:chOff x="0" y="0"/>
          <a:chExt cx="0" cy="0"/>
        </a:xfrm>
      </p:grpSpPr>
      <p:sp>
        <p:nvSpPr>
          <p:cNvPr id="488" name="Google Shape;488;p8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Unpaywall in Action</a:t>
            </a:r>
            <a:endParaRPr b="1">
              <a:latin typeface="Proxima Nova"/>
              <a:ea typeface="Proxima Nova"/>
              <a:cs typeface="Proxima Nova"/>
              <a:sym typeface="Proxima Nova"/>
            </a:endParaRPr>
          </a:p>
        </p:txBody>
      </p:sp>
      <p:pic>
        <p:nvPicPr>
          <p:cNvPr id="489" name="Google Shape;489;p82"/>
          <p:cNvPicPr preferRelativeResize="0"/>
          <p:nvPr/>
        </p:nvPicPr>
        <p:blipFill rotWithShape="1">
          <a:blip r:embed="rId3">
            <a:alphaModFix/>
          </a:blip>
          <a:srcRect b="0" l="0" r="0" t="0"/>
          <a:stretch/>
        </p:blipFill>
        <p:spPr>
          <a:xfrm>
            <a:off x="0" y="4611296"/>
            <a:ext cx="9144000" cy="532200"/>
          </a:xfrm>
          <a:prstGeom prst="rect">
            <a:avLst/>
          </a:prstGeom>
          <a:noFill/>
          <a:ln>
            <a:noFill/>
          </a:ln>
        </p:spPr>
      </p:pic>
      <p:sp>
        <p:nvSpPr>
          <p:cNvPr id="490" name="Google Shape;490;p82"/>
          <p:cNvSpPr/>
          <p:nvPr/>
        </p:nvSpPr>
        <p:spPr>
          <a:xfrm flipH="1">
            <a:off x="7424500" y="2088125"/>
            <a:ext cx="696900" cy="484500"/>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91" name="Google Shape;491;p82"/>
          <p:cNvPicPr preferRelativeResize="0"/>
          <p:nvPr/>
        </p:nvPicPr>
        <p:blipFill>
          <a:blip r:embed="rId4">
            <a:alphaModFix/>
          </a:blip>
          <a:stretch>
            <a:fillRect/>
          </a:stretch>
        </p:blipFill>
        <p:spPr>
          <a:xfrm>
            <a:off x="1805325" y="1069613"/>
            <a:ext cx="5533358" cy="3363050"/>
          </a:xfrm>
          <a:prstGeom prst="rect">
            <a:avLst/>
          </a:prstGeom>
          <a:noFill/>
          <a:ln>
            <a:noFill/>
          </a:ln>
        </p:spPr>
      </p:pic>
      <p:sp>
        <p:nvSpPr>
          <p:cNvPr id="492" name="Google Shape;492;p82"/>
          <p:cNvSpPr/>
          <p:nvPr/>
        </p:nvSpPr>
        <p:spPr>
          <a:xfrm flipH="1">
            <a:off x="4223550" y="2895350"/>
            <a:ext cx="696900" cy="484500"/>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6" name="Shape 496"/>
        <p:cNvGrpSpPr/>
        <p:nvPr/>
      </p:nvGrpSpPr>
      <p:grpSpPr>
        <a:xfrm>
          <a:off x="0" y="0"/>
          <a:ext cx="0" cy="0"/>
          <a:chOff x="0" y="0"/>
          <a:chExt cx="0" cy="0"/>
        </a:xfrm>
      </p:grpSpPr>
      <p:sp>
        <p:nvSpPr>
          <p:cNvPr id="497" name="Google Shape;497;p8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Unpaywall in Action</a:t>
            </a:r>
            <a:endParaRPr b="1">
              <a:latin typeface="Proxima Nova"/>
              <a:ea typeface="Proxima Nova"/>
              <a:cs typeface="Proxima Nova"/>
              <a:sym typeface="Proxima Nova"/>
            </a:endParaRPr>
          </a:p>
        </p:txBody>
      </p:sp>
      <p:pic>
        <p:nvPicPr>
          <p:cNvPr id="498" name="Google Shape;498;p83"/>
          <p:cNvPicPr preferRelativeResize="0"/>
          <p:nvPr/>
        </p:nvPicPr>
        <p:blipFill rotWithShape="1">
          <a:blip r:embed="rId3">
            <a:alphaModFix/>
          </a:blip>
          <a:srcRect b="0" l="0" r="0" t="0"/>
          <a:stretch/>
        </p:blipFill>
        <p:spPr>
          <a:xfrm>
            <a:off x="0" y="4611296"/>
            <a:ext cx="9144000" cy="532200"/>
          </a:xfrm>
          <a:prstGeom prst="rect">
            <a:avLst/>
          </a:prstGeom>
          <a:noFill/>
          <a:ln>
            <a:noFill/>
          </a:ln>
        </p:spPr>
      </p:pic>
      <p:pic>
        <p:nvPicPr>
          <p:cNvPr id="499" name="Google Shape;499;p83"/>
          <p:cNvPicPr preferRelativeResize="0"/>
          <p:nvPr/>
        </p:nvPicPr>
        <p:blipFill>
          <a:blip r:embed="rId4">
            <a:alphaModFix/>
          </a:blip>
          <a:stretch>
            <a:fillRect/>
          </a:stretch>
        </p:blipFill>
        <p:spPr>
          <a:xfrm>
            <a:off x="1866425" y="1161825"/>
            <a:ext cx="5411140" cy="328877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3" name="Shape 503"/>
        <p:cNvGrpSpPr/>
        <p:nvPr/>
      </p:nvGrpSpPr>
      <p:grpSpPr>
        <a:xfrm>
          <a:off x="0" y="0"/>
          <a:ext cx="0" cy="0"/>
          <a:chOff x="0" y="0"/>
          <a:chExt cx="0" cy="0"/>
        </a:xfrm>
      </p:grpSpPr>
      <p:sp>
        <p:nvSpPr>
          <p:cNvPr id="504" name="Google Shape;504;p8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Unpaywall in Action: No Luck</a:t>
            </a:r>
            <a:endParaRPr b="1">
              <a:latin typeface="Proxima Nova"/>
              <a:ea typeface="Proxima Nova"/>
              <a:cs typeface="Proxima Nova"/>
              <a:sym typeface="Proxima Nova"/>
            </a:endParaRPr>
          </a:p>
        </p:txBody>
      </p:sp>
      <p:pic>
        <p:nvPicPr>
          <p:cNvPr id="505" name="Google Shape;505;p84"/>
          <p:cNvPicPr preferRelativeResize="0"/>
          <p:nvPr/>
        </p:nvPicPr>
        <p:blipFill rotWithShape="1">
          <a:blip r:embed="rId3">
            <a:alphaModFix/>
          </a:blip>
          <a:srcRect b="0" l="0" r="0" t="0"/>
          <a:stretch/>
        </p:blipFill>
        <p:spPr>
          <a:xfrm>
            <a:off x="0" y="4611296"/>
            <a:ext cx="9144000" cy="532200"/>
          </a:xfrm>
          <a:prstGeom prst="rect">
            <a:avLst/>
          </a:prstGeom>
          <a:noFill/>
          <a:ln>
            <a:noFill/>
          </a:ln>
        </p:spPr>
      </p:pic>
      <p:sp>
        <p:nvSpPr>
          <p:cNvPr id="506" name="Google Shape;506;p84"/>
          <p:cNvSpPr/>
          <p:nvPr/>
        </p:nvSpPr>
        <p:spPr>
          <a:xfrm flipH="1">
            <a:off x="7413950" y="2151500"/>
            <a:ext cx="696900" cy="484500"/>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07" name="Google Shape;507;p84"/>
          <p:cNvPicPr preferRelativeResize="0"/>
          <p:nvPr/>
        </p:nvPicPr>
        <p:blipFill>
          <a:blip r:embed="rId4">
            <a:alphaModFix/>
          </a:blip>
          <a:stretch>
            <a:fillRect/>
          </a:stretch>
        </p:blipFill>
        <p:spPr>
          <a:xfrm>
            <a:off x="1866425" y="1170125"/>
            <a:ext cx="5411140" cy="328877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1" name="Shape 511"/>
        <p:cNvGrpSpPr/>
        <p:nvPr/>
      </p:nvGrpSpPr>
      <p:grpSpPr>
        <a:xfrm>
          <a:off x="0" y="0"/>
          <a:ext cx="0" cy="0"/>
          <a:chOff x="0" y="0"/>
          <a:chExt cx="0" cy="0"/>
        </a:xfrm>
      </p:grpSpPr>
      <p:sp>
        <p:nvSpPr>
          <p:cNvPr id="512" name="Google Shape;512;p85"/>
          <p:cNvSpPr txBox="1"/>
          <p:nvPr>
            <p:ph type="title"/>
          </p:nvPr>
        </p:nvSpPr>
        <p:spPr>
          <a:xfrm>
            <a:off x="311700" y="1816625"/>
            <a:ext cx="8520600" cy="175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800">
                <a:latin typeface="Proxima Nova"/>
                <a:ea typeface="Proxima Nova"/>
                <a:cs typeface="Proxima Nova"/>
                <a:sym typeface="Proxima Nova"/>
              </a:rPr>
              <a:t>Open Access Button</a:t>
            </a:r>
            <a:endParaRPr b="1" sz="4800">
              <a:latin typeface="Proxima Nova"/>
              <a:ea typeface="Proxima Nova"/>
              <a:cs typeface="Proxima Nova"/>
              <a:sym typeface="Proxima Nova"/>
            </a:endParaRPr>
          </a:p>
        </p:txBody>
      </p:sp>
      <p:pic>
        <p:nvPicPr>
          <p:cNvPr id="513" name="Google Shape;513;p85"/>
          <p:cNvPicPr preferRelativeResize="0"/>
          <p:nvPr/>
        </p:nvPicPr>
        <p:blipFill rotWithShape="1">
          <a:blip r:embed="rId3">
            <a:alphaModFix/>
          </a:blip>
          <a:srcRect b="0" l="0" r="0" t="0"/>
          <a:stretch/>
        </p:blipFill>
        <p:spPr>
          <a:xfrm>
            <a:off x="0" y="4611296"/>
            <a:ext cx="9144000" cy="532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Where Do Scholars Publish?</a:t>
            </a:r>
            <a:endParaRPr b="1">
              <a:latin typeface="Proxima Nova"/>
              <a:ea typeface="Proxima Nova"/>
              <a:cs typeface="Proxima Nova"/>
              <a:sym typeface="Proxima Nova"/>
            </a:endParaRPr>
          </a:p>
        </p:txBody>
      </p:sp>
      <p:sp>
        <p:nvSpPr>
          <p:cNvPr id="179" name="Google Shape;179;p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400">
                <a:solidFill>
                  <a:schemeClr val="dk1"/>
                </a:solidFill>
                <a:latin typeface="Proxima Nova"/>
                <a:ea typeface="Proxima Nova"/>
                <a:cs typeface="Proxima Nova"/>
                <a:sym typeface="Proxima Nova"/>
              </a:rPr>
              <a:t>Today’s focus:</a:t>
            </a:r>
            <a:endParaRPr b="1" sz="2400">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a:solidFill>
                <a:srgbClr val="008000"/>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lang="en" sz="2400">
                <a:solidFill>
                  <a:srgbClr val="6AA84F"/>
                </a:solidFill>
                <a:latin typeface="Proxima Nova"/>
                <a:ea typeface="Proxima Nova"/>
                <a:cs typeface="Proxima Nova"/>
                <a:sym typeface="Proxima Nova"/>
              </a:rPr>
              <a:t>☑</a:t>
            </a:r>
            <a:r>
              <a:rPr lang="en">
                <a:solidFill>
                  <a:schemeClr val="dk1"/>
                </a:solidFill>
                <a:latin typeface="Proxima Nova"/>
                <a:ea typeface="Proxima Nova"/>
                <a:cs typeface="Proxima Nova"/>
                <a:sym typeface="Proxima Nova"/>
              </a:rPr>
              <a:t> scholarly journals</a:t>
            </a:r>
            <a:endParaRPr>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lang="en" sz="2400">
                <a:solidFill>
                  <a:srgbClr val="FF0000"/>
                </a:solidFill>
                <a:latin typeface="Proxima Nova"/>
                <a:ea typeface="Proxima Nova"/>
                <a:cs typeface="Proxima Nova"/>
                <a:sym typeface="Proxima Nova"/>
              </a:rPr>
              <a:t>☒</a:t>
            </a:r>
            <a:r>
              <a:rPr lang="en" sz="2400">
                <a:solidFill>
                  <a:srgbClr val="6AA84F"/>
                </a:solidFill>
                <a:latin typeface="Proxima Nova"/>
                <a:ea typeface="Proxima Nova"/>
                <a:cs typeface="Proxima Nova"/>
                <a:sym typeface="Proxima Nova"/>
              </a:rPr>
              <a:t> </a:t>
            </a:r>
            <a:r>
              <a:rPr lang="en">
                <a:solidFill>
                  <a:schemeClr val="dk1"/>
                </a:solidFill>
                <a:latin typeface="Proxima Nova"/>
                <a:ea typeface="Proxima Nova"/>
                <a:cs typeface="Proxima Nova"/>
                <a:sym typeface="Proxima Nova"/>
              </a:rPr>
              <a:t>magazines</a:t>
            </a:r>
            <a:endParaRPr>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lang="en" sz="2400">
                <a:solidFill>
                  <a:srgbClr val="FF0000"/>
                </a:solidFill>
                <a:latin typeface="Proxima Nova"/>
                <a:ea typeface="Proxima Nova"/>
                <a:cs typeface="Proxima Nova"/>
                <a:sym typeface="Proxima Nova"/>
              </a:rPr>
              <a:t>☒</a:t>
            </a:r>
            <a:r>
              <a:rPr lang="en" sz="2400">
                <a:solidFill>
                  <a:srgbClr val="6AA84F"/>
                </a:solidFill>
                <a:latin typeface="Proxima Nova"/>
                <a:ea typeface="Proxima Nova"/>
                <a:cs typeface="Proxima Nova"/>
                <a:sym typeface="Proxima Nova"/>
              </a:rPr>
              <a:t> </a:t>
            </a:r>
            <a:r>
              <a:rPr lang="en">
                <a:solidFill>
                  <a:schemeClr val="dk1"/>
                </a:solidFill>
                <a:latin typeface="Proxima Nova"/>
                <a:ea typeface="Proxima Nova"/>
                <a:cs typeface="Proxima Nova"/>
                <a:sym typeface="Proxima Nova"/>
              </a:rPr>
              <a:t>newspapers</a:t>
            </a:r>
            <a:endParaRPr>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lang="en" sz="2400">
                <a:solidFill>
                  <a:srgbClr val="FF0000"/>
                </a:solidFill>
                <a:latin typeface="Proxima Nova"/>
                <a:ea typeface="Proxima Nova"/>
                <a:cs typeface="Proxima Nova"/>
                <a:sym typeface="Proxima Nova"/>
              </a:rPr>
              <a:t>☒</a:t>
            </a:r>
            <a:r>
              <a:rPr lang="en" sz="2400">
                <a:solidFill>
                  <a:srgbClr val="6AA84F"/>
                </a:solidFill>
                <a:latin typeface="Proxima Nova"/>
                <a:ea typeface="Proxima Nova"/>
                <a:cs typeface="Proxima Nova"/>
                <a:sym typeface="Proxima Nova"/>
              </a:rPr>
              <a:t> </a:t>
            </a:r>
            <a:r>
              <a:rPr lang="en">
                <a:solidFill>
                  <a:schemeClr val="dk1"/>
                </a:solidFill>
                <a:latin typeface="Proxima Nova"/>
                <a:ea typeface="Proxima Nova"/>
                <a:cs typeface="Proxima Nova"/>
                <a:sym typeface="Proxima Nova"/>
              </a:rPr>
              <a:t>books</a:t>
            </a:r>
            <a:endParaRPr>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t/>
            </a:r>
            <a:endParaRPr b="1">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Clr>
                <a:schemeClr val="dk1"/>
              </a:buClr>
              <a:buSzPts val="1100"/>
              <a:buFont typeface="Arial"/>
              <a:buNone/>
            </a:pPr>
            <a:r>
              <a:rPr b="1" lang="en">
                <a:solidFill>
                  <a:schemeClr val="dk1"/>
                </a:solidFill>
                <a:latin typeface="Proxima Nova"/>
                <a:ea typeface="Proxima Nova"/>
                <a:cs typeface="Proxima Nova"/>
                <a:sym typeface="Proxima Nova"/>
              </a:rPr>
              <a:t>What’s the difference? </a:t>
            </a:r>
            <a:r>
              <a:rPr lang="en">
                <a:solidFill>
                  <a:schemeClr val="dk1"/>
                </a:solidFill>
                <a:latin typeface="Proxima Nova"/>
                <a:ea typeface="Proxima Nova"/>
                <a:cs typeface="Proxima Nova"/>
                <a:sym typeface="Proxima Nova"/>
              </a:rPr>
              <a:t>Whether or not author gets paid.</a:t>
            </a:r>
            <a:endParaRPr>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a:solidFill>
                <a:schemeClr val="dk1"/>
              </a:solidFill>
              <a:latin typeface="Proxima Nova"/>
              <a:ea typeface="Proxima Nova"/>
              <a:cs typeface="Proxima Nova"/>
              <a:sym typeface="Proxima Nova"/>
            </a:endParaRPr>
          </a:p>
        </p:txBody>
      </p:sp>
      <p:pic>
        <p:nvPicPr>
          <p:cNvPr id="180" name="Google Shape;180;p41"/>
          <p:cNvPicPr preferRelativeResize="0"/>
          <p:nvPr/>
        </p:nvPicPr>
        <p:blipFill rotWithShape="1">
          <a:blip r:embed="rId3">
            <a:alphaModFix/>
          </a:blip>
          <a:srcRect b="0" l="0" r="0" t="0"/>
          <a:stretch/>
        </p:blipFill>
        <p:spPr>
          <a:xfrm>
            <a:off x="0" y="4611296"/>
            <a:ext cx="9144000" cy="5322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7" name="Shape 517"/>
        <p:cNvGrpSpPr/>
        <p:nvPr/>
      </p:nvGrpSpPr>
      <p:grpSpPr>
        <a:xfrm>
          <a:off x="0" y="0"/>
          <a:ext cx="0" cy="0"/>
          <a:chOff x="0" y="0"/>
          <a:chExt cx="0" cy="0"/>
        </a:xfrm>
      </p:grpSpPr>
      <p:sp>
        <p:nvSpPr>
          <p:cNvPr id="518" name="Google Shape;518;p8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Open Access Button</a:t>
            </a:r>
            <a:endParaRPr b="1">
              <a:latin typeface="Proxima Nova"/>
              <a:ea typeface="Proxima Nova"/>
              <a:cs typeface="Proxima Nova"/>
              <a:sym typeface="Proxima Nova"/>
            </a:endParaRPr>
          </a:p>
        </p:txBody>
      </p:sp>
      <p:pic>
        <p:nvPicPr>
          <p:cNvPr id="519" name="Google Shape;519;p86"/>
          <p:cNvPicPr preferRelativeResize="0"/>
          <p:nvPr/>
        </p:nvPicPr>
        <p:blipFill rotWithShape="1">
          <a:blip r:embed="rId3">
            <a:alphaModFix/>
          </a:blip>
          <a:srcRect b="0" l="0" r="0" t="0"/>
          <a:stretch/>
        </p:blipFill>
        <p:spPr>
          <a:xfrm>
            <a:off x="0" y="4611296"/>
            <a:ext cx="9144000" cy="532200"/>
          </a:xfrm>
          <a:prstGeom prst="rect">
            <a:avLst/>
          </a:prstGeom>
          <a:noFill/>
          <a:ln>
            <a:noFill/>
          </a:ln>
        </p:spPr>
      </p:pic>
      <p:pic>
        <p:nvPicPr>
          <p:cNvPr id="520" name="Google Shape;520;p86"/>
          <p:cNvPicPr preferRelativeResize="0"/>
          <p:nvPr/>
        </p:nvPicPr>
        <p:blipFill>
          <a:blip r:embed="rId4">
            <a:alphaModFix/>
          </a:blip>
          <a:stretch>
            <a:fillRect/>
          </a:stretch>
        </p:blipFill>
        <p:spPr>
          <a:xfrm>
            <a:off x="1996375" y="1170125"/>
            <a:ext cx="5151253" cy="3288771"/>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4" name="Shape 524"/>
        <p:cNvGrpSpPr/>
        <p:nvPr/>
      </p:nvGrpSpPr>
      <p:grpSpPr>
        <a:xfrm>
          <a:off x="0" y="0"/>
          <a:ext cx="0" cy="0"/>
          <a:chOff x="0" y="0"/>
          <a:chExt cx="0" cy="0"/>
        </a:xfrm>
      </p:grpSpPr>
      <p:sp>
        <p:nvSpPr>
          <p:cNvPr id="525" name="Google Shape;525;p8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Open Access Button</a:t>
            </a:r>
            <a:endParaRPr b="1">
              <a:latin typeface="Proxima Nova"/>
              <a:ea typeface="Proxima Nova"/>
              <a:cs typeface="Proxima Nova"/>
              <a:sym typeface="Proxima Nova"/>
            </a:endParaRPr>
          </a:p>
        </p:txBody>
      </p:sp>
      <p:pic>
        <p:nvPicPr>
          <p:cNvPr id="526" name="Google Shape;526;p87"/>
          <p:cNvPicPr preferRelativeResize="0"/>
          <p:nvPr/>
        </p:nvPicPr>
        <p:blipFill rotWithShape="1">
          <a:blip r:embed="rId3">
            <a:alphaModFix/>
          </a:blip>
          <a:srcRect b="0" l="0" r="0" t="0"/>
          <a:stretch/>
        </p:blipFill>
        <p:spPr>
          <a:xfrm>
            <a:off x="0" y="4611296"/>
            <a:ext cx="9144000" cy="532200"/>
          </a:xfrm>
          <a:prstGeom prst="rect">
            <a:avLst/>
          </a:prstGeom>
          <a:noFill/>
          <a:ln>
            <a:noFill/>
          </a:ln>
        </p:spPr>
      </p:pic>
      <p:pic>
        <p:nvPicPr>
          <p:cNvPr id="527" name="Google Shape;527;p87"/>
          <p:cNvPicPr preferRelativeResize="0"/>
          <p:nvPr/>
        </p:nvPicPr>
        <p:blipFill>
          <a:blip r:embed="rId4">
            <a:alphaModFix/>
          </a:blip>
          <a:stretch>
            <a:fillRect/>
          </a:stretch>
        </p:blipFill>
        <p:spPr>
          <a:xfrm>
            <a:off x="672975" y="1170125"/>
            <a:ext cx="5411140" cy="3288770"/>
          </a:xfrm>
          <a:prstGeom prst="rect">
            <a:avLst/>
          </a:prstGeom>
          <a:noFill/>
          <a:ln>
            <a:noFill/>
          </a:ln>
        </p:spPr>
      </p:pic>
      <p:pic>
        <p:nvPicPr>
          <p:cNvPr id="528" name="Google Shape;528;p87"/>
          <p:cNvPicPr preferRelativeResize="0"/>
          <p:nvPr/>
        </p:nvPicPr>
        <p:blipFill>
          <a:blip r:embed="rId5">
            <a:alphaModFix/>
          </a:blip>
          <a:stretch>
            <a:fillRect/>
          </a:stretch>
        </p:blipFill>
        <p:spPr>
          <a:xfrm>
            <a:off x="7371525" y="1759200"/>
            <a:ext cx="1398700" cy="1398700"/>
          </a:xfrm>
          <a:prstGeom prst="rect">
            <a:avLst/>
          </a:prstGeom>
          <a:noFill/>
          <a:ln>
            <a:noFill/>
          </a:ln>
        </p:spPr>
      </p:pic>
      <p:sp>
        <p:nvSpPr>
          <p:cNvPr id="529" name="Google Shape;529;p87"/>
          <p:cNvSpPr/>
          <p:nvPr/>
        </p:nvSpPr>
        <p:spPr>
          <a:xfrm>
            <a:off x="6539600" y="2216300"/>
            <a:ext cx="696900" cy="484500"/>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3" name="Shape 533"/>
        <p:cNvGrpSpPr/>
        <p:nvPr/>
      </p:nvGrpSpPr>
      <p:grpSpPr>
        <a:xfrm>
          <a:off x="0" y="0"/>
          <a:ext cx="0" cy="0"/>
          <a:chOff x="0" y="0"/>
          <a:chExt cx="0" cy="0"/>
        </a:xfrm>
      </p:grpSpPr>
      <p:sp>
        <p:nvSpPr>
          <p:cNvPr id="534" name="Google Shape;534;p8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Open Access Button</a:t>
            </a:r>
            <a:endParaRPr b="1">
              <a:latin typeface="Proxima Nova"/>
              <a:ea typeface="Proxima Nova"/>
              <a:cs typeface="Proxima Nova"/>
              <a:sym typeface="Proxima Nova"/>
            </a:endParaRPr>
          </a:p>
        </p:txBody>
      </p:sp>
      <p:pic>
        <p:nvPicPr>
          <p:cNvPr id="535" name="Google Shape;535;p88"/>
          <p:cNvPicPr preferRelativeResize="0"/>
          <p:nvPr/>
        </p:nvPicPr>
        <p:blipFill rotWithShape="1">
          <a:blip r:embed="rId3">
            <a:alphaModFix/>
          </a:blip>
          <a:srcRect b="0" l="0" r="0" t="0"/>
          <a:stretch/>
        </p:blipFill>
        <p:spPr>
          <a:xfrm>
            <a:off x="0" y="4611296"/>
            <a:ext cx="9144000" cy="532200"/>
          </a:xfrm>
          <a:prstGeom prst="rect">
            <a:avLst/>
          </a:prstGeom>
          <a:noFill/>
          <a:ln>
            <a:noFill/>
          </a:ln>
        </p:spPr>
      </p:pic>
      <p:pic>
        <p:nvPicPr>
          <p:cNvPr id="536" name="Google Shape;536;p88"/>
          <p:cNvPicPr preferRelativeResize="0"/>
          <p:nvPr/>
        </p:nvPicPr>
        <p:blipFill>
          <a:blip r:embed="rId4">
            <a:alphaModFix/>
          </a:blip>
          <a:stretch>
            <a:fillRect/>
          </a:stretch>
        </p:blipFill>
        <p:spPr>
          <a:xfrm>
            <a:off x="1346050" y="1170125"/>
            <a:ext cx="6451889" cy="328877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0" name="Shape 540"/>
        <p:cNvGrpSpPr/>
        <p:nvPr/>
      </p:nvGrpSpPr>
      <p:grpSpPr>
        <a:xfrm>
          <a:off x="0" y="0"/>
          <a:ext cx="0" cy="0"/>
          <a:chOff x="0" y="0"/>
          <a:chExt cx="0" cy="0"/>
        </a:xfrm>
      </p:grpSpPr>
      <p:sp>
        <p:nvSpPr>
          <p:cNvPr id="541" name="Google Shape;541;p8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Open Access Button</a:t>
            </a:r>
            <a:endParaRPr b="1">
              <a:latin typeface="Proxima Nova"/>
              <a:ea typeface="Proxima Nova"/>
              <a:cs typeface="Proxima Nova"/>
              <a:sym typeface="Proxima Nova"/>
            </a:endParaRPr>
          </a:p>
        </p:txBody>
      </p:sp>
      <p:pic>
        <p:nvPicPr>
          <p:cNvPr id="542" name="Google Shape;542;p89"/>
          <p:cNvPicPr preferRelativeResize="0"/>
          <p:nvPr/>
        </p:nvPicPr>
        <p:blipFill rotWithShape="1">
          <a:blip r:embed="rId3">
            <a:alphaModFix/>
          </a:blip>
          <a:srcRect b="0" l="0" r="0" t="0"/>
          <a:stretch/>
        </p:blipFill>
        <p:spPr>
          <a:xfrm>
            <a:off x="0" y="4611296"/>
            <a:ext cx="9144000" cy="532200"/>
          </a:xfrm>
          <a:prstGeom prst="rect">
            <a:avLst/>
          </a:prstGeom>
          <a:noFill/>
          <a:ln>
            <a:noFill/>
          </a:ln>
        </p:spPr>
      </p:pic>
      <p:pic>
        <p:nvPicPr>
          <p:cNvPr id="543" name="Google Shape;543;p89"/>
          <p:cNvPicPr preferRelativeResize="0"/>
          <p:nvPr/>
        </p:nvPicPr>
        <p:blipFill>
          <a:blip r:embed="rId4">
            <a:alphaModFix/>
          </a:blip>
          <a:stretch>
            <a:fillRect/>
          </a:stretch>
        </p:blipFill>
        <p:spPr>
          <a:xfrm>
            <a:off x="1346050" y="1170125"/>
            <a:ext cx="6451889" cy="328877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7" name="Shape 547"/>
        <p:cNvGrpSpPr/>
        <p:nvPr/>
      </p:nvGrpSpPr>
      <p:grpSpPr>
        <a:xfrm>
          <a:off x="0" y="0"/>
          <a:ext cx="0" cy="0"/>
          <a:chOff x="0" y="0"/>
          <a:chExt cx="0" cy="0"/>
        </a:xfrm>
      </p:grpSpPr>
      <p:sp>
        <p:nvSpPr>
          <p:cNvPr id="548" name="Google Shape;548;p9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Open Access Button</a:t>
            </a:r>
            <a:endParaRPr b="1">
              <a:latin typeface="Proxima Nova"/>
              <a:ea typeface="Proxima Nova"/>
              <a:cs typeface="Proxima Nova"/>
              <a:sym typeface="Proxima Nova"/>
            </a:endParaRPr>
          </a:p>
        </p:txBody>
      </p:sp>
      <p:pic>
        <p:nvPicPr>
          <p:cNvPr id="549" name="Google Shape;549;p90"/>
          <p:cNvPicPr preferRelativeResize="0"/>
          <p:nvPr/>
        </p:nvPicPr>
        <p:blipFill rotWithShape="1">
          <a:blip r:embed="rId3">
            <a:alphaModFix/>
          </a:blip>
          <a:srcRect b="0" l="0" r="0" t="0"/>
          <a:stretch/>
        </p:blipFill>
        <p:spPr>
          <a:xfrm>
            <a:off x="0" y="4611296"/>
            <a:ext cx="9144000" cy="532200"/>
          </a:xfrm>
          <a:prstGeom prst="rect">
            <a:avLst/>
          </a:prstGeom>
          <a:noFill/>
          <a:ln>
            <a:noFill/>
          </a:ln>
        </p:spPr>
      </p:pic>
      <p:pic>
        <p:nvPicPr>
          <p:cNvPr id="550" name="Google Shape;550;p90"/>
          <p:cNvPicPr preferRelativeResize="0"/>
          <p:nvPr/>
        </p:nvPicPr>
        <p:blipFill>
          <a:blip r:embed="rId4">
            <a:alphaModFix/>
          </a:blip>
          <a:stretch>
            <a:fillRect/>
          </a:stretch>
        </p:blipFill>
        <p:spPr>
          <a:xfrm>
            <a:off x="1346050" y="1170125"/>
            <a:ext cx="6451889" cy="328877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4" name="Shape 554"/>
        <p:cNvGrpSpPr/>
        <p:nvPr/>
      </p:nvGrpSpPr>
      <p:grpSpPr>
        <a:xfrm>
          <a:off x="0" y="0"/>
          <a:ext cx="0" cy="0"/>
          <a:chOff x="0" y="0"/>
          <a:chExt cx="0" cy="0"/>
        </a:xfrm>
      </p:grpSpPr>
      <p:sp>
        <p:nvSpPr>
          <p:cNvPr id="555" name="Google Shape;555;p9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Unpaywall Success Rate?</a:t>
            </a:r>
            <a:endParaRPr b="1">
              <a:latin typeface="Proxima Nova"/>
              <a:ea typeface="Proxima Nova"/>
              <a:cs typeface="Proxima Nova"/>
              <a:sym typeface="Proxima Nova"/>
            </a:endParaRPr>
          </a:p>
        </p:txBody>
      </p:sp>
      <p:sp>
        <p:nvSpPr>
          <p:cNvPr id="556" name="Google Shape;556;p9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rgbClr val="333333"/>
                </a:solidFill>
                <a:latin typeface="Proxima Nova"/>
                <a:ea typeface="Proxima Nova"/>
                <a:cs typeface="Proxima Nova"/>
                <a:sym typeface="Proxima Nova"/>
              </a:rPr>
              <a:t>“We estimate that at least 28% of the scholarly literature is OA (19M in total) and that this proportion is growing, driven particularly by growth in Gold and Hybrid. The most recent year analyzed (2015) also has the highest percentage of OA (45%). Because of this growth, and the fact that readers disproportionately access newer articles, we find that Unpaywall users encounter OA quite frequently: </a:t>
            </a:r>
            <a:r>
              <a:rPr b="1" lang="en" sz="1600">
                <a:solidFill>
                  <a:srgbClr val="333333"/>
                </a:solidFill>
                <a:latin typeface="Proxima Nova"/>
                <a:ea typeface="Proxima Nova"/>
                <a:cs typeface="Proxima Nova"/>
                <a:sym typeface="Proxima Nova"/>
              </a:rPr>
              <a:t>47% of articles they view are OA</a:t>
            </a:r>
            <a:r>
              <a:rPr lang="en" sz="1600">
                <a:solidFill>
                  <a:srgbClr val="333333"/>
                </a:solidFill>
                <a:latin typeface="Proxima Nova"/>
                <a:ea typeface="Proxima Nova"/>
                <a:cs typeface="Proxima Nova"/>
                <a:sym typeface="Proxima Nova"/>
              </a:rPr>
              <a:t>. Notably, the most common mechanism for OA is not Gold, Green, or Hybrid OA, but rather an under-discussed category we dub Bronze: articles made free-to-read on the publisher website, without an explicit Open license.”</a:t>
            </a:r>
            <a:endParaRPr sz="1600">
              <a:solidFill>
                <a:srgbClr val="333333"/>
              </a:solidFill>
              <a:latin typeface="Proxima Nova"/>
              <a:ea typeface="Proxima Nova"/>
              <a:cs typeface="Proxima Nova"/>
              <a:sym typeface="Proxima Nova"/>
            </a:endParaRPr>
          </a:p>
          <a:p>
            <a:pPr indent="0" lvl="0" marL="0" rtl="0" algn="r">
              <a:lnSpc>
                <a:spcPct val="115000"/>
              </a:lnSpc>
              <a:spcBef>
                <a:spcPts val="1400"/>
              </a:spcBef>
              <a:spcAft>
                <a:spcPts val="0"/>
              </a:spcAft>
              <a:buNone/>
            </a:pPr>
            <a:r>
              <a:rPr lang="en" sz="1600">
                <a:solidFill>
                  <a:srgbClr val="333333"/>
                </a:solidFill>
                <a:latin typeface="Proxima Nova"/>
                <a:ea typeface="Proxima Nova"/>
                <a:cs typeface="Proxima Nova"/>
                <a:sym typeface="Proxima Nova"/>
              </a:rPr>
              <a:t>— Piwowar, Priem, et al.</a:t>
            </a:r>
            <a:br>
              <a:rPr lang="en" sz="1600">
                <a:solidFill>
                  <a:srgbClr val="333333"/>
                </a:solidFill>
                <a:latin typeface="Proxima Nova"/>
                <a:ea typeface="Proxima Nova"/>
                <a:cs typeface="Proxima Nova"/>
                <a:sym typeface="Proxima Nova"/>
              </a:rPr>
            </a:br>
            <a:r>
              <a:rPr lang="en" sz="1600" u="sng">
                <a:solidFill>
                  <a:schemeClr val="hlink"/>
                </a:solidFill>
                <a:latin typeface="Proxima Nova"/>
                <a:ea typeface="Proxima Nova"/>
                <a:cs typeface="Proxima Nova"/>
                <a:sym typeface="Proxima Nova"/>
                <a:hlinkClick r:id="rId3"/>
              </a:rPr>
              <a:t>https://peerj.com/articles/4375/</a:t>
            </a:r>
            <a:r>
              <a:rPr lang="en" sz="1600">
                <a:solidFill>
                  <a:srgbClr val="333333"/>
                </a:solidFill>
                <a:latin typeface="Proxima Nova"/>
                <a:ea typeface="Proxima Nova"/>
                <a:cs typeface="Proxima Nova"/>
                <a:sym typeface="Proxima Nova"/>
              </a:rPr>
              <a:t> </a:t>
            </a:r>
            <a:endParaRPr sz="1600">
              <a:solidFill>
                <a:srgbClr val="333333"/>
              </a:solidFill>
              <a:latin typeface="Proxima Nova"/>
              <a:ea typeface="Proxima Nova"/>
              <a:cs typeface="Proxima Nova"/>
              <a:sym typeface="Proxima Nova"/>
            </a:endParaRPr>
          </a:p>
          <a:p>
            <a:pPr indent="0" lvl="0" marL="0" rtl="0" algn="l">
              <a:lnSpc>
                <a:spcPct val="115000"/>
              </a:lnSpc>
              <a:spcBef>
                <a:spcPts val="1400"/>
              </a:spcBef>
              <a:spcAft>
                <a:spcPts val="1600"/>
              </a:spcAft>
              <a:buNone/>
            </a:pPr>
            <a:r>
              <a:t/>
            </a:r>
            <a:endParaRPr b="1" sz="1600">
              <a:latin typeface="Proxima Nova"/>
              <a:ea typeface="Proxima Nova"/>
              <a:cs typeface="Proxima Nova"/>
              <a:sym typeface="Proxima Nova"/>
            </a:endParaRPr>
          </a:p>
        </p:txBody>
      </p:sp>
      <p:pic>
        <p:nvPicPr>
          <p:cNvPr id="557" name="Google Shape;557;p91"/>
          <p:cNvPicPr preferRelativeResize="0"/>
          <p:nvPr/>
        </p:nvPicPr>
        <p:blipFill rotWithShape="1">
          <a:blip r:embed="rId4">
            <a:alphaModFix/>
          </a:blip>
          <a:srcRect b="0" l="0" r="0" t="0"/>
          <a:stretch/>
        </p:blipFill>
        <p:spPr>
          <a:xfrm>
            <a:off x="0" y="4611296"/>
            <a:ext cx="9144000" cy="5322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1" name="Shape 561"/>
        <p:cNvGrpSpPr/>
        <p:nvPr/>
      </p:nvGrpSpPr>
      <p:grpSpPr>
        <a:xfrm>
          <a:off x="0" y="0"/>
          <a:ext cx="0" cy="0"/>
          <a:chOff x="0" y="0"/>
          <a:chExt cx="0" cy="0"/>
        </a:xfrm>
      </p:grpSpPr>
      <p:sp>
        <p:nvSpPr>
          <p:cNvPr id="562" name="Google Shape;562;p9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Where is posting generally allowed?</a:t>
            </a:r>
            <a:endParaRPr b="1">
              <a:latin typeface="Proxima Nova"/>
              <a:ea typeface="Proxima Nova"/>
              <a:cs typeface="Proxima Nova"/>
              <a:sym typeface="Proxima Nova"/>
            </a:endParaRPr>
          </a:p>
        </p:txBody>
      </p:sp>
      <p:sp>
        <p:nvSpPr>
          <p:cNvPr id="563" name="Google Shape;563;p9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000000"/>
              </a:buClr>
              <a:buSzPts val="1800"/>
              <a:buFont typeface="Proxima Nova"/>
              <a:buChar char="●"/>
            </a:pPr>
            <a:r>
              <a:rPr b="1" lang="en">
                <a:solidFill>
                  <a:srgbClr val="000000"/>
                </a:solidFill>
                <a:latin typeface="Proxima Nova"/>
                <a:ea typeface="Proxima Nova"/>
                <a:cs typeface="Proxima Nova"/>
                <a:sym typeface="Proxima Nova"/>
              </a:rPr>
              <a:t>Institutional repositories: </a:t>
            </a:r>
            <a:r>
              <a:rPr lang="en">
                <a:solidFill>
                  <a:srgbClr val="000000"/>
                </a:solidFill>
                <a:latin typeface="Proxima Nova"/>
                <a:ea typeface="Proxima Nova"/>
                <a:cs typeface="Proxima Nova"/>
                <a:sym typeface="Proxima Nova"/>
              </a:rPr>
              <a:t>CUNY Academic Works, UC’s eScholarship, Harvard DASH, etc.</a:t>
            </a:r>
            <a:br>
              <a:rPr lang="en">
                <a:solidFill>
                  <a:srgbClr val="000000"/>
                </a:solidFill>
                <a:latin typeface="Proxima Nova"/>
                <a:ea typeface="Proxima Nova"/>
                <a:cs typeface="Proxima Nova"/>
                <a:sym typeface="Proxima Nova"/>
              </a:rPr>
            </a:br>
            <a:endParaRPr>
              <a:solidFill>
                <a:srgbClr val="000000"/>
              </a:solidFill>
              <a:latin typeface="Proxima Nova"/>
              <a:ea typeface="Proxima Nova"/>
              <a:cs typeface="Proxima Nova"/>
              <a:sym typeface="Proxima Nova"/>
            </a:endParaRPr>
          </a:p>
          <a:p>
            <a:pPr indent="-342900" lvl="0" marL="457200" rtl="0" algn="l">
              <a:lnSpc>
                <a:spcPct val="100000"/>
              </a:lnSpc>
              <a:spcBef>
                <a:spcPts val="0"/>
              </a:spcBef>
              <a:spcAft>
                <a:spcPts val="0"/>
              </a:spcAft>
              <a:buClr>
                <a:srgbClr val="000000"/>
              </a:buClr>
              <a:buSzPts val="1800"/>
              <a:buFont typeface="Proxima Nova"/>
              <a:buChar char="●"/>
            </a:pPr>
            <a:r>
              <a:rPr b="1" lang="en">
                <a:solidFill>
                  <a:srgbClr val="000000"/>
                </a:solidFill>
                <a:latin typeface="Proxima Nova"/>
                <a:ea typeface="Proxima Nova"/>
                <a:cs typeface="Proxima Nova"/>
                <a:sym typeface="Proxima Nova"/>
              </a:rPr>
              <a:t>Disciplinary repositories:</a:t>
            </a:r>
            <a:r>
              <a:rPr lang="en">
                <a:solidFill>
                  <a:srgbClr val="000000"/>
                </a:solidFill>
                <a:latin typeface="Proxima Nova"/>
                <a:ea typeface="Proxima Nova"/>
                <a:cs typeface="Proxima Nova"/>
                <a:sym typeface="Proxima Nova"/>
              </a:rPr>
              <a:t> arXiv, SocArxiv, bioRxiv, PubMed Central, SSRN (Social Science Research Network), etc.</a:t>
            </a:r>
            <a:br>
              <a:rPr lang="en">
                <a:solidFill>
                  <a:srgbClr val="000000"/>
                </a:solidFill>
                <a:latin typeface="Proxima Nova"/>
                <a:ea typeface="Proxima Nova"/>
                <a:cs typeface="Proxima Nova"/>
                <a:sym typeface="Proxima Nova"/>
              </a:rPr>
            </a:br>
            <a:endParaRPr>
              <a:solidFill>
                <a:srgbClr val="000000"/>
              </a:solidFill>
              <a:latin typeface="Proxima Nova"/>
              <a:ea typeface="Proxima Nova"/>
              <a:cs typeface="Proxima Nova"/>
              <a:sym typeface="Proxima Nova"/>
            </a:endParaRPr>
          </a:p>
          <a:p>
            <a:pPr indent="-342900" lvl="0" marL="457200" rtl="0" algn="l">
              <a:lnSpc>
                <a:spcPct val="100000"/>
              </a:lnSpc>
              <a:spcBef>
                <a:spcPts val="0"/>
              </a:spcBef>
              <a:spcAft>
                <a:spcPts val="0"/>
              </a:spcAft>
              <a:buClr>
                <a:srgbClr val="000000"/>
              </a:buClr>
              <a:buSzPts val="1800"/>
              <a:buFont typeface="Proxima Nova"/>
              <a:buChar char="●"/>
            </a:pPr>
            <a:r>
              <a:rPr b="1" lang="en">
                <a:solidFill>
                  <a:srgbClr val="000000"/>
                </a:solidFill>
                <a:latin typeface="Proxima Nova"/>
                <a:ea typeface="Proxima Nova"/>
                <a:cs typeface="Proxima Nova"/>
                <a:sym typeface="Proxima Nova"/>
              </a:rPr>
              <a:t>Open access via publisher </a:t>
            </a:r>
            <a:r>
              <a:rPr lang="en">
                <a:solidFill>
                  <a:srgbClr val="000000"/>
                </a:solidFill>
                <a:latin typeface="Proxima Nova"/>
                <a:ea typeface="Proxima Nova"/>
                <a:cs typeface="Proxima Nova"/>
                <a:sym typeface="Proxima Nova"/>
              </a:rPr>
              <a:t>(“gold” or “bronze” OA)</a:t>
            </a:r>
            <a:br>
              <a:rPr lang="en">
                <a:solidFill>
                  <a:srgbClr val="000000"/>
                </a:solidFill>
                <a:latin typeface="Proxima Nova"/>
                <a:ea typeface="Proxima Nova"/>
                <a:cs typeface="Proxima Nova"/>
                <a:sym typeface="Proxima Nova"/>
              </a:rPr>
            </a:br>
            <a:endParaRPr>
              <a:solidFill>
                <a:srgbClr val="000000"/>
              </a:solidFill>
              <a:latin typeface="Proxima Nova"/>
              <a:ea typeface="Proxima Nova"/>
              <a:cs typeface="Proxima Nova"/>
              <a:sym typeface="Proxima Nova"/>
            </a:endParaRPr>
          </a:p>
          <a:p>
            <a:pPr indent="-342900" lvl="0" marL="457200" rtl="0" algn="l">
              <a:lnSpc>
                <a:spcPct val="100000"/>
              </a:lnSpc>
              <a:spcBef>
                <a:spcPts val="0"/>
              </a:spcBef>
              <a:spcAft>
                <a:spcPts val="0"/>
              </a:spcAft>
              <a:buClr>
                <a:srgbClr val="000000"/>
              </a:buClr>
              <a:buSzPts val="1800"/>
              <a:buFont typeface="Proxima Nova"/>
              <a:buChar char="●"/>
            </a:pPr>
            <a:r>
              <a:rPr b="1" lang="en">
                <a:solidFill>
                  <a:srgbClr val="000000"/>
                </a:solidFill>
                <a:latin typeface="Proxima Nova"/>
                <a:ea typeface="Proxima Nova"/>
                <a:cs typeface="Proxima Nova"/>
                <a:sym typeface="Proxima Nova"/>
              </a:rPr>
              <a:t>Authors’ personal or institutional websites</a:t>
            </a:r>
            <a:endParaRPr b="1">
              <a:solidFill>
                <a:srgbClr val="000000"/>
              </a:solidFill>
              <a:latin typeface="Proxima Nova"/>
              <a:ea typeface="Proxima Nova"/>
              <a:cs typeface="Proxima Nova"/>
              <a:sym typeface="Proxima Nova"/>
            </a:endParaRPr>
          </a:p>
        </p:txBody>
      </p:sp>
      <p:pic>
        <p:nvPicPr>
          <p:cNvPr id="564" name="Google Shape;564;p92"/>
          <p:cNvPicPr preferRelativeResize="0"/>
          <p:nvPr/>
        </p:nvPicPr>
        <p:blipFill rotWithShape="1">
          <a:blip r:embed="rId3">
            <a:alphaModFix/>
          </a:blip>
          <a:srcRect b="0" l="0" r="0" t="0"/>
          <a:stretch/>
        </p:blipFill>
        <p:spPr>
          <a:xfrm>
            <a:off x="0" y="4611296"/>
            <a:ext cx="9144000" cy="5322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8" name="Shape 568"/>
        <p:cNvGrpSpPr/>
        <p:nvPr/>
      </p:nvGrpSpPr>
      <p:grpSpPr>
        <a:xfrm>
          <a:off x="0" y="0"/>
          <a:ext cx="0" cy="0"/>
          <a:chOff x="0" y="0"/>
          <a:chExt cx="0" cy="0"/>
        </a:xfrm>
      </p:grpSpPr>
      <p:sp>
        <p:nvSpPr>
          <p:cNvPr id="569" name="Google Shape;569;p9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Where is posting generally NOT allowed?</a:t>
            </a:r>
            <a:endParaRPr b="1">
              <a:latin typeface="Proxima Nova"/>
              <a:ea typeface="Proxima Nova"/>
              <a:cs typeface="Proxima Nova"/>
              <a:sym typeface="Proxima Nova"/>
            </a:endParaRPr>
          </a:p>
        </p:txBody>
      </p:sp>
      <p:sp>
        <p:nvSpPr>
          <p:cNvPr id="570" name="Google Shape;570;p93"/>
          <p:cNvSpPr txBox="1"/>
          <p:nvPr>
            <p:ph idx="1" type="body"/>
          </p:nvPr>
        </p:nvSpPr>
        <p:spPr>
          <a:xfrm>
            <a:off x="311700" y="1304875"/>
            <a:ext cx="85206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000000"/>
              </a:buClr>
              <a:buSzPts val="1800"/>
              <a:buFont typeface="Proxima Nova"/>
              <a:buChar char="●"/>
            </a:pPr>
            <a:r>
              <a:rPr b="1" lang="en">
                <a:solidFill>
                  <a:srgbClr val="000000"/>
                </a:solidFill>
                <a:latin typeface="Proxima Nova"/>
                <a:ea typeface="Proxima Nova"/>
                <a:cs typeface="Proxima Nova"/>
                <a:sym typeface="Proxima Nova"/>
              </a:rPr>
              <a:t>Another person’s / institution’s website</a:t>
            </a:r>
            <a:br>
              <a:rPr b="1" lang="en">
                <a:solidFill>
                  <a:srgbClr val="000000"/>
                </a:solidFill>
                <a:latin typeface="Proxima Nova"/>
                <a:ea typeface="Proxima Nova"/>
                <a:cs typeface="Proxima Nova"/>
                <a:sym typeface="Proxima Nova"/>
              </a:rPr>
            </a:br>
            <a:endParaRPr b="1">
              <a:solidFill>
                <a:srgbClr val="000000"/>
              </a:solidFill>
              <a:latin typeface="Proxima Nova"/>
              <a:ea typeface="Proxima Nova"/>
              <a:cs typeface="Proxima Nova"/>
              <a:sym typeface="Proxima Nova"/>
            </a:endParaRPr>
          </a:p>
          <a:p>
            <a:pPr indent="-342900" lvl="0" marL="457200" rtl="0" algn="l">
              <a:lnSpc>
                <a:spcPct val="100000"/>
              </a:lnSpc>
              <a:spcBef>
                <a:spcPts val="0"/>
              </a:spcBef>
              <a:spcAft>
                <a:spcPts val="0"/>
              </a:spcAft>
              <a:buClr>
                <a:srgbClr val="000000"/>
              </a:buClr>
              <a:buSzPts val="1800"/>
              <a:buFont typeface="Proxima Nova"/>
              <a:buChar char="●"/>
            </a:pPr>
            <a:r>
              <a:rPr b="1" lang="en">
                <a:solidFill>
                  <a:srgbClr val="000000"/>
                </a:solidFill>
                <a:latin typeface="Proxima Nova"/>
                <a:ea typeface="Proxima Nova"/>
                <a:cs typeface="Proxima Nova"/>
                <a:sym typeface="Proxima Nova"/>
              </a:rPr>
              <a:t>Academic social networks: </a:t>
            </a:r>
            <a:r>
              <a:rPr lang="en">
                <a:solidFill>
                  <a:srgbClr val="000000"/>
                </a:solidFill>
                <a:latin typeface="Proxima Nova"/>
                <a:ea typeface="Proxima Nova"/>
                <a:cs typeface="Proxima Nova"/>
                <a:sym typeface="Proxima Nova"/>
              </a:rPr>
              <a:t>Academia.edu, ResearchGate</a:t>
            </a:r>
            <a:br>
              <a:rPr lang="en">
                <a:solidFill>
                  <a:srgbClr val="000000"/>
                </a:solidFill>
                <a:latin typeface="Proxima Nova"/>
                <a:ea typeface="Proxima Nova"/>
                <a:cs typeface="Proxima Nova"/>
                <a:sym typeface="Proxima Nova"/>
              </a:rPr>
            </a:br>
            <a:endParaRPr>
              <a:solidFill>
                <a:srgbClr val="000000"/>
              </a:solidFill>
              <a:latin typeface="Proxima Nova"/>
              <a:ea typeface="Proxima Nova"/>
              <a:cs typeface="Proxima Nova"/>
              <a:sym typeface="Proxima Nova"/>
            </a:endParaRPr>
          </a:p>
          <a:p>
            <a:pPr indent="-342900" lvl="0" marL="457200" rtl="0" algn="l">
              <a:lnSpc>
                <a:spcPct val="100000"/>
              </a:lnSpc>
              <a:spcBef>
                <a:spcPts val="0"/>
              </a:spcBef>
              <a:spcAft>
                <a:spcPts val="0"/>
              </a:spcAft>
              <a:buClr>
                <a:srgbClr val="000000"/>
              </a:buClr>
              <a:buSzPts val="1800"/>
              <a:buFont typeface="Proxima Nova"/>
              <a:buChar char="●"/>
            </a:pPr>
            <a:r>
              <a:rPr b="1" lang="en">
                <a:solidFill>
                  <a:srgbClr val="000000"/>
                </a:solidFill>
                <a:latin typeface="Proxima Nova"/>
                <a:ea typeface="Proxima Nova"/>
                <a:cs typeface="Proxima Nova"/>
                <a:sym typeface="Proxima Nova"/>
              </a:rPr>
              <a:t>Pirate sites: </a:t>
            </a:r>
            <a:r>
              <a:rPr lang="en">
                <a:solidFill>
                  <a:srgbClr val="000000"/>
                </a:solidFill>
                <a:latin typeface="Proxima Nova"/>
                <a:ea typeface="Proxima Nova"/>
                <a:cs typeface="Proxima Nova"/>
                <a:sym typeface="Proxima Nova"/>
              </a:rPr>
              <a:t>Sci-Hub, etc.</a:t>
            </a:r>
            <a:br>
              <a:rPr lang="en">
                <a:solidFill>
                  <a:srgbClr val="000000"/>
                </a:solidFill>
                <a:latin typeface="Proxima Nova"/>
                <a:ea typeface="Proxima Nova"/>
                <a:cs typeface="Proxima Nova"/>
                <a:sym typeface="Proxima Nova"/>
              </a:rPr>
            </a:br>
            <a:endParaRPr>
              <a:solidFill>
                <a:srgbClr val="000000"/>
              </a:solidFill>
              <a:latin typeface="Proxima Nova"/>
              <a:ea typeface="Proxima Nova"/>
              <a:cs typeface="Proxima Nova"/>
              <a:sym typeface="Proxima Nova"/>
            </a:endParaRPr>
          </a:p>
          <a:p>
            <a:pPr indent="-342900" lvl="0" marL="457200" rtl="0" algn="l">
              <a:lnSpc>
                <a:spcPct val="100000"/>
              </a:lnSpc>
              <a:spcBef>
                <a:spcPts val="0"/>
              </a:spcBef>
              <a:spcAft>
                <a:spcPts val="0"/>
              </a:spcAft>
              <a:buClr>
                <a:srgbClr val="000000"/>
              </a:buClr>
              <a:buSzPts val="1800"/>
              <a:buFont typeface="Proxima Nova"/>
              <a:buChar char="●"/>
            </a:pPr>
            <a:r>
              <a:rPr b="1" lang="en">
                <a:solidFill>
                  <a:srgbClr val="000000"/>
                </a:solidFill>
                <a:latin typeface="Proxima Nova"/>
                <a:ea typeface="Proxima Nova"/>
                <a:cs typeface="Proxima Nova"/>
                <a:sym typeface="Proxima Nova"/>
              </a:rPr>
              <a:t>Other random websites</a:t>
            </a:r>
            <a:endParaRPr b="1">
              <a:solidFill>
                <a:srgbClr val="000000"/>
              </a:solidFill>
              <a:latin typeface="Proxima Nova"/>
              <a:ea typeface="Proxima Nova"/>
              <a:cs typeface="Proxima Nova"/>
              <a:sym typeface="Proxima Nova"/>
            </a:endParaRPr>
          </a:p>
          <a:p>
            <a:pPr indent="0" lvl="0" marL="0" rtl="0" algn="ctr">
              <a:lnSpc>
                <a:spcPct val="100000"/>
              </a:lnSpc>
              <a:spcBef>
                <a:spcPts val="1600"/>
              </a:spcBef>
              <a:spcAft>
                <a:spcPts val="1600"/>
              </a:spcAft>
              <a:buNone/>
            </a:pPr>
            <a:br>
              <a:rPr b="1" lang="en">
                <a:solidFill>
                  <a:srgbClr val="000000"/>
                </a:solidFill>
                <a:latin typeface="Proxima Nova"/>
                <a:ea typeface="Proxima Nova"/>
                <a:cs typeface="Proxima Nova"/>
                <a:sym typeface="Proxima Nova"/>
              </a:rPr>
            </a:br>
            <a:r>
              <a:rPr b="1" lang="en">
                <a:solidFill>
                  <a:srgbClr val="000000"/>
                </a:solidFill>
                <a:latin typeface="Proxima Nova"/>
                <a:ea typeface="Proxima Nova"/>
                <a:cs typeface="Proxima Nova"/>
                <a:sym typeface="Proxima Nova"/>
              </a:rPr>
              <a:t>Important: </a:t>
            </a:r>
            <a:r>
              <a:rPr lang="en">
                <a:solidFill>
                  <a:srgbClr val="000000"/>
                </a:solidFill>
                <a:latin typeface="Proxima Nova"/>
                <a:ea typeface="Proxima Nova"/>
                <a:cs typeface="Proxima Nova"/>
                <a:sym typeface="Proxima Nova"/>
              </a:rPr>
              <a:t>Copies on these sites </a:t>
            </a:r>
            <a:r>
              <a:rPr lang="en" u="sng">
                <a:solidFill>
                  <a:srgbClr val="000000"/>
                </a:solidFill>
                <a:latin typeface="Proxima Nova"/>
                <a:ea typeface="Proxima Nova"/>
                <a:cs typeface="Proxima Nova"/>
                <a:sym typeface="Proxima Nova"/>
              </a:rPr>
              <a:t>may or may not</a:t>
            </a:r>
            <a:r>
              <a:rPr lang="en">
                <a:solidFill>
                  <a:srgbClr val="000000"/>
                </a:solidFill>
                <a:latin typeface="Proxima Nova"/>
                <a:ea typeface="Proxima Nova"/>
                <a:cs typeface="Proxima Nova"/>
                <a:sym typeface="Proxima Nova"/>
              </a:rPr>
              <a:t> be legal.</a:t>
            </a:r>
            <a:r>
              <a:rPr b="1" lang="en">
                <a:solidFill>
                  <a:srgbClr val="000000"/>
                </a:solidFill>
                <a:latin typeface="Proxima Nova"/>
                <a:ea typeface="Proxima Nova"/>
                <a:cs typeface="Proxima Nova"/>
                <a:sym typeface="Proxima Nova"/>
              </a:rPr>
              <a:t> </a:t>
            </a:r>
            <a:endParaRPr b="1">
              <a:solidFill>
                <a:srgbClr val="000000"/>
              </a:solidFill>
              <a:latin typeface="Proxima Nova"/>
              <a:ea typeface="Proxima Nova"/>
              <a:cs typeface="Proxima Nova"/>
              <a:sym typeface="Proxima Nova"/>
            </a:endParaRPr>
          </a:p>
        </p:txBody>
      </p:sp>
      <p:pic>
        <p:nvPicPr>
          <p:cNvPr id="571" name="Google Shape;571;p93"/>
          <p:cNvPicPr preferRelativeResize="0"/>
          <p:nvPr/>
        </p:nvPicPr>
        <p:blipFill rotWithShape="1">
          <a:blip r:embed="rId3">
            <a:alphaModFix/>
          </a:blip>
          <a:srcRect b="0" l="0" r="0" t="0"/>
          <a:stretch/>
        </p:blipFill>
        <p:spPr>
          <a:xfrm>
            <a:off x="0" y="4611296"/>
            <a:ext cx="9144000" cy="5322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5" name="Shape 575"/>
        <p:cNvGrpSpPr/>
        <p:nvPr/>
      </p:nvGrpSpPr>
      <p:grpSpPr>
        <a:xfrm>
          <a:off x="0" y="0"/>
          <a:ext cx="0" cy="0"/>
          <a:chOff x="0" y="0"/>
          <a:chExt cx="0" cy="0"/>
        </a:xfrm>
      </p:grpSpPr>
      <p:sp>
        <p:nvSpPr>
          <p:cNvPr id="576" name="Google Shape;576;p94"/>
          <p:cNvSpPr txBox="1"/>
          <p:nvPr>
            <p:ph type="title"/>
          </p:nvPr>
        </p:nvSpPr>
        <p:spPr>
          <a:xfrm>
            <a:off x="311700" y="18252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800">
                <a:latin typeface="Proxima Nova"/>
                <a:ea typeface="Proxima Nova"/>
                <a:cs typeface="Proxima Nova"/>
                <a:sym typeface="Proxima Nova"/>
              </a:rPr>
              <a:t>Intermission</a:t>
            </a:r>
            <a:endParaRPr b="1" sz="4800">
              <a:latin typeface="Proxima Nova"/>
              <a:ea typeface="Proxima Nova"/>
              <a:cs typeface="Proxima Nova"/>
              <a:sym typeface="Proxima Nova"/>
            </a:endParaRPr>
          </a:p>
        </p:txBody>
      </p:sp>
      <p:pic>
        <p:nvPicPr>
          <p:cNvPr id="577" name="Google Shape;577;p94"/>
          <p:cNvPicPr preferRelativeResize="0"/>
          <p:nvPr/>
        </p:nvPicPr>
        <p:blipFill rotWithShape="1">
          <a:blip r:embed="rId3">
            <a:alphaModFix/>
          </a:blip>
          <a:srcRect b="0" l="0" r="0" t="0"/>
          <a:stretch/>
        </p:blipFill>
        <p:spPr>
          <a:xfrm>
            <a:off x="0" y="4611296"/>
            <a:ext cx="9144000" cy="5322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1" name="Shape 581"/>
        <p:cNvGrpSpPr/>
        <p:nvPr/>
      </p:nvGrpSpPr>
      <p:grpSpPr>
        <a:xfrm>
          <a:off x="0" y="0"/>
          <a:ext cx="0" cy="0"/>
          <a:chOff x="0" y="0"/>
          <a:chExt cx="0" cy="0"/>
        </a:xfrm>
      </p:grpSpPr>
      <p:sp>
        <p:nvSpPr>
          <p:cNvPr id="582" name="Google Shape;582;p95"/>
          <p:cNvSpPr txBox="1"/>
          <p:nvPr>
            <p:ph type="title"/>
          </p:nvPr>
        </p:nvSpPr>
        <p:spPr>
          <a:xfrm>
            <a:off x="311700" y="18252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roxima Nova"/>
                <a:ea typeface="Proxima Nova"/>
                <a:cs typeface="Proxima Nova"/>
                <a:sym typeface="Proxima Nova"/>
              </a:rPr>
              <a:t>Act II: Using Copyrighted Works for </a:t>
            </a:r>
            <a:br>
              <a:rPr b="1" lang="en">
                <a:latin typeface="Proxima Nova"/>
                <a:ea typeface="Proxima Nova"/>
                <a:cs typeface="Proxima Nova"/>
                <a:sym typeface="Proxima Nova"/>
              </a:rPr>
            </a:br>
            <a:r>
              <a:rPr b="1" lang="en">
                <a:latin typeface="Proxima Nova"/>
                <a:ea typeface="Proxima Nova"/>
                <a:cs typeface="Proxima Nova"/>
                <a:sym typeface="Proxima Nova"/>
              </a:rPr>
              <a:t>Digital Scholarship / Data Analysis</a:t>
            </a:r>
            <a:endParaRPr b="1">
              <a:latin typeface="Proxima Nova"/>
              <a:ea typeface="Proxima Nova"/>
              <a:cs typeface="Proxima Nova"/>
              <a:sym typeface="Proxima Nova"/>
            </a:endParaRPr>
          </a:p>
        </p:txBody>
      </p:sp>
      <p:pic>
        <p:nvPicPr>
          <p:cNvPr id="583" name="Google Shape;583;p95"/>
          <p:cNvPicPr preferRelativeResize="0"/>
          <p:nvPr/>
        </p:nvPicPr>
        <p:blipFill rotWithShape="1">
          <a:blip r:embed="rId3">
            <a:alphaModFix/>
          </a:blip>
          <a:srcRect b="0" l="0" r="0" t="0"/>
          <a:stretch/>
        </p:blipFill>
        <p:spPr>
          <a:xfrm>
            <a:off x="0" y="4611296"/>
            <a:ext cx="9144000" cy="532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Accessing Journal Articles: Traditionally</a:t>
            </a:r>
            <a:endParaRPr b="1">
              <a:latin typeface="Proxima Nova"/>
              <a:ea typeface="Proxima Nova"/>
              <a:cs typeface="Proxima Nova"/>
              <a:sym typeface="Proxima Nova"/>
            </a:endParaRPr>
          </a:p>
        </p:txBody>
      </p:sp>
      <p:sp>
        <p:nvSpPr>
          <p:cNvPr id="186" name="Google Shape;186;p4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solidFill>
                  <a:srgbClr val="000000"/>
                </a:solidFill>
                <a:latin typeface="Proxima Nova"/>
                <a:ea typeface="Proxima Nova"/>
                <a:cs typeface="Proxima Nova"/>
                <a:sym typeface="Proxima Nova"/>
              </a:rPr>
              <a:t>From your library’s wallet:</a:t>
            </a:r>
            <a:endParaRPr b="1">
              <a:solidFill>
                <a:srgbClr val="000000"/>
              </a:solidFill>
              <a:latin typeface="Proxima Nova"/>
              <a:ea typeface="Proxima Nova"/>
              <a:cs typeface="Proxima Nova"/>
              <a:sym typeface="Proxima Nova"/>
            </a:endParaRPr>
          </a:p>
          <a:p>
            <a:pPr indent="-342900" lvl="0" marL="457200" rtl="0" algn="l">
              <a:lnSpc>
                <a:spcPct val="100000"/>
              </a:lnSpc>
              <a:spcBef>
                <a:spcPts val="1600"/>
              </a:spcBef>
              <a:spcAft>
                <a:spcPts val="0"/>
              </a:spcAft>
              <a:buClr>
                <a:srgbClr val="000000"/>
              </a:buClr>
              <a:buSzPts val="1800"/>
              <a:buFont typeface="Proxima Nova"/>
              <a:buChar char="●"/>
            </a:pPr>
            <a:r>
              <a:rPr lang="en">
                <a:solidFill>
                  <a:srgbClr val="000000"/>
                </a:solidFill>
                <a:latin typeface="Proxima Nova"/>
                <a:ea typeface="Proxima Nova"/>
                <a:cs typeface="Proxima Nova"/>
                <a:sym typeface="Proxima Nova"/>
              </a:rPr>
              <a:t>Print journals</a:t>
            </a:r>
            <a:endParaRPr>
              <a:solidFill>
                <a:srgbClr val="000000"/>
              </a:solidFill>
              <a:latin typeface="Proxima Nova"/>
              <a:ea typeface="Proxima Nova"/>
              <a:cs typeface="Proxima Nova"/>
              <a:sym typeface="Proxima Nova"/>
            </a:endParaRPr>
          </a:p>
          <a:p>
            <a:pPr indent="-342900" lvl="0" marL="457200" rtl="0" algn="l">
              <a:lnSpc>
                <a:spcPct val="100000"/>
              </a:lnSpc>
              <a:spcBef>
                <a:spcPts val="0"/>
              </a:spcBef>
              <a:spcAft>
                <a:spcPts val="0"/>
              </a:spcAft>
              <a:buClr>
                <a:srgbClr val="000000"/>
              </a:buClr>
              <a:buSzPts val="1800"/>
              <a:buFont typeface="Proxima Nova"/>
              <a:buChar char="●"/>
            </a:pPr>
            <a:r>
              <a:rPr lang="en">
                <a:solidFill>
                  <a:srgbClr val="000000"/>
                </a:solidFill>
                <a:latin typeface="Proxima Nova"/>
                <a:ea typeface="Proxima Nova"/>
                <a:cs typeface="Proxima Nova"/>
                <a:sym typeface="Proxima Nova"/>
              </a:rPr>
              <a:t>E-journals / databases</a:t>
            </a:r>
            <a:endParaRPr>
              <a:solidFill>
                <a:srgbClr val="000000"/>
              </a:solidFill>
              <a:latin typeface="Proxima Nova"/>
              <a:ea typeface="Proxima Nova"/>
              <a:cs typeface="Proxima Nova"/>
              <a:sym typeface="Proxima Nova"/>
            </a:endParaRPr>
          </a:p>
          <a:p>
            <a:pPr indent="-342900" lvl="0" marL="457200" rtl="0" algn="l">
              <a:lnSpc>
                <a:spcPct val="100000"/>
              </a:lnSpc>
              <a:spcBef>
                <a:spcPts val="0"/>
              </a:spcBef>
              <a:spcAft>
                <a:spcPts val="0"/>
              </a:spcAft>
              <a:buClr>
                <a:srgbClr val="000000"/>
              </a:buClr>
              <a:buSzPts val="1800"/>
              <a:buFont typeface="Proxima Nova"/>
              <a:buChar char="●"/>
            </a:pPr>
            <a:r>
              <a:rPr lang="en">
                <a:solidFill>
                  <a:srgbClr val="000000"/>
                </a:solidFill>
                <a:latin typeface="Proxima Nova"/>
                <a:ea typeface="Proxima Nova"/>
                <a:cs typeface="Proxima Nova"/>
                <a:sym typeface="Proxima Nova"/>
              </a:rPr>
              <a:t>Interlibrary loan</a:t>
            </a:r>
            <a:endParaRPr>
              <a:solidFill>
                <a:srgbClr val="000000"/>
              </a:solidFill>
              <a:latin typeface="Proxima Nova"/>
              <a:ea typeface="Proxima Nova"/>
              <a:cs typeface="Proxima Nova"/>
              <a:sym typeface="Proxima Nova"/>
            </a:endParaRPr>
          </a:p>
          <a:p>
            <a:pPr indent="0" lvl="0" marL="0" rtl="0" algn="l">
              <a:lnSpc>
                <a:spcPct val="100000"/>
              </a:lnSpc>
              <a:spcBef>
                <a:spcPts val="1600"/>
              </a:spcBef>
              <a:spcAft>
                <a:spcPts val="0"/>
              </a:spcAft>
              <a:buNone/>
            </a:pPr>
            <a:r>
              <a:rPr b="1" lang="en">
                <a:solidFill>
                  <a:srgbClr val="000000"/>
                </a:solidFill>
                <a:latin typeface="Proxima Nova"/>
                <a:ea typeface="Proxima Nova"/>
                <a:cs typeface="Proxima Nova"/>
                <a:sym typeface="Proxima Nova"/>
              </a:rPr>
              <a:t>From your wallet:</a:t>
            </a:r>
            <a:endParaRPr b="1">
              <a:solidFill>
                <a:srgbClr val="000000"/>
              </a:solidFill>
              <a:latin typeface="Proxima Nova"/>
              <a:ea typeface="Proxima Nova"/>
              <a:cs typeface="Proxima Nova"/>
              <a:sym typeface="Proxima Nova"/>
            </a:endParaRPr>
          </a:p>
          <a:p>
            <a:pPr indent="-342900" lvl="0" marL="457200" rtl="0" algn="l">
              <a:lnSpc>
                <a:spcPct val="100000"/>
              </a:lnSpc>
              <a:spcBef>
                <a:spcPts val="1600"/>
              </a:spcBef>
              <a:spcAft>
                <a:spcPts val="0"/>
              </a:spcAft>
              <a:buClr>
                <a:srgbClr val="000000"/>
              </a:buClr>
              <a:buSzPts val="1800"/>
              <a:buFont typeface="Proxima Nova"/>
              <a:buChar char="●"/>
            </a:pPr>
            <a:r>
              <a:rPr lang="en">
                <a:solidFill>
                  <a:schemeClr val="dk1"/>
                </a:solidFill>
                <a:latin typeface="Proxima Nova"/>
                <a:ea typeface="Proxima Nova"/>
                <a:cs typeface="Proxima Nova"/>
                <a:sym typeface="Proxima Nova"/>
              </a:rPr>
              <a:t>Personal subscriptions</a:t>
            </a:r>
            <a:endParaRPr>
              <a:solidFill>
                <a:srgbClr val="000000"/>
              </a:solidFill>
              <a:latin typeface="Proxima Nova"/>
              <a:ea typeface="Proxima Nova"/>
              <a:cs typeface="Proxima Nova"/>
              <a:sym typeface="Proxima Nova"/>
            </a:endParaRPr>
          </a:p>
          <a:p>
            <a:pPr indent="-342900" lvl="0" marL="457200" rtl="0" algn="l">
              <a:lnSpc>
                <a:spcPct val="100000"/>
              </a:lnSpc>
              <a:spcBef>
                <a:spcPts val="0"/>
              </a:spcBef>
              <a:spcAft>
                <a:spcPts val="0"/>
              </a:spcAft>
              <a:buClr>
                <a:srgbClr val="000000"/>
              </a:buClr>
              <a:buSzPts val="1800"/>
              <a:buFont typeface="Proxima Nova"/>
              <a:buChar char="●"/>
            </a:pPr>
            <a:r>
              <a:rPr lang="en">
                <a:solidFill>
                  <a:srgbClr val="000000"/>
                </a:solidFill>
                <a:latin typeface="Proxima Nova"/>
                <a:ea typeface="Proxima Nova"/>
                <a:cs typeface="Proxima Nova"/>
                <a:sym typeface="Proxima Nova"/>
              </a:rPr>
              <a:t>Pay per article</a:t>
            </a:r>
            <a:endParaRPr>
              <a:solidFill>
                <a:srgbClr val="000000"/>
              </a:solidFill>
              <a:latin typeface="Proxima Nova"/>
              <a:ea typeface="Proxima Nova"/>
              <a:cs typeface="Proxima Nova"/>
              <a:sym typeface="Proxima Nova"/>
            </a:endParaRPr>
          </a:p>
        </p:txBody>
      </p:sp>
      <p:pic>
        <p:nvPicPr>
          <p:cNvPr id="187" name="Google Shape;187;p42"/>
          <p:cNvPicPr preferRelativeResize="0"/>
          <p:nvPr/>
        </p:nvPicPr>
        <p:blipFill rotWithShape="1">
          <a:blip r:embed="rId3">
            <a:alphaModFix/>
          </a:blip>
          <a:srcRect b="0" l="0" r="0" t="0"/>
          <a:stretch/>
        </p:blipFill>
        <p:spPr>
          <a:xfrm>
            <a:off x="0" y="4611296"/>
            <a:ext cx="9144000" cy="5322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7" name="Shape 587"/>
        <p:cNvGrpSpPr/>
        <p:nvPr/>
      </p:nvGrpSpPr>
      <p:grpSpPr>
        <a:xfrm>
          <a:off x="0" y="0"/>
          <a:ext cx="0" cy="0"/>
          <a:chOff x="0" y="0"/>
          <a:chExt cx="0" cy="0"/>
        </a:xfrm>
      </p:grpSpPr>
      <p:pic>
        <p:nvPicPr>
          <p:cNvPr id="588" name="Google Shape;588;p96"/>
          <p:cNvPicPr preferRelativeResize="0"/>
          <p:nvPr/>
        </p:nvPicPr>
        <p:blipFill rotWithShape="1">
          <a:blip r:embed="rId3">
            <a:alphaModFix/>
          </a:blip>
          <a:srcRect b="0" l="0" r="0" t="0"/>
          <a:stretch/>
        </p:blipFill>
        <p:spPr>
          <a:xfrm>
            <a:off x="0" y="4611296"/>
            <a:ext cx="9144000" cy="532200"/>
          </a:xfrm>
          <a:prstGeom prst="rect">
            <a:avLst/>
          </a:prstGeom>
          <a:noFill/>
          <a:ln>
            <a:noFill/>
          </a:ln>
        </p:spPr>
      </p:pic>
      <p:pic>
        <p:nvPicPr>
          <p:cNvPr id="589" name="Google Shape;589;p96"/>
          <p:cNvPicPr preferRelativeResize="0"/>
          <p:nvPr/>
        </p:nvPicPr>
        <p:blipFill>
          <a:blip r:embed="rId4">
            <a:alphaModFix/>
          </a:blip>
          <a:stretch>
            <a:fillRect/>
          </a:stretch>
        </p:blipFill>
        <p:spPr>
          <a:xfrm>
            <a:off x="2389938" y="597500"/>
            <a:ext cx="4364125" cy="34913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3" name="Shape 593"/>
        <p:cNvGrpSpPr/>
        <p:nvPr/>
      </p:nvGrpSpPr>
      <p:grpSpPr>
        <a:xfrm>
          <a:off x="0" y="0"/>
          <a:ext cx="0" cy="0"/>
          <a:chOff x="0" y="0"/>
          <a:chExt cx="0" cy="0"/>
        </a:xfrm>
      </p:grpSpPr>
      <p:sp>
        <p:nvSpPr>
          <p:cNvPr id="594" name="Google Shape;594;p97"/>
          <p:cNvSpPr txBox="1"/>
          <p:nvPr>
            <p:ph type="title"/>
          </p:nvPr>
        </p:nvSpPr>
        <p:spPr>
          <a:xfrm>
            <a:off x="490250" y="526350"/>
            <a:ext cx="8156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 am not a lawyer.</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8" name="Shape 598"/>
        <p:cNvGrpSpPr/>
        <p:nvPr/>
      </p:nvGrpSpPr>
      <p:grpSpPr>
        <a:xfrm>
          <a:off x="0" y="0"/>
          <a:ext cx="0" cy="0"/>
          <a:chOff x="0" y="0"/>
          <a:chExt cx="0" cy="0"/>
        </a:xfrm>
      </p:grpSpPr>
      <p:pic>
        <p:nvPicPr>
          <p:cNvPr descr="Copyright symbol" id="599" name="Google Shape;599;p98"/>
          <p:cNvPicPr preferRelativeResize="0"/>
          <p:nvPr/>
        </p:nvPicPr>
        <p:blipFill>
          <a:blip r:embed="rId3">
            <a:alphaModFix/>
          </a:blip>
          <a:stretch>
            <a:fillRect/>
          </a:stretch>
        </p:blipFill>
        <p:spPr>
          <a:xfrm>
            <a:off x="3633800" y="1633551"/>
            <a:ext cx="1876425" cy="187642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3" name="Shape 603"/>
        <p:cNvGrpSpPr/>
        <p:nvPr/>
      </p:nvGrpSpPr>
      <p:grpSpPr>
        <a:xfrm>
          <a:off x="0" y="0"/>
          <a:ext cx="0" cy="0"/>
          <a:chOff x="0" y="0"/>
          <a:chExt cx="0" cy="0"/>
        </a:xfrm>
      </p:grpSpPr>
      <p:pic>
        <p:nvPicPr>
          <p:cNvPr descr="Outline of United States" id="604" name="Google Shape;604;p99"/>
          <p:cNvPicPr preferRelativeResize="0"/>
          <p:nvPr/>
        </p:nvPicPr>
        <p:blipFill>
          <a:blip r:embed="rId3">
            <a:alphaModFix/>
          </a:blip>
          <a:stretch>
            <a:fillRect/>
          </a:stretch>
        </p:blipFill>
        <p:spPr>
          <a:xfrm>
            <a:off x="623538" y="76200"/>
            <a:ext cx="7896947" cy="4991099"/>
          </a:xfrm>
          <a:prstGeom prst="rect">
            <a:avLst/>
          </a:prstGeom>
          <a:noFill/>
          <a:ln>
            <a:noFill/>
          </a:ln>
        </p:spPr>
      </p:pic>
      <p:pic>
        <p:nvPicPr>
          <p:cNvPr descr="Copyright symbol" id="605" name="Google Shape;605;p99"/>
          <p:cNvPicPr preferRelativeResize="0"/>
          <p:nvPr/>
        </p:nvPicPr>
        <p:blipFill>
          <a:blip r:embed="rId4">
            <a:alphaModFix/>
          </a:blip>
          <a:stretch>
            <a:fillRect/>
          </a:stretch>
        </p:blipFill>
        <p:spPr>
          <a:xfrm>
            <a:off x="3633788" y="1633538"/>
            <a:ext cx="1876425" cy="1876425"/>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9" name="Shape 609"/>
        <p:cNvGrpSpPr/>
        <p:nvPr/>
      </p:nvGrpSpPr>
      <p:grpSpPr>
        <a:xfrm>
          <a:off x="0" y="0"/>
          <a:ext cx="0" cy="0"/>
          <a:chOff x="0" y="0"/>
          <a:chExt cx="0" cy="0"/>
        </a:xfrm>
      </p:grpSpPr>
      <p:pic>
        <p:nvPicPr>
          <p:cNvPr descr="Outline map of the world" id="610" name="Google Shape;610;p100"/>
          <p:cNvPicPr preferRelativeResize="0"/>
          <p:nvPr/>
        </p:nvPicPr>
        <p:blipFill>
          <a:blip r:embed="rId3">
            <a:alphaModFix/>
          </a:blip>
          <a:stretch>
            <a:fillRect/>
          </a:stretch>
        </p:blipFill>
        <p:spPr>
          <a:xfrm>
            <a:off x="1550276" y="1023788"/>
            <a:ext cx="6043437" cy="3248325"/>
          </a:xfrm>
          <a:prstGeom prst="rect">
            <a:avLst/>
          </a:prstGeom>
          <a:noFill/>
          <a:ln>
            <a:noFill/>
          </a:ln>
        </p:spPr>
      </p:pic>
      <p:sp>
        <p:nvSpPr>
          <p:cNvPr id="611" name="Google Shape;611;p100"/>
          <p:cNvSpPr txBox="1"/>
          <p:nvPr/>
        </p:nvSpPr>
        <p:spPr>
          <a:xfrm>
            <a:off x="371550" y="4291000"/>
            <a:ext cx="8400900" cy="79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Proxima Nova"/>
                <a:ea typeface="Proxima Nova"/>
                <a:cs typeface="Proxima Nova"/>
                <a:sym typeface="Proxima Nova"/>
              </a:rPr>
              <a:t>International copyright law can get </a:t>
            </a:r>
            <a:r>
              <a:rPr lang="en" sz="2400" u="sng">
                <a:latin typeface="Proxima Nova"/>
                <a:ea typeface="Proxima Nova"/>
                <a:cs typeface="Proxima Nova"/>
                <a:sym typeface="Proxima Nova"/>
              </a:rPr>
              <a:t>very</a:t>
            </a:r>
            <a:r>
              <a:rPr lang="en" sz="2400">
                <a:latin typeface="Proxima Nova"/>
                <a:ea typeface="Proxima Nova"/>
                <a:cs typeface="Proxima Nova"/>
                <a:sym typeface="Proxima Nova"/>
              </a:rPr>
              <a:t> complex.</a:t>
            </a:r>
            <a:endParaRPr sz="2400">
              <a:latin typeface="Proxima Nova"/>
              <a:ea typeface="Proxima Nova"/>
              <a:cs typeface="Proxima Nova"/>
              <a:sym typeface="Proxima Nova"/>
            </a:endParaRPr>
          </a:p>
        </p:txBody>
      </p:sp>
      <p:sp>
        <p:nvSpPr>
          <p:cNvPr id="612" name="Google Shape;612;p100"/>
          <p:cNvSpPr txBox="1"/>
          <p:nvPr/>
        </p:nvSpPr>
        <p:spPr>
          <a:xfrm>
            <a:off x="371550" y="168825"/>
            <a:ext cx="8400900" cy="79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latin typeface="Proxima Nova"/>
                <a:ea typeface="Proxima Nova"/>
                <a:cs typeface="Proxima Nova"/>
                <a:sym typeface="Proxima Nova"/>
              </a:rPr>
              <a:t>Why?</a:t>
            </a:r>
            <a:endParaRPr b="1" sz="3600">
              <a:latin typeface="Proxima Nova"/>
              <a:ea typeface="Proxima Nova"/>
              <a:cs typeface="Proxima Nova"/>
              <a:sym typeface="Proxima Nova"/>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6" name="Shape 616"/>
        <p:cNvGrpSpPr/>
        <p:nvPr/>
      </p:nvGrpSpPr>
      <p:grpSpPr>
        <a:xfrm>
          <a:off x="0" y="0"/>
          <a:ext cx="0" cy="0"/>
          <a:chOff x="0" y="0"/>
          <a:chExt cx="0" cy="0"/>
        </a:xfrm>
      </p:grpSpPr>
      <p:sp>
        <p:nvSpPr>
          <p:cNvPr id="617" name="Google Shape;617;p10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 Copyright </a:t>
            </a:r>
            <a:endParaRPr/>
          </a:p>
        </p:txBody>
      </p:sp>
      <p:sp>
        <p:nvSpPr>
          <p:cNvPr id="618" name="Google Shape;618;p10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17 U.S. Code § 106</a:t>
            </a:r>
            <a:br>
              <a:rPr b="1" lang="en"/>
            </a:br>
            <a:r>
              <a:rPr lang="en" u="sng">
                <a:solidFill>
                  <a:srgbClr val="0B5394"/>
                </a:solidFill>
                <a:hlinkClick r:id="rId3"/>
              </a:rPr>
              <a:t>https://www.law.cornell.edu/uscode/text/17/106</a:t>
            </a:r>
            <a:r>
              <a:rPr lang="en"/>
              <a:t> </a:t>
            </a:r>
            <a:endParaRPr/>
          </a:p>
          <a:p>
            <a:pPr indent="0" lvl="0" marL="0" rtl="0" algn="l">
              <a:spcBef>
                <a:spcPts val="1600"/>
              </a:spcBef>
              <a:spcAft>
                <a:spcPts val="0"/>
              </a:spcAft>
              <a:buNone/>
            </a:pPr>
            <a:r>
              <a:rPr lang="en"/>
              <a:t>The copyright owner of a work has the exclusive rights to do and to authorize any of the following:</a:t>
            </a:r>
            <a:endParaRPr/>
          </a:p>
          <a:p>
            <a:pPr indent="-342900" lvl="0" marL="914400" rtl="0" algn="l">
              <a:spcBef>
                <a:spcPts val="1600"/>
              </a:spcBef>
              <a:spcAft>
                <a:spcPts val="0"/>
              </a:spcAft>
              <a:buSzPts val="1800"/>
              <a:buAutoNum type="arabicPeriod"/>
            </a:pPr>
            <a:r>
              <a:rPr lang="en"/>
              <a:t>to </a:t>
            </a:r>
            <a:r>
              <a:rPr lang="en" u="sng"/>
              <a:t>reproduce</a:t>
            </a:r>
            <a:r>
              <a:rPr lang="en"/>
              <a:t> the work in copies</a:t>
            </a:r>
            <a:endParaRPr/>
          </a:p>
          <a:p>
            <a:pPr indent="-342900" lvl="0" marL="914400" rtl="0" algn="l">
              <a:spcBef>
                <a:spcPts val="0"/>
              </a:spcBef>
              <a:spcAft>
                <a:spcPts val="0"/>
              </a:spcAft>
              <a:buSzPts val="1800"/>
              <a:buAutoNum type="arabicPeriod"/>
            </a:pPr>
            <a:r>
              <a:rPr lang="en"/>
              <a:t>to prepare </a:t>
            </a:r>
            <a:r>
              <a:rPr lang="en" u="sng"/>
              <a:t>derivative works</a:t>
            </a:r>
            <a:r>
              <a:rPr lang="en"/>
              <a:t> based on the work</a:t>
            </a:r>
            <a:endParaRPr/>
          </a:p>
          <a:p>
            <a:pPr indent="-342900" lvl="0" marL="914400" rtl="0" algn="l">
              <a:spcBef>
                <a:spcPts val="0"/>
              </a:spcBef>
              <a:spcAft>
                <a:spcPts val="0"/>
              </a:spcAft>
              <a:buSzPts val="1800"/>
              <a:buAutoNum type="arabicPeriod"/>
            </a:pPr>
            <a:r>
              <a:rPr lang="en"/>
              <a:t>to </a:t>
            </a:r>
            <a:r>
              <a:rPr lang="en" u="sng"/>
              <a:t>distribute</a:t>
            </a:r>
            <a:r>
              <a:rPr lang="en"/>
              <a:t> copies of the work</a:t>
            </a:r>
            <a:endParaRPr/>
          </a:p>
          <a:p>
            <a:pPr indent="-342900" lvl="0" marL="914400" rtl="0" algn="l">
              <a:spcBef>
                <a:spcPts val="0"/>
              </a:spcBef>
              <a:spcAft>
                <a:spcPts val="0"/>
              </a:spcAft>
              <a:buSzPts val="1800"/>
              <a:buAutoNum type="arabicPeriod"/>
            </a:pPr>
            <a:r>
              <a:rPr lang="en"/>
              <a:t>to </a:t>
            </a:r>
            <a:r>
              <a:rPr lang="en" u="sng"/>
              <a:t>perform</a:t>
            </a:r>
            <a:r>
              <a:rPr lang="en"/>
              <a:t> the work publicly</a:t>
            </a:r>
            <a:endParaRPr/>
          </a:p>
          <a:p>
            <a:pPr indent="-342900" lvl="0" marL="914400" rtl="0" algn="l">
              <a:spcBef>
                <a:spcPts val="0"/>
              </a:spcBef>
              <a:spcAft>
                <a:spcPts val="0"/>
              </a:spcAft>
              <a:buSzPts val="1800"/>
              <a:buAutoNum type="arabicPeriod"/>
            </a:pPr>
            <a:r>
              <a:rPr lang="en"/>
              <a:t>to </a:t>
            </a:r>
            <a:r>
              <a:rPr lang="en" u="sng"/>
              <a:t>display</a:t>
            </a:r>
            <a:r>
              <a:rPr lang="en"/>
              <a:t> the work publicly</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2" name="Shape 622"/>
        <p:cNvGrpSpPr/>
        <p:nvPr/>
      </p:nvGrpSpPr>
      <p:grpSpPr>
        <a:xfrm>
          <a:off x="0" y="0"/>
          <a:ext cx="0" cy="0"/>
          <a:chOff x="0" y="0"/>
          <a:chExt cx="0" cy="0"/>
        </a:xfrm>
      </p:grpSpPr>
      <p:sp>
        <p:nvSpPr>
          <p:cNvPr id="623" name="Google Shape;623;p10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Length of U.S. Copyright Protections</a:t>
            </a:r>
            <a:endParaRPr/>
          </a:p>
        </p:txBody>
      </p:sp>
      <p:sp>
        <p:nvSpPr>
          <p:cNvPr id="624" name="Google Shape;624;p102"/>
          <p:cNvSpPr txBox="1"/>
          <p:nvPr>
            <p:ph idx="1" type="body"/>
          </p:nvPr>
        </p:nvSpPr>
        <p:spPr>
          <a:xfrm>
            <a:off x="311700" y="1152475"/>
            <a:ext cx="8520600" cy="387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When does copyright protection begin? </a:t>
            </a:r>
            <a:endParaRPr b="1"/>
          </a:p>
          <a:p>
            <a:pPr indent="-342900" lvl="0" marL="457200" rtl="0" algn="l">
              <a:spcBef>
                <a:spcPts val="1600"/>
              </a:spcBef>
              <a:spcAft>
                <a:spcPts val="0"/>
              </a:spcAft>
              <a:buSzPts val="1800"/>
              <a:buChar char="●"/>
            </a:pPr>
            <a:r>
              <a:rPr lang="en"/>
              <a:t>As soon as a work is fixed in tangible form. (Publication not required. Copyright registration not required.)</a:t>
            </a:r>
            <a:endParaRPr/>
          </a:p>
          <a:p>
            <a:pPr indent="0" lvl="0" marL="0" rtl="0" algn="l">
              <a:spcBef>
                <a:spcPts val="1600"/>
              </a:spcBef>
              <a:spcAft>
                <a:spcPts val="0"/>
              </a:spcAft>
              <a:buNone/>
            </a:pPr>
            <a:r>
              <a:rPr b="1" lang="en"/>
              <a:t>How long does copyright protection last? For works created in or after 1978: </a:t>
            </a:r>
            <a:endParaRPr b="1"/>
          </a:p>
          <a:p>
            <a:pPr indent="-342900" lvl="0" marL="457200" rtl="0" algn="l">
              <a:spcBef>
                <a:spcPts val="1600"/>
              </a:spcBef>
              <a:spcAft>
                <a:spcPts val="0"/>
              </a:spcAft>
              <a:buSzPts val="1800"/>
              <a:buChar char="●"/>
            </a:pPr>
            <a:r>
              <a:rPr b="1" lang="en"/>
              <a:t>Individually authored works:</a:t>
            </a:r>
            <a:r>
              <a:rPr lang="en"/>
              <a:t> life of the author + 70 years</a:t>
            </a:r>
            <a:endParaRPr/>
          </a:p>
          <a:p>
            <a:pPr indent="-342900" lvl="0" marL="457200" rtl="0" algn="l">
              <a:spcBef>
                <a:spcPts val="0"/>
              </a:spcBef>
              <a:spcAft>
                <a:spcPts val="0"/>
              </a:spcAft>
              <a:buSzPts val="1800"/>
              <a:buChar char="●"/>
            </a:pPr>
            <a:r>
              <a:rPr b="1" lang="en"/>
              <a:t>Jointly authored works:</a:t>
            </a:r>
            <a:r>
              <a:rPr lang="en"/>
              <a:t> life of last surviving author + 70 years</a:t>
            </a:r>
            <a:endParaRPr/>
          </a:p>
          <a:p>
            <a:pPr indent="-342900" lvl="0" marL="457200" rtl="0" algn="l">
              <a:spcBef>
                <a:spcPts val="0"/>
              </a:spcBef>
              <a:spcAft>
                <a:spcPts val="0"/>
              </a:spcAft>
              <a:buSzPts val="1800"/>
              <a:buChar char="●"/>
            </a:pPr>
            <a:r>
              <a:rPr b="1" lang="en"/>
              <a:t>Works for hire, anonymous works, pseudonymous works:</a:t>
            </a:r>
            <a:r>
              <a:rPr lang="en"/>
              <a:t> 95 years after publication, or 120 years after creation, whichever comes first</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8" name="Shape 628"/>
        <p:cNvGrpSpPr/>
        <p:nvPr/>
      </p:nvGrpSpPr>
      <p:grpSpPr>
        <a:xfrm>
          <a:off x="0" y="0"/>
          <a:ext cx="0" cy="0"/>
          <a:chOff x="0" y="0"/>
          <a:chExt cx="0" cy="0"/>
        </a:xfrm>
      </p:grpSpPr>
      <p:sp>
        <p:nvSpPr>
          <p:cNvPr id="629" name="Google Shape;629;p10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Length of U.S. Copyright Protections</a:t>
            </a:r>
            <a:endParaRPr/>
          </a:p>
        </p:txBody>
      </p:sp>
      <p:sp>
        <p:nvSpPr>
          <p:cNvPr id="630" name="Google Shape;630;p103"/>
          <p:cNvSpPr txBox="1"/>
          <p:nvPr>
            <p:ph idx="1" type="body"/>
          </p:nvPr>
        </p:nvSpPr>
        <p:spPr>
          <a:xfrm>
            <a:off x="311700" y="1152475"/>
            <a:ext cx="8520600" cy="350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What happens after copyright expires? </a:t>
            </a:r>
            <a:endParaRPr b="1"/>
          </a:p>
          <a:p>
            <a:pPr indent="-342900" lvl="0" marL="457200" rtl="0" algn="l">
              <a:spcBef>
                <a:spcPts val="1600"/>
              </a:spcBef>
              <a:spcAft>
                <a:spcPts val="0"/>
              </a:spcAft>
              <a:buSzPts val="1800"/>
              <a:buChar char="●"/>
            </a:pPr>
            <a:r>
              <a:rPr lang="en"/>
              <a:t>The work enters the public domain (i.e., belongs to the public). </a:t>
            </a:r>
            <a:endParaRPr/>
          </a:p>
          <a:p>
            <a:pPr indent="-342900" lvl="0" marL="457200" rtl="0" algn="l">
              <a:spcBef>
                <a:spcPts val="0"/>
              </a:spcBef>
              <a:spcAft>
                <a:spcPts val="0"/>
              </a:spcAft>
              <a:buSzPts val="1800"/>
              <a:buChar char="●"/>
            </a:pPr>
            <a:r>
              <a:rPr lang="en"/>
              <a:t>No intellectual property laws apply.</a:t>
            </a:r>
            <a:endParaRPr/>
          </a:p>
          <a:p>
            <a:pPr indent="0" lvl="0" marL="0" rtl="0" algn="l">
              <a:spcBef>
                <a:spcPts val="1600"/>
              </a:spcBef>
              <a:spcAft>
                <a:spcPts val="0"/>
              </a:spcAft>
              <a:buNone/>
            </a:pPr>
            <a:r>
              <a:rPr b="1" lang="en"/>
              <a:t>Copyright violation vs. plagiarism? </a:t>
            </a:r>
            <a:endParaRPr b="1"/>
          </a:p>
          <a:p>
            <a:pPr indent="-342900" lvl="0" marL="457200" rtl="0" algn="l">
              <a:spcBef>
                <a:spcPts val="1600"/>
              </a:spcBef>
              <a:spcAft>
                <a:spcPts val="0"/>
              </a:spcAft>
              <a:buSzPts val="1800"/>
              <a:buChar char="●"/>
            </a:pPr>
            <a:r>
              <a:rPr lang="en"/>
              <a:t>Remember: Copyright (legal protection) is different from prohibitions on plagiarism (academic norms). </a:t>
            </a:r>
            <a:endParaRPr/>
          </a:p>
          <a:p>
            <a:pPr indent="-342900" lvl="0" marL="457200" rtl="0" algn="l">
              <a:spcBef>
                <a:spcPts val="0"/>
              </a:spcBef>
              <a:spcAft>
                <a:spcPts val="0"/>
              </a:spcAft>
              <a:buSzPts val="1800"/>
              <a:buChar char="●"/>
            </a:pPr>
            <a:r>
              <a:rPr lang="en"/>
              <a:t>Plagiarism is always a violation of academic integrity, even after copyright expires. Cite all sources, including works in the public domain.</a:t>
            </a:r>
            <a:endParaRPr/>
          </a:p>
          <a:p>
            <a:pPr indent="0" lvl="0" marL="0" rtl="0" algn="l">
              <a:spcBef>
                <a:spcPts val="1600"/>
              </a:spcBef>
              <a:spcAft>
                <a:spcPts val="1600"/>
              </a:spcAft>
              <a:buNone/>
            </a:pPr>
            <a:r>
              <a:rPr lang="en"/>
              <a:t> </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4" name="Shape 634"/>
        <p:cNvGrpSpPr/>
        <p:nvPr/>
      </p:nvGrpSpPr>
      <p:grpSpPr>
        <a:xfrm>
          <a:off x="0" y="0"/>
          <a:ext cx="0" cy="0"/>
          <a:chOff x="0" y="0"/>
          <a:chExt cx="0" cy="0"/>
        </a:xfrm>
      </p:grpSpPr>
      <p:pic>
        <p:nvPicPr>
          <p:cNvPr descr="closed access symbol" id="635" name="Google Shape;635;p104"/>
          <p:cNvPicPr preferRelativeResize="0"/>
          <p:nvPr/>
        </p:nvPicPr>
        <p:blipFill>
          <a:blip r:embed="rId3">
            <a:alphaModFix/>
          </a:blip>
          <a:stretch>
            <a:fillRect/>
          </a:stretch>
        </p:blipFill>
        <p:spPr>
          <a:xfrm>
            <a:off x="3023616" y="152400"/>
            <a:ext cx="3096768" cy="483870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9" name="Shape 639"/>
        <p:cNvGrpSpPr/>
        <p:nvPr/>
      </p:nvGrpSpPr>
      <p:grpSpPr>
        <a:xfrm>
          <a:off x="0" y="0"/>
          <a:ext cx="0" cy="0"/>
          <a:chOff x="0" y="0"/>
          <a:chExt cx="0" cy="0"/>
        </a:xfrm>
      </p:grpSpPr>
      <p:sp>
        <p:nvSpPr>
          <p:cNvPr id="640" name="Google Shape;640;p10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Defining “</a:t>
            </a:r>
            <a:r>
              <a:rPr lang="en"/>
              <a:t>Open Access”</a:t>
            </a:r>
            <a:endParaRPr/>
          </a:p>
        </p:txBody>
      </p:sp>
      <p:sp>
        <p:nvSpPr>
          <p:cNvPr id="641" name="Google Shape;641;p105"/>
          <p:cNvSpPr txBox="1"/>
          <p:nvPr>
            <p:ph idx="1" type="body"/>
          </p:nvPr>
        </p:nvSpPr>
        <p:spPr>
          <a:xfrm>
            <a:off x="311700" y="13048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t>Public Access </a:t>
            </a:r>
            <a:endParaRPr sz="2400"/>
          </a:p>
          <a:p>
            <a:pPr indent="0" lvl="0" marL="0" rtl="0" algn="ctr">
              <a:spcBef>
                <a:spcPts val="1600"/>
              </a:spcBef>
              <a:spcAft>
                <a:spcPts val="0"/>
              </a:spcAft>
              <a:buNone/>
            </a:pPr>
            <a:r>
              <a:rPr lang="en"/>
              <a:t>free, online availability </a:t>
            </a:r>
            <a:endParaRPr/>
          </a:p>
          <a:p>
            <a:pPr indent="0" lvl="0" marL="0" rtl="0" algn="ctr">
              <a:spcBef>
                <a:spcPts val="1600"/>
              </a:spcBef>
              <a:spcAft>
                <a:spcPts val="0"/>
              </a:spcAft>
              <a:buNone/>
            </a:pPr>
            <a:r>
              <a:t/>
            </a:r>
            <a:endParaRPr b="1"/>
          </a:p>
          <a:p>
            <a:pPr indent="0" lvl="0" marL="0" rtl="0" algn="ctr">
              <a:spcBef>
                <a:spcPts val="1600"/>
              </a:spcBef>
              <a:spcAft>
                <a:spcPts val="0"/>
              </a:spcAft>
              <a:buNone/>
            </a:pPr>
            <a:r>
              <a:rPr b="1" lang="en" sz="2400"/>
              <a:t>Public Access + Open License</a:t>
            </a:r>
            <a:endParaRPr b="1" sz="2400"/>
          </a:p>
          <a:p>
            <a:pPr indent="0" lvl="0" marL="0" rtl="0" algn="ctr">
              <a:spcBef>
                <a:spcPts val="1600"/>
              </a:spcBef>
              <a:spcAft>
                <a:spcPts val="1600"/>
              </a:spcAft>
              <a:buNone/>
            </a:pPr>
            <a:r>
              <a:rPr lang="en"/>
              <a:t>public access + right for anyone to reproduce, </a:t>
            </a:r>
            <a:br>
              <a:rPr lang="en"/>
            </a:br>
            <a:r>
              <a:rPr lang="en"/>
              <a:t>make derivative works, distribute, display, perform, etc.</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Accessing Journal Articles: Increasingly</a:t>
            </a:r>
            <a:endParaRPr b="1">
              <a:latin typeface="Proxima Nova"/>
              <a:ea typeface="Proxima Nova"/>
              <a:cs typeface="Proxima Nova"/>
              <a:sym typeface="Proxima Nova"/>
            </a:endParaRPr>
          </a:p>
        </p:txBody>
      </p:sp>
      <p:sp>
        <p:nvSpPr>
          <p:cNvPr id="193" name="Google Shape;193;p4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solidFill>
                  <a:srgbClr val="000000"/>
                </a:solidFill>
                <a:latin typeface="Proxima Nova"/>
                <a:ea typeface="Proxima Nova"/>
                <a:cs typeface="Proxima Nova"/>
                <a:sym typeface="Proxima Nova"/>
              </a:rPr>
              <a:t>Discovery via free online tools...</a:t>
            </a:r>
            <a:endParaRPr b="1">
              <a:solidFill>
                <a:srgbClr val="000000"/>
              </a:solidFill>
              <a:latin typeface="Proxima Nova"/>
              <a:ea typeface="Proxima Nova"/>
              <a:cs typeface="Proxima Nova"/>
              <a:sym typeface="Proxima Nova"/>
            </a:endParaRPr>
          </a:p>
          <a:p>
            <a:pPr indent="-342900" lvl="0" marL="457200" rtl="0" algn="l">
              <a:lnSpc>
                <a:spcPct val="100000"/>
              </a:lnSpc>
              <a:spcBef>
                <a:spcPts val="1600"/>
              </a:spcBef>
              <a:spcAft>
                <a:spcPts val="0"/>
              </a:spcAft>
              <a:buClr>
                <a:srgbClr val="000000"/>
              </a:buClr>
              <a:buSzPts val="1800"/>
              <a:buFont typeface="Proxima Nova"/>
              <a:buChar char="●"/>
            </a:pPr>
            <a:r>
              <a:rPr lang="en">
                <a:solidFill>
                  <a:srgbClr val="000000"/>
                </a:solidFill>
                <a:latin typeface="Proxima Nova"/>
                <a:ea typeface="Proxima Nova"/>
                <a:cs typeface="Proxima Nova"/>
                <a:sym typeface="Proxima Nova"/>
              </a:rPr>
              <a:t>Google / Google Scholar</a:t>
            </a:r>
            <a:endParaRPr>
              <a:solidFill>
                <a:srgbClr val="000000"/>
              </a:solidFill>
              <a:latin typeface="Proxima Nova"/>
              <a:ea typeface="Proxima Nova"/>
              <a:cs typeface="Proxima Nova"/>
              <a:sym typeface="Proxima Nova"/>
            </a:endParaRPr>
          </a:p>
          <a:p>
            <a:pPr indent="0" lvl="0" marL="0" rtl="0" algn="l">
              <a:lnSpc>
                <a:spcPct val="100000"/>
              </a:lnSpc>
              <a:spcBef>
                <a:spcPts val="1600"/>
              </a:spcBef>
              <a:spcAft>
                <a:spcPts val="0"/>
              </a:spcAft>
              <a:buNone/>
            </a:pPr>
            <a:r>
              <a:rPr b="1" lang="en">
                <a:solidFill>
                  <a:srgbClr val="000000"/>
                </a:solidFill>
                <a:latin typeface="Proxima Nova"/>
                <a:ea typeface="Proxima Nova"/>
                <a:cs typeface="Proxima Nova"/>
                <a:sym typeface="Proxima Nova"/>
              </a:rPr>
              <a:t>...linking to cost-free access:</a:t>
            </a:r>
            <a:endParaRPr b="1">
              <a:solidFill>
                <a:srgbClr val="000000"/>
              </a:solidFill>
              <a:latin typeface="Proxima Nova"/>
              <a:ea typeface="Proxima Nova"/>
              <a:cs typeface="Proxima Nova"/>
              <a:sym typeface="Proxima Nova"/>
            </a:endParaRPr>
          </a:p>
          <a:p>
            <a:pPr indent="-342900" lvl="0" marL="457200" rtl="0" algn="l">
              <a:lnSpc>
                <a:spcPct val="100000"/>
              </a:lnSpc>
              <a:spcBef>
                <a:spcPts val="1600"/>
              </a:spcBef>
              <a:spcAft>
                <a:spcPts val="0"/>
              </a:spcAft>
              <a:buClr>
                <a:srgbClr val="000000"/>
              </a:buClr>
              <a:buSzPts val="1800"/>
              <a:buFont typeface="Proxima Nova"/>
              <a:buChar char="●"/>
            </a:pPr>
            <a:r>
              <a:rPr lang="en">
                <a:solidFill>
                  <a:srgbClr val="000000"/>
                </a:solidFill>
                <a:latin typeface="Proxima Nova"/>
                <a:ea typeface="Proxima Nova"/>
                <a:cs typeface="Proxima Nova"/>
                <a:sym typeface="Proxima Nova"/>
              </a:rPr>
              <a:t>Articles freely available on journal websites</a:t>
            </a:r>
            <a:endParaRPr>
              <a:solidFill>
                <a:srgbClr val="000000"/>
              </a:solidFill>
              <a:latin typeface="Proxima Nova"/>
              <a:ea typeface="Proxima Nova"/>
              <a:cs typeface="Proxima Nova"/>
              <a:sym typeface="Proxima Nova"/>
            </a:endParaRPr>
          </a:p>
          <a:p>
            <a:pPr indent="-342900" lvl="0" marL="457200" rtl="0" algn="l">
              <a:lnSpc>
                <a:spcPct val="100000"/>
              </a:lnSpc>
              <a:spcBef>
                <a:spcPts val="0"/>
              </a:spcBef>
              <a:spcAft>
                <a:spcPts val="0"/>
              </a:spcAft>
              <a:buClr>
                <a:srgbClr val="000000"/>
              </a:buClr>
              <a:buSzPts val="1800"/>
              <a:buFont typeface="Proxima Nova"/>
              <a:buChar char="●"/>
            </a:pPr>
            <a:r>
              <a:rPr lang="en">
                <a:solidFill>
                  <a:srgbClr val="000000"/>
                </a:solidFill>
                <a:latin typeface="Proxima Nova"/>
                <a:ea typeface="Proxima Nova"/>
                <a:cs typeface="Proxima Nova"/>
                <a:sym typeface="Proxima Nova"/>
              </a:rPr>
              <a:t>Articles posted to repositories</a:t>
            </a:r>
            <a:endParaRPr>
              <a:solidFill>
                <a:srgbClr val="000000"/>
              </a:solidFill>
              <a:latin typeface="Proxima Nova"/>
              <a:ea typeface="Proxima Nova"/>
              <a:cs typeface="Proxima Nova"/>
              <a:sym typeface="Proxima Nova"/>
            </a:endParaRPr>
          </a:p>
          <a:p>
            <a:pPr indent="-342900" lvl="0" marL="457200" rtl="0" algn="l">
              <a:lnSpc>
                <a:spcPct val="100000"/>
              </a:lnSpc>
              <a:spcBef>
                <a:spcPts val="0"/>
              </a:spcBef>
              <a:spcAft>
                <a:spcPts val="0"/>
              </a:spcAft>
              <a:buClr>
                <a:srgbClr val="000000"/>
              </a:buClr>
              <a:buSzPts val="1800"/>
              <a:buFont typeface="Proxima Nova"/>
              <a:buChar char="●"/>
            </a:pPr>
            <a:r>
              <a:rPr lang="en">
                <a:solidFill>
                  <a:srgbClr val="000000"/>
                </a:solidFill>
                <a:latin typeface="Proxima Nova"/>
                <a:ea typeface="Proxima Nova"/>
                <a:cs typeface="Proxima Nova"/>
                <a:sym typeface="Proxima Nova"/>
              </a:rPr>
              <a:t>Articles posted to author websites</a:t>
            </a:r>
            <a:endParaRPr>
              <a:solidFill>
                <a:srgbClr val="000000"/>
              </a:solidFill>
              <a:latin typeface="Proxima Nova"/>
              <a:ea typeface="Proxima Nova"/>
              <a:cs typeface="Proxima Nova"/>
              <a:sym typeface="Proxima Nova"/>
            </a:endParaRPr>
          </a:p>
          <a:p>
            <a:pPr indent="-342900" lvl="0" marL="457200" rtl="0" algn="l">
              <a:lnSpc>
                <a:spcPct val="100000"/>
              </a:lnSpc>
              <a:spcBef>
                <a:spcPts val="0"/>
              </a:spcBef>
              <a:spcAft>
                <a:spcPts val="0"/>
              </a:spcAft>
              <a:buClr>
                <a:srgbClr val="000000"/>
              </a:buClr>
              <a:buSzPts val="1800"/>
              <a:buFont typeface="Proxima Nova"/>
              <a:buChar char="●"/>
            </a:pPr>
            <a:r>
              <a:rPr lang="en">
                <a:solidFill>
                  <a:srgbClr val="000000"/>
                </a:solidFill>
                <a:latin typeface="Proxima Nova"/>
                <a:ea typeface="Proxima Nova"/>
                <a:cs typeface="Proxima Nova"/>
                <a:sym typeface="Proxima Nova"/>
              </a:rPr>
              <a:t>Articles posted to academic social networks (Academia.edu, ResearchGate)</a:t>
            </a:r>
            <a:endParaRPr>
              <a:solidFill>
                <a:srgbClr val="000000"/>
              </a:solidFill>
              <a:latin typeface="Proxima Nova"/>
              <a:ea typeface="Proxima Nova"/>
              <a:cs typeface="Proxima Nova"/>
              <a:sym typeface="Proxima Nova"/>
            </a:endParaRPr>
          </a:p>
          <a:p>
            <a:pPr indent="-342900" lvl="0" marL="457200" rtl="0" algn="l">
              <a:lnSpc>
                <a:spcPct val="100000"/>
              </a:lnSpc>
              <a:spcBef>
                <a:spcPts val="0"/>
              </a:spcBef>
              <a:spcAft>
                <a:spcPts val="0"/>
              </a:spcAft>
              <a:buClr>
                <a:srgbClr val="000000"/>
              </a:buClr>
              <a:buSzPts val="1800"/>
              <a:buFont typeface="Proxima Nova"/>
              <a:buChar char="●"/>
            </a:pPr>
            <a:r>
              <a:rPr lang="en">
                <a:solidFill>
                  <a:srgbClr val="000000"/>
                </a:solidFill>
                <a:latin typeface="Proxima Nova"/>
                <a:ea typeface="Proxima Nova"/>
                <a:cs typeface="Proxima Nova"/>
                <a:sym typeface="Proxima Nova"/>
              </a:rPr>
              <a:t>Articles on pirate sites</a:t>
            </a:r>
            <a:endParaRPr>
              <a:solidFill>
                <a:srgbClr val="000000"/>
              </a:solidFill>
              <a:latin typeface="Proxima Nova"/>
              <a:ea typeface="Proxima Nova"/>
              <a:cs typeface="Proxima Nova"/>
              <a:sym typeface="Proxima Nova"/>
            </a:endParaRPr>
          </a:p>
        </p:txBody>
      </p:sp>
      <p:pic>
        <p:nvPicPr>
          <p:cNvPr id="194" name="Google Shape;194;p43"/>
          <p:cNvPicPr preferRelativeResize="0"/>
          <p:nvPr/>
        </p:nvPicPr>
        <p:blipFill rotWithShape="1">
          <a:blip r:embed="rId3">
            <a:alphaModFix/>
          </a:blip>
          <a:srcRect b="0" l="0" r="0" t="0"/>
          <a:stretch/>
        </p:blipFill>
        <p:spPr>
          <a:xfrm>
            <a:off x="0" y="4611296"/>
            <a:ext cx="9144000" cy="5322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5" name="Shape 645"/>
        <p:cNvGrpSpPr/>
        <p:nvPr/>
      </p:nvGrpSpPr>
      <p:grpSpPr>
        <a:xfrm>
          <a:off x="0" y="0"/>
          <a:ext cx="0" cy="0"/>
          <a:chOff x="0" y="0"/>
          <a:chExt cx="0" cy="0"/>
        </a:xfrm>
      </p:grpSpPr>
      <p:pic>
        <p:nvPicPr>
          <p:cNvPr descr="open access symbol" id="646" name="Google Shape;646;p106"/>
          <p:cNvPicPr preferRelativeResize="0"/>
          <p:nvPr/>
        </p:nvPicPr>
        <p:blipFill>
          <a:blip r:embed="rId3">
            <a:alphaModFix/>
          </a:blip>
          <a:stretch>
            <a:fillRect/>
          </a:stretch>
        </p:blipFill>
        <p:spPr>
          <a:xfrm>
            <a:off x="3023616" y="152400"/>
            <a:ext cx="3096768" cy="48387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0" name="Shape 650"/>
        <p:cNvGrpSpPr/>
        <p:nvPr/>
      </p:nvGrpSpPr>
      <p:grpSpPr>
        <a:xfrm>
          <a:off x="0" y="0"/>
          <a:ext cx="0" cy="0"/>
          <a:chOff x="0" y="0"/>
          <a:chExt cx="0" cy="0"/>
        </a:xfrm>
      </p:grpSpPr>
      <p:pic>
        <p:nvPicPr>
          <p:cNvPr descr="closed access symbol with some breaks in it" id="651" name="Google Shape;651;p107"/>
          <p:cNvPicPr preferRelativeResize="0"/>
          <p:nvPr/>
        </p:nvPicPr>
        <p:blipFill>
          <a:blip r:embed="rId3">
            <a:alphaModFix/>
          </a:blip>
          <a:stretch>
            <a:fillRect/>
          </a:stretch>
        </p:blipFill>
        <p:spPr>
          <a:xfrm>
            <a:off x="3023616" y="152400"/>
            <a:ext cx="3096768" cy="4838700"/>
          </a:xfrm>
          <a:prstGeom prst="rect">
            <a:avLst/>
          </a:prstGeom>
          <a:noFill/>
          <a:ln>
            <a:noFill/>
          </a:ln>
        </p:spPr>
      </p:pic>
      <p:sp>
        <p:nvSpPr>
          <p:cNvPr id="652" name="Google Shape;652;p107"/>
          <p:cNvSpPr/>
          <p:nvPr/>
        </p:nvSpPr>
        <p:spPr>
          <a:xfrm>
            <a:off x="6781800" y="1352550"/>
            <a:ext cx="647700" cy="1335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107"/>
          <p:cNvSpPr/>
          <p:nvPr/>
        </p:nvSpPr>
        <p:spPr>
          <a:xfrm>
            <a:off x="3209925" y="1914525"/>
            <a:ext cx="647700" cy="85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107"/>
          <p:cNvSpPr/>
          <p:nvPr/>
        </p:nvSpPr>
        <p:spPr>
          <a:xfrm>
            <a:off x="3209925" y="1733550"/>
            <a:ext cx="647700" cy="85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107"/>
          <p:cNvSpPr/>
          <p:nvPr/>
        </p:nvSpPr>
        <p:spPr>
          <a:xfrm>
            <a:off x="3209925" y="1552575"/>
            <a:ext cx="647700" cy="85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107"/>
          <p:cNvSpPr/>
          <p:nvPr/>
        </p:nvSpPr>
        <p:spPr>
          <a:xfrm>
            <a:off x="3209925" y="1371600"/>
            <a:ext cx="647700" cy="85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0" name="Shape 660"/>
        <p:cNvGrpSpPr/>
        <p:nvPr/>
      </p:nvGrpSpPr>
      <p:grpSpPr>
        <a:xfrm>
          <a:off x="0" y="0"/>
          <a:ext cx="0" cy="0"/>
          <a:chOff x="0" y="0"/>
          <a:chExt cx="0" cy="0"/>
        </a:xfrm>
      </p:grpSpPr>
      <p:sp>
        <p:nvSpPr>
          <p:cNvPr id="661" name="Google Shape;661;p10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Limitations on Exclusive Rights</a:t>
            </a:r>
            <a:endParaRPr/>
          </a:p>
        </p:txBody>
      </p:sp>
      <p:sp>
        <p:nvSpPr>
          <p:cNvPr id="662" name="Google Shape;662;p108"/>
          <p:cNvSpPr txBox="1"/>
          <p:nvPr>
            <p:ph idx="1" type="body"/>
          </p:nvPr>
        </p:nvSpPr>
        <p:spPr>
          <a:xfrm>
            <a:off x="311700" y="13048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t>Exemptions</a:t>
            </a:r>
            <a:endParaRPr b="1"/>
          </a:p>
          <a:p>
            <a:pPr indent="0" lvl="0" marL="0" rtl="0" algn="ctr">
              <a:spcBef>
                <a:spcPts val="1600"/>
              </a:spcBef>
              <a:spcAft>
                <a:spcPts val="0"/>
              </a:spcAft>
              <a:buNone/>
            </a:pPr>
            <a:r>
              <a:rPr lang="en"/>
              <a:t>Some allowed uses for libraries, people with disabilities, etc.</a:t>
            </a:r>
            <a:endParaRPr/>
          </a:p>
          <a:p>
            <a:pPr indent="0" lvl="0" marL="0" rtl="0" algn="ctr">
              <a:spcBef>
                <a:spcPts val="1600"/>
              </a:spcBef>
              <a:spcAft>
                <a:spcPts val="0"/>
              </a:spcAft>
              <a:buNone/>
            </a:pPr>
            <a:r>
              <a:t/>
            </a:r>
            <a:endParaRPr/>
          </a:p>
          <a:p>
            <a:pPr indent="0" lvl="0" marL="0" rtl="0" algn="ctr">
              <a:spcBef>
                <a:spcPts val="1600"/>
              </a:spcBef>
              <a:spcAft>
                <a:spcPts val="0"/>
              </a:spcAft>
              <a:buNone/>
            </a:pPr>
            <a:r>
              <a:rPr b="1" lang="en" sz="2400"/>
              <a:t>Uses That Are “Fair”</a:t>
            </a:r>
            <a:endParaRPr b="1" sz="2400"/>
          </a:p>
          <a:p>
            <a:pPr indent="0" lvl="0" marL="0" rtl="0" algn="ctr">
              <a:spcBef>
                <a:spcPts val="1600"/>
              </a:spcBef>
              <a:spcAft>
                <a:spcPts val="1600"/>
              </a:spcAft>
              <a:buNone/>
            </a:pPr>
            <a:r>
              <a:rPr lang="en"/>
              <a:t>“Fair use” in United States and a few other countries.</a:t>
            </a:r>
            <a:br>
              <a:rPr lang="en"/>
            </a:br>
            <a:r>
              <a:rPr lang="en"/>
              <a:t>“Fair dealing” in Canada, UK, and many other countries.</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6" name="Shape 666"/>
        <p:cNvGrpSpPr/>
        <p:nvPr/>
      </p:nvGrpSpPr>
      <p:grpSpPr>
        <a:xfrm>
          <a:off x="0" y="0"/>
          <a:ext cx="0" cy="0"/>
          <a:chOff x="0" y="0"/>
          <a:chExt cx="0" cy="0"/>
        </a:xfrm>
      </p:grpSpPr>
      <p:sp>
        <p:nvSpPr>
          <p:cNvPr id="667" name="Google Shape;667;p10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Fair Use vs. Fair Dealing (Very, Very Roughly)</a:t>
            </a:r>
            <a:endParaRPr/>
          </a:p>
        </p:txBody>
      </p:sp>
      <p:sp>
        <p:nvSpPr>
          <p:cNvPr id="668" name="Google Shape;668;p109"/>
          <p:cNvSpPr txBox="1"/>
          <p:nvPr>
            <p:ph idx="1" type="body"/>
          </p:nvPr>
        </p:nvSpPr>
        <p:spPr>
          <a:xfrm>
            <a:off x="311700" y="13048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t>“Fair”</a:t>
            </a:r>
            <a:endParaRPr b="1" sz="2400"/>
          </a:p>
          <a:p>
            <a:pPr indent="0" lvl="0" marL="0" rtl="0" algn="ctr">
              <a:spcBef>
                <a:spcPts val="1600"/>
              </a:spcBef>
              <a:spcAft>
                <a:spcPts val="0"/>
              </a:spcAft>
              <a:buNone/>
            </a:pPr>
            <a:r>
              <a:rPr lang="en"/>
              <a:t>i.e., allowable, not infringing, not requiring permission</a:t>
            </a:r>
            <a:endParaRPr/>
          </a:p>
          <a:p>
            <a:pPr indent="0" lvl="0" marL="0" rtl="0" algn="ctr">
              <a:spcBef>
                <a:spcPts val="1600"/>
              </a:spcBef>
              <a:spcAft>
                <a:spcPts val="0"/>
              </a:spcAft>
              <a:buNone/>
            </a:pPr>
            <a:r>
              <a:rPr b="1" lang="en" sz="2400"/>
              <a:t>Fair Use</a:t>
            </a:r>
            <a:endParaRPr b="1"/>
          </a:p>
          <a:p>
            <a:pPr indent="0" lvl="0" marL="0" rtl="0" algn="ctr">
              <a:spcBef>
                <a:spcPts val="1600"/>
              </a:spcBef>
              <a:spcAft>
                <a:spcPts val="0"/>
              </a:spcAft>
              <a:buNone/>
            </a:pPr>
            <a:r>
              <a:rPr lang="en"/>
              <a:t>Determined case-by-case based on a four-factor analysis. Stay tuned!</a:t>
            </a:r>
            <a:endParaRPr/>
          </a:p>
          <a:p>
            <a:pPr indent="0" lvl="0" marL="0" rtl="0" algn="ctr">
              <a:spcBef>
                <a:spcPts val="1600"/>
              </a:spcBef>
              <a:spcAft>
                <a:spcPts val="0"/>
              </a:spcAft>
              <a:buNone/>
            </a:pPr>
            <a:r>
              <a:rPr b="1" lang="en" sz="2400"/>
              <a:t>Fair Dealing</a:t>
            </a:r>
            <a:endParaRPr b="1" sz="2400"/>
          </a:p>
          <a:p>
            <a:pPr indent="0" lvl="0" marL="0" rtl="0" algn="ctr">
              <a:spcBef>
                <a:spcPts val="1600"/>
              </a:spcBef>
              <a:spcAft>
                <a:spcPts val="1600"/>
              </a:spcAft>
              <a:buNone/>
            </a:pPr>
            <a:r>
              <a:rPr lang="en"/>
              <a:t>In order to be fair, must be on enumerated list of fair purposes.</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2" name="Shape 672"/>
        <p:cNvGrpSpPr/>
        <p:nvPr/>
      </p:nvGrpSpPr>
      <p:grpSpPr>
        <a:xfrm>
          <a:off x="0" y="0"/>
          <a:ext cx="0" cy="0"/>
          <a:chOff x="0" y="0"/>
          <a:chExt cx="0" cy="0"/>
        </a:xfrm>
      </p:grpSpPr>
      <p:sp>
        <p:nvSpPr>
          <p:cNvPr id="673" name="Google Shape;673;p11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Fair Use</a:t>
            </a:r>
            <a:endParaRPr/>
          </a:p>
        </p:txBody>
      </p:sp>
      <p:sp>
        <p:nvSpPr>
          <p:cNvPr id="674" name="Google Shape;674;p11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17 U.S. Code § 107</a:t>
            </a:r>
            <a:br>
              <a:rPr b="1" lang="en"/>
            </a:br>
            <a:r>
              <a:rPr lang="en" u="sng">
                <a:solidFill>
                  <a:srgbClr val="0B5394"/>
                </a:solidFill>
                <a:hlinkClick r:id="rId3"/>
              </a:rPr>
              <a:t>https://www.law.cornell.edu/uscode/text/17/107</a:t>
            </a:r>
            <a:r>
              <a:rPr lang="en"/>
              <a:t> </a:t>
            </a:r>
            <a:endParaRPr/>
          </a:p>
          <a:p>
            <a:pPr indent="0" lvl="0" marL="0" rtl="0" algn="l">
              <a:spcBef>
                <a:spcPts val="1600"/>
              </a:spcBef>
              <a:spcAft>
                <a:spcPts val="1600"/>
              </a:spcAft>
              <a:buNone/>
            </a:pPr>
            <a:r>
              <a:rPr lang="en"/>
              <a:t>“[T]he fair use of a copyrighted work . . . for purposes such as criticism, comment, news reporting, </a:t>
            </a:r>
            <a:r>
              <a:rPr b="1" lang="en"/>
              <a:t>teaching</a:t>
            </a:r>
            <a:r>
              <a:rPr lang="en"/>
              <a:t> (including multiple copies for classroom use), </a:t>
            </a:r>
            <a:r>
              <a:rPr b="1" lang="en"/>
              <a:t>scholarship</a:t>
            </a:r>
            <a:r>
              <a:rPr lang="en"/>
              <a:t>, or </a:t>
            </a:r>
            <a:r>
              <a:rPr b="1" lang="en"/>
              <a:t>research</a:t>
            </a:r>
            <a:r>
              <a:rPr lang="en"/>
              <a:t>, is not an infringement of copyright.”</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8" name="Shape 678"/>
        <p:cNvGrpSpPr/>
        <p:nvPr/>
      </p:nvGrpSpPr>
      <p:grpSpPr>
        <a:xfrm>
          <a:off x="0" y="0"/>
          <a:ext cx="0" cy="0"/>
          <a:chOff x="0" y="0"/>
          <a:chExt cx="0" cy="0"/>
        </a:xfrm>
      </p:grpSpPr>
      <p:sp>
        <p:nvSpPr>
          <p:cNvPr id="679" name="Google Shape;679;p11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Determining Fair Use</a:t>
            </a:r>
            <a:endParaRPr/>
          </a:p>
        </p:txBody>
      </p:sp>
      <p:sp>
        <p:nvSpPr>
          <p:cNvPr id="680" name="Google Shape;680;p111"/>
          <p:cNvSpPr txBox="1"/>
          <p:nvPr>
            <p:ph idx="1" type="body"/>
          </p:nvPr>
        </p:nvSpPr>
        <p:spPr>
          <a:xfrm>
            <a:off x="311700" y="1152475"/>
            <a:ext cx="8520600" cy="371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17 U.S. Code § 107 (cont’d)</a:t>
            </a:r>
            <a:endParaRPr/>
          </a:p>
          <a:p>
            <a:pPr indent="0" lvl="0" marL="0" rtl="0" algn="l">
              <a:spcBef>
                <a:spcPts val="1600"/>
              </a:spcBef>
              <a:spcAft>
                <a:spcPts val="0"/>
              </a:spcAft>
              <a:buNone/>
            </a:pPr>
            <a:r>
              <a:rPr lang="en"/>
              <a:t>“In determining whether the use made of a work in any particular case is a fair use the factors to be considered shall include— </a:t>
            </a:r>
            <a:endParaRPr/>
          </a:p>
          <a:p>
            <a:pPr indent="-342900" lvl="0" marL="457200" rtl="0" algn="l">
              <a:spcBef>
                <a:spcPts val="1600"/>
              </a:spcBef>
              <a:spcAft>
                <a:spcPts val="0"/>
              </a:spcAft>
              <a:buSzPts val="1800"/>
              <a:buAutoNum type="arabicPeriod"/>
            </a:pPr>
            <a:r>
              <a:rPr lang="en"/>
              <a:t>the </a:t>
            </a:r>
            <a:r>
              <a:rPr b="1" lang="en"/>
              <a:t>purpose and character of the use</a:t>
            </a:r>
            <a:r>
              <a:rPr lang="en"/>
              <a:t>, including whether such use is of a commercial nature or is for nonprofit educational purposes;</a:t>
            </a:r>
            <a:endParaRPr/>
          </a:p>
          <a:p>
            <a:pPr indent="-342900" lvl="0" marL="457200" rtl="0" algn="l">
              <a:spcBef>
                <a:spcPts val="0"/>
              </a:spcBef>
              <a:spcAft>
                <a:spcPts val="0"/>
              </a:spcAft>
              <a:buSzPts val="1800"/>
              <a:buAutoNum type="arabicPeriod"/>
            </a:pPr>
            <a:r>
              <a:rPr lang="en"/>
              <a:t>the </a:t>
            </a:r>
            <a:r>
              <a:rPr b="1" lang="en"/>
              <a:t>nature of the copyrighted work</a:t>
            </a:r>
            <a:r>
              <a:rPr lang="en"/>
              <a:t>; </a:t>
            </a:r>
            <a:endParaRPr/>
          </a:p>
          <a:p>
            <a:pPr indent="-342900" lvl="0" marL="457200" rtl="0" algn="l">
              <a:spcBef>
                <a:spcPts val="0"/>
              </a:spcBef>
              <a:spcAft>
                <a:spcPts val="0"/>
              </a:spcAft>
              <a:buSzPts val="1800"/>
              <a:buAutoNum type="arabicPeriod"/>
            </a:pPr>
            <a:r>
              <a:rPr lang="en"/>
              <a:t>the </a:t>
            </a:r>
            <a:r>
              <a:rPr b="1" lang="en"/>
              <a:t>amount and substantiality </a:t>
            </a:r>
            <a:r>
              <a:rPr lang="en"/>
              <a:t>of the portion used in relation to the copyrighted work as a whole; and </a:t>
            </a:r>
            <a:endParaRPr/>
          </a:p>
          <a:p>
            <a:pPr indent="-342900" lvl="0" marL="457200" rtl="0" algn="l">
              <a:spcBef>
                <a:spcPts val="0"/>
              </a:spcBef>
              <a:spcAft>
                <a:spcPts val="0"/>
              </a:spcAft>
              <a:buSzPts val="1800"/>
              <a:buAutoNum type="arabicPeriod"/>
            </a:pPr>
            <a:r>
              <a:rPr lang="en"/>
              <a:t>the </a:t>
            </a:r>
            <a:r>
              <a:rPr b="1" lang="en"/>
              <a:t>effect of the use</a:t>
            </a:r>
            <a:r>
              <a:rPr lang="en"/>
              <a:t> upon the potential market for or value of the copyrighted work.”</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4" name="Shape 684"/>
        <p:cNvGrpSpPr/>
        <p:nvPr/>
      </p:nvGrpSpPr>
      <p:grpSpPr>
        <a:xfrm>
          <a:off x="0" y="0"/>
          <a:ext cx="0" cy="0"/>
          <a:chOff x="0" y="0"/>
          <a:chExt cx="0" cy="0"/>
        </a:xfrm>
      </p:grpSpPr>
      <p:sp>
        <p:nvSpPr>
          <p:cNvPr id="685" name="Google Shape;685;p11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Most Important Factor?</a:t>
            </a:r>
            <a:endParaRPr/>
          </a:p>
        </p:txBody>
      </p:sp>
      <p:sp>
        <p:nvSpPr>
          <p:cNvPr id="686" name="Google Shape;686;p112"/>
          <p:cNvSpPr txBox="1"/>
          <p:nvPr>
            <p:ph idx="1" type="body"/>
          </p:nvPr>
        </p:nvSpPr>
        <p:spPr>
          <a:xfrm>
            <a:off x="311700" y="1304875"/>
            <a:ext cx="8520600" cy="371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t>Every Case Is Different</a:t>
            </a:r>
            <a:endParaRPr b="1" sz="2400"/>
          </a:p>
          <a:p>
            <a:pPr indent="0" lvl="0" marL="0" rtl="0" algn="ctr">
              <a:spcBef>
                <a:spcPts val="1600"/>
              </a:spcBef>
              <a:spcAft>
                <a:spcPts val="0"/>
              </a:spcAft>
              <a:buNone/>
            </a:pPr>
            <a:r>
              <a:rPr lang="en"/>
              <a:t>There is no bright-line test for fair use.</a:t>
            </a:r>
            <a:br>
              <a:rPr lang="en"/>
            </a:br>
            <a:r>
              <a:rPr lang="en"/>
              <a:t>All four factors must always be considered and weighed.</a:t>
            </a:r>
            <a:br>
              <a:rPr lang="en"/>
            </a:br>
            <a:br>
              <a:rPr lang="en"/>
            </a:br>
            <a:r>
              <a:rPr b="1" lang="en" sz="2400"/>
              <a:t>Nevertheless…</a:t>
            </a:r>
            <a:endParaRPr b="1" sz="2400"/>
          </a:p>
          <a:p>
            <a:pPr indent="0" lvl="0" marL="0" rtl="0" algn="ctr">
              <a:spcBef>
                <a:spcPts val="1600"/>
              </a:spcBef>
              <a:spcAft>
                <a:spcPts val="1600"/>
              </a:spcAft>
              <a:buNone/>
            </a:pPr>
            <a:r>
              <a:rPr lang="en"/>
              <a:t>The 4th factor (market effect of the use) used to carry the most weight. </a:t>
            </a:r>
            <a:br>
              <a:rPr lang="en"/>
            </a:br>
            <a:r>
              <a:rPr lang="en"/>
              <a:t>Since Campbell v. Acuff-Rose (stay tuned!), it has been eclipsed </a:t>
            </a:r>
            <a:br>
              <a:rPr lang="en"/>
            </a:br>
            <a:r>
              <a:rPr lang="en"/>
              <a:t>by the 1st factor (purpose and character of the use).</a:t>
            </a:r>
            <a:br>
              <a:rPr lang="en"/>
            </a:b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0" name="Shape 690"/>
        <p:cNvGrpSpPr/>
        <p:nvPr/>
      </p:nvGrpSpPr>
      <p:grpSpPr>
        <a:xfrm>
          <a:off x="0" y="0"/>
          <a:ext cx="0" cy="0"/>
          <a:chOff x="0" y="0"/>
          <a:chExt cx="0" cy="0"/>
        </a:xfrm>
      </p:grpSpPr>
      <p:sp>
        <p:nvSpPr>
          <p:cNvPr id="691" name="Google Shape;691;p113"/>
          <p:cNvSpPr txBox="1"/>
          <p:nvPr>
            <p:ph idx="1" type="body"/>
          </p:nvPr>
        </p:nvSpPr>
        <p:spPr>
          <a:xfrm>
            <a:off x="311700" y="22153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2800"/>
              <a:t>Let’s look again...</a:t>
            </a:r>
            <a:endParaRPr sz="2800"/>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5" name="Shape 695"/>
        <p:cNvGrpSpPr/>
        <p:nvPr/>
      </p:nvGrpSpPr>
      <p:grpSpPr>
        <a:xfrm>
          <a:off x="0" y="0"/>
          <a:ext cx="0" cy="0"/>
          <a:chOff x="0" y="0"/>
          <a:chExt cx="0" cy="0"/>
        </a:xfrm>
      </p:grpSpPr>
      <p:sp>
        <p:nvSpPr>
          <p:cNvPr id="696" name="Google Shape;696;p1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Fair Use</a:t>
            </a:r>
            <a:endParaRPr/>
          </a:p>
        </p:txBody>
      </p:sp>
      <p:sp>
        <p:nvSpPr>
          <p:cNvPr id="697" name="Google Shape;697;p1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17 U.S. Code § 107</a:t>
            </a:r>
            <a:br>
              <a:rPr b="1" lang="en"/>
            </a:br>
            <a:r>
              <a:rPr lang="en" u="sng">
                <a:solidFill>
                  <a:srgbClr val="0B5394"/>
                </a:solidFill>
                <a:hlinkClick r:id="rId3"/>
              </a:rPr>
              <a:t>https://www.law.cornell.edu/uscode/text/17/107</a:t>
            </a:r>
            <a:r>
              <a:rPr lang="en"/>
              <a:t> </a:t>
            </a:r>
            <a:endParaRPr/>
          </a:p>
          <a:p>
            <a:pPr indent="0" lvl="0" marL="0" rtl="0" algn="l">
              <a:spcBef>
                <a:spcPts val="1600"/>
              </a:spcBef>
              <a:spcAft>
                <a:spcPts val="1600"/>
              </a:spcAft>
              <a:buNone/>
            </a:pPr>
            <a:r>
              <a:rPr lang="en"/>
              <a:t>“[T]he fair use of a copyrighted work . . . for purposes </a:t>
            </a:r>
            <a:r>
              <a:rPr b="1" lang="en">
                <a:solidFill>
                  <a:srgbClr val="FF7800"/>
                </a:solidFill>
              </a:rPr>
              <a:t>SUCH AS</a:t>
            </a:r>
            <a:r>
              <a:rPr lang="en"/>
              <a:t> criticism, comment, news reporting, </a:t>
            </a:r>
            <a:r>
              <a:rPr b="1" lang="en"/>
              <a:t>teaching</a:t>
            </a:r>
            <a:r>
              <a:rPr lang="en"/>
              <a:t> (including multiple copies for classroom use), </a:t>
            </a:r>
            <a:r>
              <a:rPr b="1" lang="en"/>
              <a:t>scholarship</a:t>
            </a:r>
            <a:r>
              <a:rPr lang="en"/>
              <a:t>, or </a:t>
            </a:r>
            <a:r>
              <a:rPr b="1" lang="en"/>
              <a:t>research</a:t>
            </a:r>
            <a:r>
              <a:rPr lang="en"/>
              <a:t>, is not an infringement of copyright.”</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1" name="Shape 701"/>
        <p:cNvGrpSpPr/>
        <p:nvPr/>
      </p:nvGrpSpPr>
      <p:grpSpPr>
        <a:xfrm>
          <a:off x="0" y="0"/>
          <a:ext cx="0" cy="0"/>
          <a:chOff x="0" y="0"/>
          <a:chExt cx="0" cy="0"/>
        </a:xfrm>
      </p:grpSpPr>
      <p:sp>
        <p:nvSpPr>
          <p:cNvPr id="702" name="Google Shape;702;p1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Determining Fair Use</a:t>
            </a:r>
            <a:endParaRPr/>
          </a:p>
        </p:txBody>
      </p:sp>
      <p:sp>
        <p:nvSpPr>
          <p:cNvPr id="703" name="Google Shape;703;p115"/>
          <p:cNvSpPr txBox="1"/>
          <p:nvPr>
            <p:ph idx="1" type="body"/>
          </p:nvPr>
        </p:nvSpPr>
        <p:spPr>
          <a:xfrm>
            <a:off x="311700" y="1152475"/>
            <a:ext cx="8520600" cy="371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17 U.S. Code § 107 (cont’d)</a:t>
            </a:r>
            <a:endParaRPr/>
          </a:p>
          <a:p>
            <a:pPr indent="0" lvl="0" marL="0" rtl="0" algn="l">
              <a:spcBef>
                <a:spcPts val="1600"/>
              </a:spcBef>
              <a:spcAft>
                <a:spcPts val="0"/>
              </a:spcAft>
              <a:buNone/>
            </a:pPr>
            <a:r>
              <a:rPr lang="en"/>
              <a:t>“In determining whether the use made of a work in any particular case is a fair use the factors to be considered shall </a:t>
            </a:r>
            <a:r>
              <a:rPr b="1" lang="en">
                <a:solidFill>
                  <a:srgbClr val="FF7800"/>
                </a:solidFill>
              </a:rPr>
              <a:t>INCLUDE</a:t>
            </a:r>
            <a:r>
              <a:rPr lang="en"/>
              <a:t>— </a:t>
            </a:r>
            <a:endParaRPr/>
          </a:p>
          <a:p>
            <a:pPr indent="-342900" lvl="0" marL="457200" rtl="0" algn="l">
              <a:spcBef>
                <a:spcPts val="1600"/>
              </a:spcBef>
              <a:spcAft>
                <a:spcPts val="0"/>
              </a:spcAft>
              <a:buSzPts val="1800"/>
              <a:buAutoNum type="arabicPeriod"/>
            </a:pPr>
            <a:r>
              <a:rPr lang="en"/>
              <a:t>the </a:t>
            </a:r>
            <a:r>
              <a:rPr b="1" lang="en"/>
              <a:t>purpose and character</a:t>
            </a:r>
            <a:r>
              <a:rPr lang="en"/>
              <a:t> </a:t>
            </a:r>
            <a:r>
              <a:rPr b="1" lang="en"/>
              <a:t>of the use</a:t>
            </a:r>
            <a:r>
              <a:rPr lang="en"/>
              <a:t>, </a:t>
            </a:r>
            <a:r>
              <a:rPr b="1" lang="en">
                <a:solidFill>
                  <a:srgbClr val="FF7800"/>
                </a:solidFill>
              </a:rPr>
              <a:t>INCLUDING</a:t>
            </a:r>
            <a:r>
              <a:rPr lang="en"/>
              <a:t> whether such use is of a commercial nature or is for nonprofit educational purposes;</a:t>
            </a:r>
            <a:endParaRPr/>
          </a:p>
          <a:p>
            <a:pPr indent="-342900" lvl="0" marL="457200" rtl="0" algn="l">
              <a:spcBef>
                <a:spcPts val="0"/>
              </a:spcBef>
              <a:spcAft>
                <a:spcPts val="0"/>
              </a:spcAft>
              <a:buSzPts val="1800"/>
              <a:buAutoNum type="arabicPeriod"/>
            </a:pPr>
            <a:r>
              <a:rPr lang="en"/>
              <a:t>the </a:t>
            </a:r>
            <a:r>
              <a:rPr b="1" lang="en"/>
              <a:t>nature of the copyrighted work</a:t>
            </a:r>
            <a:r>
              <a:rPr lang="en"/>
              <a:t>; </a:t>
            </a:r>
            <a:endParaRPr/>
          </a:p>
          <a:p>
            <a:pPr indent="-342900" lvl="0" marL="457200" rtl="0" algn="l">
              <a:spcBef>
                <a:spcPts val="0"/>
              </a:spcBef>
              <a:spcAft>
                <a:spcPts val="0"/>
              </a:spcAft>
              <a:buSzPts val="1800"/>
              <a:buAutoNum type="arabicPeriod"/>
            </a:pPr>
            <a:r>
              <a:rPr lang="en"/>
              <a:t>the </a:t>
            </a:r>
            <a:r>
              <a:rPr b="1" lang="en"/>
              <a:t>amount and substantiality</a:t>
            </a:r>
            <a:r>
              <a:rPr lang="en"/>
              <a:t> of the portion used in relation to the copyrighted work as a whole; and </a:t>
            </a:r>
            <a:endParaRPr/>
          </a:p>
          <a:p>
            <a:pPr indent="-342900" lvl="0" marL="457200" rtl="0" algn="l">
              <a:spcBef>
                <a:spcPts val="0"/>
              </a:spcBef>
              <a:spcAft>
                <a:spcPts val="0"/>
              </a:spcAft>
              <a:buSzPts val="1800"/>
              <a:buAutoNum type="arabicPeriod"/>
            </a:pPr>
            <a:r>
              <a:rPr lang="en"/>
              <a:t>the </a:t>
            </a:r>
            <a:r>
              <a:rPr b="1" lang="en"/>
              <a:t>effect of the use</a:t>
            </a:r>
            <a:r>
              <a:rPr lang="en"/>
              <a:t> upon the potential market for or value of the copyrighted work.”</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Why? Two Kinds of Journals</a:t>
            </a:r>
            <a:endParaRPr b="1">
              <a:latin typeface="Proxima Nova"/>
              <a:ea typeface="Proxima Nova"/>
              <a:cs typeface="Proxima Nova"/>
              <a:sym typeface="Proxima Nova"/>
            </a:endParaRPr>
          </a:p>
        </p:txBody>
      </p:sp>
      <p:sp>
        <p:nvSpPr>
          <p:cNvPr id="200" name="Google Shape;200;p44"/>
          <p:cNvSpPr txBox="1"/>
          <p:nvPr>
            <p:ph idx="1" type="body"/>
          </p:nvPr>
        </p:nvSpPr>
        <p:spPr>
          <a:xfrm>
            <a:off x="311700" y="1381075"/>
            <a:ext cx="6797100" cy="27156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2400">
                <a:solidFill>
                  <a:schemeClr val="dk1"/>
                </a:solidFill>
                <a:latin typeface="Proxima Nova"/>
                <a:ea typeface="Proxima Nova"/>
                <a:cs typeface="Proxima Nova"/>
                <a:sym typeface="Proxima Nova"/>
              </a:rPr>
              <a:t>#1: Toll Access Journals</a:t>
            </a:r>
            <a:endParaRPr b="1" sz="2400">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Traditional subscription-based journals.</a:t>
            </a:r>
            <a:endParaRPr>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Many also sell individual articles.</a:t>
            </a:r>
            <a:endParaRPr>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Most toll access journals require authors</a:t>
            </a:r>
            <a:endParaRPr>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rPr lang="en">
                <a:solidFill>
                  <a:schemeClr val="dk1"/>
                </a:solidFill>
                <a:latin typeface="Proxima Nova"/>
                <a:ea typeface="Proxima Nova"/>
                <a:cs typeface="Proxima Nova"/>
                <a:sym typeface="Proxima Nova"/>
              </a:rPr>
              <a:t>to transfer copyright to the journal.</a:t>
            </a:r>
            <a:endParaRPr b="1">
              <a:solidFill>
                <a:srgbClr val="000000"/>
              </a:solidFill>
              <a:latin typeface="Proxima Nova"/>
              <a:ea typeface="Proxima Nova"/>
              <a:cs typeface="Proxima Nova"/>
              <a:sym typeface="Proxima Nova"/>
            </a:endParaRPr>
          </a:p>
        </p:txBody>
      </p:sp>
      <p:pic>
        <p:nvPicPr>
          <p:cNvPr id="201" name="Google Shape;201;p44"/>
          <p:cNvPicPr preferRelativeResize="0"/>
          <p:nvPr/>
        </p:nvPicPr>
        <p:blipFill rotWithShape="1">
          <a:blip r:embed="rId3">
            <a:alphaModFix/>
          </a:blip>
          <a:srcRect b="0" l="0" r="0" t="0"/>
          <a:stretch/>
        </p:blipFill>
        <p:spPr>
          <a:xfrm>
            <a:off x="0" y="4611296"/>
            <a:ext cx="9144000" cy="532200"/>
          </a:xfrm>
          <a:prstGeom prst="rect">
            <a:avLst/>
          </a:prstGeom>
          <a:noFill/>
          <a:ln>
            <a:noFill/>
          </a:ln>
        </p:spPr>
      </p:pic>
      <p:pic>
        <p:nvPicPr>
          <p:cNvPr descr="closed access symbol" id="202" name="Google Shape;202;p44"/>
          <p:cNvPicPr preferRelativeResize="0"/>
          <p:nvPr/>
        </p:nvPicPr>
        <p:blipFill>
          <a:blip r:embed="rId4">
            <a:alphaModFix/>
          </a:blip>
          <a:stretch>
            <a:fillRect/>
          </a:stretch>
        </p:blipFill>
        <p:spPr>
          <a:xfrm>
            <a:off x="6951658" y="1440873"/>
            <a:ext cx="1447518" cy="2261749"/>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7" name="Shape 707"/>
        <p:cNvGrpSpPr/>
        <p:nvPr/>
      </p:nvGrpSpPr>
      <p:grpSpPr>
        <a:xfrm>
          <a:off x="0" y="0"/>
          <a:ext cx="0" cy="0"/>
          <a:chOff x="0" y="0"/>
          <a:chExt cx="0" cy="0"/>
        </a:xfrm>
      </p:grpSpPr>
      <p:sp>
        <p:nvSpPr>
          <p:cNvPr id="708" name="Google Shape;708;p1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Built-In Wiggle Room</a:t>
            </a:r>
            <a:endParaRPr/>
          </a:p>
        </p:txBody>
      </p:sp>
      <p:sp>
        <p:nvSpPr>
          <p:cNvPr id="709" name="Google Shape;709;p116"/>
          <p:cNvSpPr txBox="1"/>
          <p:nvPr>
            <p:ph idx="1" type="body"/>
          </p:nvPr>
        </p:nvSpPr>
        <p:spPr>
          <a:xfrm>
            <a:off x="311700" y="1304875"/>
            <a:ext cx="8520600" cy="371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t>“such as” </a:t>
            </a:r>
            <a:r>
              <a:rPr lang="en" sz="2400"/>
              <a:t>and</a:t>
            </a:r>
            <a:r>
              <a:rPr b="1" lang="en" sz="2400"/>
              <a:t> “including” </a:t>
            </a:r>
            <a:r>
              <a:rPr lang="en" sz="2400"/>
              <a:t>indicate that </a:t>
            </a:r>
            <a:br>
              <a:rPr lang="en" sz="2400"/>
            </a:br>
            <a:r>
              <a:rPr lang="en" sz="2400"/>
              <a:t>the lists they introduce are not comprehensive</a:t>
            </a:r>
            <a:endParaRPr sz="2400"/>
          </a:p>
          <a:p>
            <a:pPr indent="0" lvl="0" marL="0" rtl="0" algn="ctr">
              <a:spcBef>
                <a:spcPts val="1600"/>
              </a:spcBef>
              <a:spcAft>
                <a:spcPts val="0"/>
              </a:spcAft>
              <a:buNone/>
            </a:pPr>
            <a:br>
              <a:rPr b="1" lang="en" sz="2400"/>
            </a:br>
            <a:r>
              <a:rPr b="1" lang="en" sz="2400"/>
              <a:t>Statutory Wiggle Room:</a:t>
            </a:r>
            <a:endParaRPr b="1" sz="2400"/>
          </a:p>
          <a:p>
            <a:pPr indent="0" lvl="0" marL="0" rtl="0" algn="ctr">
              <a:spcBef>
                <a:spcPts val="1600"/>
              </a:spcBef>
              <a:spcAft>
                <a:spcPts val="1600"/>
              </a:spcAft>
              <a:buNone/>
            </a:pPr>
            <a:r>
              <a:rPr lang="en"/>
              <a:t>Additional </a:t>
            </a:r>
            <a:r>
              <a:rPr lang="en" u="sng"/>
              <a:t>purposes</a:t>
            </a:r>
            <a:r>
              <a:rPr lang="en"/>
              <a:t> can be deemed fair.</a:t>
            </a:r>
            <a:br>
              <a:rPr lang="en"/>
            </a:br>
            <a:r>
              <a:rPr lang="en"/>
              <a:t>Additional </a:t>
            </a:r>
            <a:r>
              <a:rPr lang="en" u="sng"/>
              <a:t>factors</a:t>
            </a:r>
            <a:r>
              <a:rPr lang="en"/>
              <a:t> can be considered in the analysis.</a:t>
            </a:r>
            <a:br>
              <a:rPr lang="en"/>
            </a:br>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3" name="Shape 713"/>
        <p:cNvGrpSpPr/>
        <p:nvPr/>
      </p:nvGrpSpPr>
      <p:grpSpPr>
        <a:xfrm>
          <a:off x="0" y="0"/>
          <a:ext cx="0" cy="0"/>
          <a:chOff x="0" y="0"/>
          <a:chExt cx="0" cy="0"/>
        </a:xfrm>
      </p:grpSpPr>
      <p:sp>
        <p:nvSpPr>
          <p:cNvPr id="714" name="Google Shape;714;p1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Sony v. Universal (aka Betamax)</a:t>
            </a:r>
            <a:endParaRPr/>
          </a:p>
        </p:txBody>
      </p:sp>
      <p:pic>
        <p:nvPicPr>
          <p:cNvPr descr="Betamax machine" id="715" name="Google Shape;715;p117"/>
          <p:cNvPicPr preferRelativeResize="0"/>
          <p:nvPr/>
        </p:nvPicPr>
        <p:blipFill>
          <a:blip r:embed="rId3">
            <a:alphaModFix/>
          </a:blip>
          <a:stretch>
            <a:fillRect/>
          </a:stretch>
        </p:blipFill>
        <p:spPr>
          <a:xfrm>
            <a:off x="1865865" y="1675675"/>
            <a:ext cx="5412275" cy="260575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9" name="Shape 719"/>
        <p:cNvGrpSpPr/>
        <p:nvPr/>
      </p:nvGrpSpPr>
      <p:grpSpPr>
        <a:xfrm>
          <a:off x="0" y="0"/>
          <a:ext cx="0" cy="0"/>
          <a:chOff x="0" y="0"/>
          <a:chExt cx="0" cy="0"/>
        </a:xfrm>
      </p:grpSpPr>
      <p:sp>
        <p:nvSpPr>
          <p:cNvPr id="720" name="Google Shape;720;p1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Sony v. Universal (aka Betamax)</a:t>
            </a:r>
            <a:endParaRPr/>
          </a:p>
        </p:txBody>
      </p:sp>
      <p:sp>
        <p:nvSpPr>
          <p:cNvPr id="721" name="Google Shape;721;p118"/>
          <p:cNvSpPr txBox="1"/>
          <p:nvPr>
            <p:ph idx="1" type="body"/>
          </p:nvPr>
        </p:nvSpPr>
        <p:spPr>
          <a:xfrm>
            <a:off x="311700" y="1304875"/>
            <a:ext cx="8520600" cy="371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t>Is recording TV broadcasts infringing?</a:t>
            </a:r>
            <a:endParaRPr b="1" sz="2400"/>
          </a:p>
          <a:p>
            <a:pPr indent="0" lvl="0" marL="0" rtl="0" algn="ctr">
              <a:spcBef>
                <a:spcPts val="1600"/>
              </a:spcBef>
              <a:spcAft>
                <a:spcPts val="0"/>
              </a:spcAft>
              <a:buNone/>
            </a:pPr>
            <a:r>
              <a:rPr lang="en"/>
              <a:t>Were owners of Betamax machines infringing copyright </a:t>
            </a:r>
            <a:br>
              <a:rPr lang="en"/>
            </a:br>
            <a:r>
              <a:rPr lang="en"/>
              <a:t>when they used the machines to record TV broadcasts?</a:t>
            </a:r>
            <a:endParaRPr/>
          </a:p>
          <a:p>
            <a:pPr indent="0" lvl="0" marL="0" rtl="0" algn="ctr">
              <a:spcBef>
                <a:spcPts val="1600"/>
              </a:spcBef>
              <a:spcAft>
                <a:spcPts val="0"/>
              </a:spcAft>
              <a:buNone/>
            </a:pPr>
            <a:r>
              <a:rPr lang="en"/>
              <a:t>If so, was Sony liable for contributory infringement because </a:t>
            </a:r>
            <a:br>
              <a:rPr lang="en"/>
            </a:br>
            <a:r>
              <a:rPr lang="en"/>
              <a:t>they manufactured devices that were used for copyright infringement?</a:t>
            </a:r>
            <a:endParaRPr/>
          </a:p>
          <a:p>
            <a:pPr indent="0" lvl="0" marL="0" rtl="0" algn="ctr">
              <a:spcBef>
                <a:spcPts val="1600"/>
              </a:spcBef>
              <a:spcAft>
                <a:spcPts val="1600"/>
              </a:spcAft>
              <a:buNone/>
            </a:pPr>
            <a:r>
              <a:rPr lang="en"/>
              <a:t>Did the movie industry need “protection from the savagery and ravages </a:t>
            </a:r>
            <a:br>
              <a:rPr lang="en"/>
            </a:br>
            <a:r>
              <a:rPr lang="en"/>
              <a:t>of this machine,” as Jack Valenti (then president of MPAA) claimed?</a:t>
            </a:r>
            <a:br>
              <a:rPr lang="en"/>
            </a:br>
            <a:r>
              <a:rPr lang="en" u="sng">
                <a:solidFill>
                  <a:srgbClr val="0B5394"/>
                </a:solidFill>
                <a:hlinkClick r:id="rId3"/>
              </a:rPr>
              <a:t>https://cryptome.org/hrcw-hear.htm</a:t>
            </a:r>
            <a:endParaRPr>
              <a:solidFill>
                <a:srgbClr val="0B5394"/>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5" name="Shape 725"/>
        <p:cNvGrpSpPr/>
        <p:nvPr/>
      </p:nvGrpSpPr>
      <p:grpSpPr>
        <a:xfrm>
          <a:off x="0" y="0"/>
          <a:ext cx="0" cy="0"/>
          <a:chOff x="0" y="0"/>
          <a:chExt cx="0" cy="0"/>
        </a:xfrm>
      </p:grpSpPr>
      <p:sp>
        <p:nvSpPr>
          <p:cNvPr id="726" name="Google Shape;726;p1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Sony v. Universal (aka Betamax)</a:t>
            </a:r>
            <a:endParaRPr/>
          </a:p>
        </p:txBody>
      </p:sp>
      <p:sp>
        <p:nvSpPr>
          <p:cNvPr id="727" name="Google Shape;727;p119"/>
          <p:cNvSpPr txBox="1"/>
          <p:nvPr>
            <p:ph idx="1" type="body"/>
          </p:nvPr>
        </p:nvSpPr>
        <p:spPr>
          <a:xfrm>
            <a:off x="311700" y="1304875"/>
            <a:ext cx="8520600" cy="371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t>“Including” in Action</a:t>
            </a:r>
            <a:endParaRPr b="1" sz="2400"/>
          </a:p>
          <a:p>
            <a:pPr indent="0" lvl="0" marL="0" rtl="0" algn="ctr">
              <a:spcBef>
                <a:spcPts val="1600"/>
              </a:spcBef>
              <a:spcAft>
                <a:spcPts val="0"/>
              </a:spcAft>
              <a:buNone/>
            </a:pPr>
            <a:r>
              <a:rPr lang="en"/>
              <a:t>Time-shifting (i.e., recording works when they are broadcast, in order to privately </a:t>
            </a:r>
            <a:br>
              <a:rPr lang="en"/>
            </a:br>
            <a:r>
              <a:rPr lang="en"/>
              <a:t>watch them later) is mentioned nowhere in the copyright law, and yet…</a:t>
            </a:r>
            <a:endParaRPr/>
          </a:p>
          <a:p>
            <a:pPr indent="0" lvl="0" marL="0" rtl="0" algn="ctr">
              <a:spcBef>
                <a:spcPts val="1600"/>
              </a:spcBef>
              <a:spcAft>
                <a:spcPts val="0"/>
              </a:spcAft>
              <a:buNone/>
            </a:pPr>
            <a:r>
              <a:rPr lang="en"/>
              <a:t>SCOTUS declared unauthorized time-shifting to be a fair use!</a:t>
            </a:r>
            <a:endParaRPr/>
          </a:p>
          <a:p>
            <a:pPr indent="0" lvl="0" marL="0" rtl="0" algn="ctr">
              <a:spcBef>
                <a:spcPts val="1600"/>
              </a:spcBef>
              <a:spcAft>
                <a:spcPts val="0"/>
              </a:spcAft>
              <a:buNone/>
            </a:pPr>
            <a:r>
              <a:rPr lang="en" u="sng">
                <a:solidFill>
                  <a:srgbClr val="0B5394"/>
                </a:solidFill>
                <a:hlinkClick r:id="rId3"/>
              </a:rPr>
              <a:t>https://supreme.justia.com/cases/federal/us/464/417/case.html</a:t>
            </a:r>
            <a:r>
              <a:rPr lang="en">
                <a:solidFill>
                  <a:srgbClr val="0B5394"/>
                </a:solidFill>
              </a:rPr>
              <a:t> </a:t>
            </a:r>
            <a:endParaRPr>
              <a:solidFill>
                <a:srgbClr val="0B5394"/>
              </a:solidFill>
            </a:endParaRPr>
          </a:p>
          <a:p>
            <a:pPr indent="0" lvl="0" marL="0" rtl="0" algn="ctr">
              <a:spcBef>
                <a:spcPts val="1600"/>
              </a:spcBef>
              <a:spcAft>
                <a:spcPts val="0"/>
              </a:spcAft>
              <a:buNone/>
            </a:pPr>
            <a:r>
              <a:t/>
            </a:r>
            <a:endParaRPr/>
          </a:p>
          <a:p>
            <a:pPr indent="0" lvl="0" marL="0" rtl="0" algn="ctr">
              <a:spcBef>
                <a:spcPts val="1600"/>
              </a:spcBef>
              <a:spcAft>
                <a:spcPts val="1600"/>
              </a:spcAft>
              <a:buNone/>
            </a:pPr>
            <a:r>
              <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1" name="Shape 731"/>
        <p:cNvGrpSpPr/>
        <p:nvPr/>
      </p:nvGrpSpPr>
      <p:grpSpPr>
        <a:xfrm>
          <a:off x="0" y="0"/>
          <a:ext cx="0" cy="0"/>
          <a:chOff x="0" y="0"/>
          <a:chExt cx="0" cy="0"/>
        </a:xfrm>
      </p:grpSpPr>
      <p:sp>
        <p:nvSpPr>
          <p:cNvPr id="732" name="Google Shape;732;p1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Campbell v. Acuff-Rose (2 Live Crew)</a:t>
            </a:r>
            <a:endParaRPr/>
          </a:p>
          <a:p>
            <a:pPr indent="0" lvl="0" marL="0" rtl="0" algn="l">
              <a:spcBef>
                <a:spcPts val="0"/>
              </a:spcBef>
              <a:spcAft>
                <a:spcPts val="0"/>
              </a:spcAft>
              <a:buNone/>
            </a:pPr>
            <a:r>
              <a:t/>
            </a:r>
            <a:endParaRPr/>
          </a:p>
        </p:txBody>
      </p:sp>
      <p:pic>
        <p:nvPicPr>
          <p:cNvPr descr="Roy Orbison" id="733" name="Google Shape;733;p120"/>
          <p:cNvPicPr preferRelativeResize="0"/>
          <p:nvPr/>
        </p:nvPicPr>
        <p:blipFill>
          <a:blip r:embed="rId3">
            <a:alphaModFix/>
          </a:blip>
          <a:stretch>
            <a:fillRect/>
          </a:stretch>
        </p:blipFill>
        <p:spPr>
          <a:xfrm>
            <a:off x="1533525" y="1797363"/>
            <a:ext cx="2266950" cy="2278825"/>
          </a:xfrm>
          <a:prstGeom prst="rect">
            <a:avLst/>
          </a:prstGeom>
          <a:noFill/>
          <a:ln>
            <a:noFill/>
          </a:ln>
        </p:spPr>
      </p:pic>
      <p:pic>
        <p:nvPicPr>
          <p:cNvPr descr="Album cover for 2 Live Crew's As Clean As They Wanna Be" id="734" name="Google Shape;734;p120"/>
          <p:cNvPicPr preferRelativeResize="0"/>
          <p:nvPr/>
        </p:nvPicPr>
        <p:blipFill>
          <a:blip r:embed="rId4">
            <a:alphaModFix/>
          </a:blip>
          <a:stretch>
            <a:fillRect/>
          </a:stretch>
        </p:blipFill>
        <p:spPr>
          <a:xfrm>
            <a:off x="5343526" y="1803300"/>
            <a:ext cx="2266950" cy="2266950"/>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8" name="Shape 738"/>
        <p:cNvGrpSpPr/>
        <p:nvPr/>
      </p:nvGrpSpPr>
      <p:grpSpPr>
        <a:xfrm>
          <a:off x="0" y="0"/>
          <a:ext cx="0" cy="0"/>
          <a:chOff x="0" y="0"/>
          <a:chExt cx="0" cy="0"/>
        </a:xfrm>
      </p:grpSpPr>
      <p:sp>
        <p:nvSpPr>
          <p:cNvPr id="739" name="Google Shape;739;p1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Campbell v. Acuff-Rose (2 Live Crew)</a:t>
            </a:r>
            <a:endParaRPr/>
          </a:p>
        </p:txBody>
      </p:sp>
      <p:sp>
        <p:nvSpPr>
          <p:cNvPr id="740" name="Google Shape;740;p121"/>
          <p:cNvSpPr txBox="1"/>
          <p:nvPr>
            <p:ph idx="1" type="body"/>
          </p:nvPr>
        </p:nvSpPr>
        <p:spPr>
          <a:xfrm>
            <a:off x="311700" y="1304875"/>
            <a:ext cx="8520600" cy="109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t>Did 2 Live Crew’s “Pretty Woman” infringe the </a:t>
            </a:r>
            <a:br>
              <a:rPr b="1" lang="en" sz="2400"/>
            </a:br>
            <a:r>
              <a:rPr b="1" lang="en" sz="2400"/>
              <a:t>copyright of Roy Orbison’s “Oh, Pretty Woman”? </a:t>
            </a:r>
            <a:endParaRPr b="1" sz="2400"/>
          </a:p>
          <a:p>
            <a:pPr indent="0" lvl="0" marL="0" rtl="0" algn="ctr">
              <a:spcBef>
                <a:spcPts val="1600"/>
              </a:spcBef>
              <a:spcAft>
                <a:spcPts val="1600"/>
              </a:spcAft>
              <a:buNone/>
            </a:pPr>
            <a:r>
              <a:t/>
            </a:r>
            <a:endParaRPr>
              <a:solidFill>
                <a:srgbClr val="0B5394"/>
              </a:solidFill>
            </a:endParaRPr>
          </a:p>
        </p:txBody>
      </p:sp>
      <p:sp>
        <p:nvSpPr>
          <p:cNvPr id="741" name="Google Shape;741;p121"/>
          <p:cNvSpPr txBox="1"/>
          <p:nvPr/>
        </p:nvSpPr>
        <p:spPr>
          <a:xfrm>
            <a:off x="4601150" y="2817000"/>
            <a:ext cx="4310700" cy="167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Pretty Woman (2 Live Crew)</a:t>
            </a:r>
            <a:endParaRPr b="1">
              <a:latin typeface="Proxima Nova"/>
              <a:ea typeface="Proxima Nova"/>
              <a:cs typeface="Proxima Nova"/>
              <a:sym typeface="Proxima Nova"/>
            </a:endParaRPr>
          </a:p>
          <a:p>
            <a:pPr indent="0" lvl="0" marL="0" rtl="0" algn="l">
              <a:spcBef>
                <a:spcPts val="0"/>
              </a:spcBef>
              <a:spcAft>
                <a:spcPts val="0"/>
              </a:spcAft>
              <a:buNone/>
            </a:pPr>
            <a:r>
              <a:t/>
            </a:r>
            <a:endParaRPr b="1">
              <a:latin typeface="Proxima Nova"/>
              <a:ea typeface="Proxima Nova"/>
              <a:cs typeface="Proxima Nova"/>
              <a:sym typeface="Proxima Nova"/>
            </a:endParaRPr>
          </a:p>
          <a:p>
            <a:pPr indent="0" lvl="0" marL="0" rtl="0" algn="l">
              <a:spcBef>
                <a:spcPts val="0"/>
              </a:spcBef>
              <a:spcAft>
                <a:spcPts val="0"/>
              </a:spcAft>
              <a:buClr>
                <a:srgbClr val="000000"/>
              </a:buClr>
              <a:buSzPts val="1100"/>
              <a:buFont typeface="Arial"/>
              <a:buNone/>
            </a:pPr>
            <a:r>
              <a:rPr lang="en">
                <a:latin typeface="Proxima Nova"/>
                <a:ea typeface="Proxima Nova"/>
                <a:cs typeface="Proxima Nova"/>
                <a:sym typeface="Proxima Nova"/>
              </a:rPr>
              <a:t>Pretty woman, walking down the street</a:t>
            </a:r>
            <a:endParaRPr>
              <a:latin typeface="Proxima Nova"/>
              <a:ea typeface="Proxima Nova"/>
              <a:cs typeface="Proxima Nova"/>
              <a:sym typeface="Proxima Nova"/>
            </a:endParaRPr>
          </a:p>
          <a:p>
            <a:pPr indent="0" lvl="0" marL="0" rtl="0" algn="l">
              <a:spcBef>
                <a:spcPts val="0"/>
              </a:spcBef>
              <a:spcAft>
                <a:spcPts val="0"/>
              </a:spcAft>
              <a:buClr>
                <a:srgbClr val="000000"/>
              </a:buClr>
              <a:buSzPts val="1100"/>
              <a:buFont typeface="Arial"/>
              <a:buNone/>
            </a:pPr>
            <a:r>
              <a:rPr lang="en">
                <a:latin typeface="Proxima Nova"/>
                <a:ea typeface="Proxima Nova"/>
                <a:cs typeface="Proxima Nova"/>
                <a:sym typeface="Proxima Nova"/>
              </a:rPr>
              <a:t>Pretty woman, girl, girl you look so sweet</a:t>
            </a:r>
            <a:endParaRPr>
              <a:latin typeface="Proxima Nova"/>
              <a:ea typeface="Proxima Nova"/>
              <a:cs typeface="Proxima Nova"/>
              <a:sym typeface="Proxima Nova"/>
            </a:endParaRPr>
          </a:p>
          <a:p>
            <a:pPr indent="0" lvl="0" marL="0" rtl="0" algn="l">
              <a:spcBef>
                <a:spcPts val="0"/>
              </a:spcBef>
              <a:spcAft>
                <a:spcPts val="0"/>
              </a:spcAft>
              <a:buClr>
                <a:srgbClr val="000000"/>
              </a:buClr>
              <a:buSzPts val="1100"/>
              <a:buFont typeface="Arial"/>
              <a:buNone/>
            </a:pPr>
            <a:r>
              <a:rPr lang="en">
                <a:latin typeface="Proxima Nova"/>
                <a:ea typeface="Proxima Nova"/>
                <a:cs typeface="Proxima Nova"/>
                <a:sym typeface="Proxima Nova"/>
              </a:rPr>
              <a:t>Pretty woman, you, you bring me down to that knee</a:t>
            </a:r>
            <a:endParaRPr>
              <a:latin typeface="Proxima Nova"/>
              <a:ea typeface="Proxima Nova"/>
              <a:cs typeface="Proxima Nova"/>
              <a:sym typeface="Proxima Nova"/>
            </a:endParaRPr>
          </a:p>
          <a:p>
            <a:pPr indent="0" lvl="0" marL="0" rtl="0" algn="l">
              <a:spcBef>
                <a:spcPts val="0"/>
              </a:spcBef>
              <a:spcAft>
                <a:spcPts val="0"/>
              </a:spcAft>
              <a:buClr>
                <a:srgbClr val="000000"/>
              </a:buClr>
              <a:buSzPts val="1100"/>
              <a:buFont typeface="Arial"/>
              <a:buNone/>
            </a:pPr>
            <a:r>
              <a:rPr lang="en">
                <a:latin typeface="Proxima Nova"/>
                <a:ea typeface="Proxima Nova"/>
                <a:cs typeface="Proxima Nova"/>
                <a:sym typeface="Proxima Nova"/>
              </a:rPr>
              <a:t>Pretty woman, you make me wanna beg please</a:t>
            </a:r>
            <a:endParaRPr>
              <a:latin typeface="Proxima Nova"/>
              <a:ea typeface="Proxima Nova"/>
              <a:cs typeface="Proxima Nova"/>
              <a:sym typeface="Proxima Nova"/>
            </a:endParaRPr>
          </a:p>
          <a:p>
            <a:pPr indent="0" lvl="0" marL="0" rtl="0" algn="l">
              <a:spcBef>
                <a:spcPts val="0"/>
              </a:spcBef>
              <a:spcAft>
                <a:spcPts val="0"/>
              </a:spcAft>
              <a:buNone/>
            </a:pPr>
            <a:r>
              <a:rPr lang="en">
                <a:latin typeface="Proxima Nova"/>
                <a:ea typeface="Proxima Nova"/>
                <a:cs typeface="Proxima Nova"/>
                <a:sym typeface="Proxima Nova"/>
              </a:rPr>
              <a:t>Oh, pretty woman</a:t>
            </a:r>
            <a:endParaRPr>
              <a:latin typeface="Proxima Nova"/>
              <a:ea typeface="Proxima Nova"/>
              <a:cs typeface="Proxima Nova"/>
              <a:sym typeface="Proxima Nova"/>
            </a:endParaRPr>
          </a:p>
        </p:txBody>
      </p:sp>
      <p:sp>
        <p:nvSpPr>
          <p:cNvPr id="742" name="Google Shape;742;p121"/>
          <p:cNvSpPr txBox="1"/>
          <p:nvPr/>
        </p:nvSpPr>
        <p:spPr>
          <a:xfrm>
            <a:off x="464100" y="2817000"/>
            <a:ext cx="4310700" cy="167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Oh, Pretty Woman (Roy Orbison)</a:t>
            </a:r>
            <a:endParaRPr b="1">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Clr>
                <a:srgbClr val="000000"/>
              </a:buClr>
              <a:buSzPts val="1100"/>
              <a:buFont typeface="Arial"/>
              <a:buNone/>
            </a:pPr>
            <a:r>
              <a:rPr lang="en">
                <a:highlight>
                  <a:srgbClr val="FFFFFF"/>
                </a:highlight>
                <a:latin typeface="Proxima Nova"/>
                <a:ea typeface="Proxima Nova"/>
                <a:cs typeface="Proxima Nova"/>
                <a:sym typeface="Proxima Nova"/>
              </a:rPr>
              <a:t>Pretty woman, walking down the street</a:t>
            </a:r>
            <a:endParaRPr>
              <a:highlight>
                <a:srgbClr val="FFFFFF"/>
              </a:highlight>
              <a:latin typeface="Proxima Nova"/>
              <a:ea typeface="Proxima Nova"/>
              <a:cs typeface="Proxima Nova"/>
              <a:sym typeface="Proxima Nova"/>
            </a:endParaRPr>
          </a:p>
          <a:p>
            <a:pPr indent="0" lvl="0" marL="0" rtl="0" algn="l">
              <a:spcBef>
                <a:spcPts val="0"/>
              </a:spcBef>
              <a:spcAft>
                <a:spcPts val="0"/>
              </a:spcAft>
              <a:buClr>
                <a:srgbClr val="000000"/>
              </a:buClr>
              <a:buSzPts val="1100"/>
              <a:buFont typeface="Arial"/>
              <a:buNone/>
            </a:pPr>
            <a:r>
              <a:rPr lang="en">
                <a:highlight>
                  <a:srgbClr val="FFFFFF"/>
                </a:highlight>
                <a:latin typeface="Proxima Nova"/>
                <a:ea typeface="Proxima Nova"/>
                <a:cs typeface="Proxima Nova"/>
                <a:sym typeface="Proxima Nova"/>
              </a:rPr>
              <a:t>Pretty woman, the kind I’d like to meet</a:t>
            </a:r>
            <a:endParaRPr>
              <a:highlight>
                <a:srgbClr val="FFFFFF"/>
              </a:highlight>
              <a:latin typeface="Proxima Nova"/>
              <a:ea typeface="Proxima Nova"/>
              <a:cs typeface="Proxima Nova"/>
              <a:sym typeface="Proxima Nova"/>
            </a:endParaRPr>
          </a:p>
          <a:p>
            <a:pPr indent="0" lvl="0" marL="0" rtl="0" algn="l">
              <a:spcBef>
                <a:spcPts val="0"/>
              </a:spcBef>
              <a:spcAft>
                <a:spcPts val="0"/>
              </a:spcAft>
              <a:buNone/>
            </a:pPr>
            <a:r>
              <a:rPr lang="en">
                <a:highlight>
                  <a:srgbClr val="FFFFFF"/>
                </a:highlight>
                <a:latin typeface="Proxima Nova"/>
                <a:ea typeface="Proxima Nova"/>
                <a:cs typeface="Proxima Nova"/>
                <a:sym typeface="Proxima Nova"/>
              </a:rPr>
              <a:t>Pretty woman</a:t>
            </a:r>
            <a:endParaRPr>
              <a:highlight>
                <a:srgbClr val="FFFFFF"/>
              </a:highlight>
              <a:latin typeface="Proxima Nova"/>
              <a:ea typeface="Proxima Nova"/>
              <a:cs typeface="Proxima Nova"/>
              <a:sym typeface="Proxima Nova"/>
            </a:endParaRPr>
          </a:p>
          <a:p>
            <a:pPr indent="0" lvl="0" marL="0" rtl="0" algn="l">
              <a:spcBef>
                <a:spcPts val="0"/>
              </a:spcBef>
              <a:spcAft>
                <a:spcPts val="0"/>
              </a:spcAft>
              <a:buClr>
                <a:srgbClr val="000000"/>
              </a:buClr>
              <a:buSzPts val="1100"/>
              <a:buFont typeface="Arial"/>
              <a:buNone/>
            </a:pPr>
            <a:r>
              <a:rPr lang="en">
                <a:highlight>
                  <a:srgbClr val="FFFFFF"/>
                </a:highlight>
                <a:latin typeface="Proxima Nova"/>
                <a:ea typeface="Proxima Nova"/>
                <a:cs typeface="Proxima Nova"/>
                <a:sym typeface="Proxima Nova"/>
              </a:rPr>
              <a:t>I don't believe you, you're not the truth</a:t>
            </a:r>
            <a:endParaRPr>
              <a:highlight>
                <a:srgbClr val="FFFFFF"/>
              </a:highlight>
              <a:latin typeface="Proxima Nova"/>
              <a:ea typeface="Proxima Nova"/>
              <a:cs typeface="Proxima Nova"/>
              <a:sym typeface="Proxima Nova"/>
            </a:endParaRPr>
          </a:p>
          <a:p>
            <a:pPr indent="0" lvl="0" marL="0" rtl="0" algn="l">
              <a:spcBef>
                <a:spcPts val="0"/>
              </a:spcBef>
              <a:spcAft>
                <a:spcPts val="0"/>
              </a:spcAft>
              <a:buNone/>
            </a:pPr>
            <a:r>
              <a:rPr lang="en">
                <a:highlight>
                  <a:srgbClr val="FFFFFF"/>
                </a:highlight>
                <a:latin typeface="Proxima Nova"/>
                <a:ea typeface="Proxima Nova"/>
                <a:cs typeface="Proxima Nova"/>
                <a:sym typeface="Proxima Nova"/>
              </a:rPr>
              <a:t>No one could look as good as you</a:t>
            </a:r>
            <a:endParaRPr>
              <a:latin typeface="Proxima Nova"/>
              <a:ea typeface="Proxima Nova"/>
              <a:cs typeface="Proxima Nova"/>
              <a:sym typeface="Proxima Nova"/>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6" name="Shape 746"/>
        <p:cNvGrpSpPr/>
        <p:nvPr/>
      </p:nvGrpSpPr>
      <p:grpSpPr>
        <a:xfrm>
          <a:off x="0" y="0"/>
          <a:ext cx="0" cy="0"/>
          <a:chOff x="0" y="0"/>
          <a:chExt cx="0" cy="0"/>
        </a:xfrm>
      </p:grpSpPr>
      <p:sp>
        <p:nvSpPr>
          <p:cNvPr id="747" name="Google Shape;747;p1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Campbell v. Acuff-Rose (2 Live Crew)</a:t>
            </a:r>
            <a:endParaRPr/>
          </a:p>
        </p:txBody>
      </p:sp>
      <p:sp>
        <p:nvSpPr>
          <p:cNvPr id="748" name="Google Shape;748;p122"/>
          <p:cNvSpPr txBox="1"/>
          <p:nvPr>
            <p:ph idx="1" type="body"/>
          </p:nvPr>
        </p:nvSpPr>
        <p:spPr>
          <a:xfrm>
            <a:off x="311700" y="1304875"/>
            <a:ext cx="8520600" cy="371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t>“Such As” in Action </a:t>
            </a:r>
            <a:endParaRPr b="1" sz="2400"/>
          </a:p>
          <a:p>
            <a:pPr indent="0" lvl="0" marL="0" rtl="0" algn="ctr">
              <a:spcBef>
                <a:spcPts val="1600"/>
              </a:spcBef>
              <a:spcAft>
                <a:spcPts val="0"/>
              </a:spcAft>
              <a:buNone/>
            </a:pPr>
            <a:r>
              <a:rPr lang="en"/>
              <a:t>Parody is mentioned nowhere in the copyright law, and yet…</a:t>
            </a:r>
            <a:endParaRPr/>
          </a:p>
          <a:p>
            <a:pPr indent="0" lvl="0" marL="0" rtl="0" algn="ctr">
              <a:spcBef>
                <a:spcPts val="1600"/>
              </a:spcBef>
              <a:spcAft>
                <a:spcPts val="0"/>
              </a:spcAft>
              <a:buNone/>
            </a:pPr>
            <a:r>
              <a:rPr lang="en"/>
              <a:t>SCOTUS ruled that parody, like other forms of comment and criticism, </a:t>
            </a:r>
            <a:br>
              <a:rPr lang="en"/>
            </a:br>
            <a:r>
              <a:rPr lang="en"/>
              <a:t>weighs in favor of fair use, even if it is commercial!</a:t>
            </a:r>
            <a:endParaRPr/>
          </a:p>
          <a:p>
            <a:pPr indent="0" lvl="0" marL="0" rtl="0" algn="ctr">
              <a:spcBef>
                <a:spcPts val="1600"/>
              </a:spcBef>
              <a:spcAft>
                <a:spcPts val="1600"/>
              </a:spcAft>
              <a:buNone/>
            </a:pPr>
            <a:r>
              <a:rPr lang="en" u="sng">
                <a:solidFill>
                  <a:srgbClr val="0B5394"/>
                </a:solidFill>
                <a:hlinkClick r:id="rId3"/>
              </a:rPr>
              <a:t>https://supreme.justia.com/cases/federal/us/510/569/case.html</a:t>
            </a:r>
            <a:r>
              <a:rPr lang="en">
                <a:solidFill>
                  <a:srgbClr val="0B5394"/>
                </a:solidFill>
              </a:rPr>
              <a:t> </a:t>
            </a:r>
            <a:endParaRPr>
              <a:solidFill>
                <a:srgbClr val="0B5394"/>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2" name="Shape 752"/>
        <p:cNvGrpSpPr/>
        <p:nvPr/>
      </p:nvGrpSpPr>
      <p:grpSpPr>
        <a:xfrm>
          <a:off x="0" y="0"/>
          <a:ext cx="0" cy="0"/>
          <a:chOff x="0" y="0"/>
          <a:chExt cx="0" cy="0"/>
        </a:xfrm>
      </p:grpSpPr>
      <p:sp>
        <p:nvSpPr>
          <p:cNvPr id="753" name="Google Shape;753;p1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Parody &amp; the “Heart” of a Work</a:t>
            </a:r>
            <a:endParaRPr/>
          </a:p>
        </p:txBody>
      </p:sp>
      <p:sp>
        <p:nvSpPr>
          <p:cNvPr id="754" name="Google Shape;754;p123"/>
          <p:cNvSpPr txBox="1"/>
          <p:nvPr>
            <p:ph idx="1" type="body"/>
          </p:nvPr>
        </p:nvSpPr>
        <p:spPr>
          <a:xfrm>
            <a:off x="311700" y="1304875"/>
            <a:ext cx="8520600" cy="371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quotation of the opening riff and the first line may be said to go to the ‘heart’ of the original, the heart is also what most readily conjures up the song for parody, and it is the heart at which parody takes aim. </a:t>
            </a:r>
            <a:r>
              <a:rPr b="1" lang="en"/>
              <a:t>Copying does not become excessive in relation to parodic purpose merely because the portion taken was the original’s heart.</a:t>
            </a:r>
            <a:r>
              <a:rPr lang="en"/>
              <a:t> If 2 Live Crew had copied a significantly less memorable part of the original, it is difficult to see how its parodic character would have come through.”</a:t>
            </a:r>
            <a:endParaRPr/>
          </a:p>
          <a:p>
            <a:pPr indent="0" lvl="0" marL="0" rtl="0" algn="r">
              <a:spcBef>
                <a:spcPts val="1600"/>
              </a:spcBef>
              <a:spcAft>
                <a:spcPts val="0"/>
              </a:spcAft>
              <a:buNone/>
            </a:pPr>
            <a:r>
              <a:rPr lang="en"/>
              <a:t>— SCOTUS 2 Live Crew Opinion (written by Justice David Souter)</a:t>
            </a:r>
            <a:endParaRPr/>
          </a:p>
          <a:p>
            <a:pPr indent="0" lvl="0" marL="0" rtl="0" algn="ctr">
              <a:spcBef>
                <a:spcPts val="1600"/>
              </a:spcBef>
              <a:spcAft>
                <a:spcPts val="1600"/>
              </a:spcAft>
              <a:buNone/>
            </a:pPr>
            <a:r>
              <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8" name="Shape 758"/>
        <p:cNvGrpSpPr/>
        <p:nvPr/>
      </p:nvGrpSpPr>
      <p:grpSpPr>
        <a:xfrm>
          <a:off x="0" y="0"/>
          <a:ext cx="0" cy="0"/>
          <a:chOff x="0" y="0"/>
          <a:chExt cx="0" cy="0"/>
        </a:xfrm>
      </p:grpSpPr>
      <p:sp>
        <p:nvSpPr>
          <p:cNvPr id="759" name="Google Shape;759;p1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Detour: The Turn toward Transformativeness</a:t>
            </a:r>
            <a:endParaRPr/>
          </a:p>
        </p:txBody>
      </p:sp>
      <p:sp>
        <p:nvSpPr>
          <p:cNvPr id="760" name="Google Shape;760;p124"/>
          <p:cNvSpPr txBox="1"/>
          <p:nvPr>
            <p:ph idx="1" type="body"/>
          </p:nvPr>
        </p:nvSpPr>
        <p:spPr>
          <a:xfrm>
            <a:off x="311700" y="1304875"/>
            <a:ext cx="8520600" cy="371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believe the answer to the question of justification turns primarily on </a:t>
            </a:r>
            <a:r>
              <a:rPr b="1" lang="en"/>
              <a:t>whether, and to what extent, the challenged use is transformative</a:t>
            </a:r>
            <a:r>
              <a:rPr lang="en"/>
              <a:t>. The use must be productive and must employ the quoted matter </a:t>
            </a:r>
            <a:r>
              <a:rPr b="1" lang="en"/>
              <a:t>in a different manner or for a different purpose</a:t>
            </a:r>
            <a:r>
              <a:rPr lang="en"/>
              <a:t> from the original. . . . [I]f the quoted matter is </a:t>
            </a:r>
            <a:r>
              <a:rPr b="1" lang="en"/>
              <a:t>used as raw material, transformed in the creation of new information, new aesthetics, new insights and understandings</a:t>
            </a:r>
            <a:r>
              <a:rPr lang="en"/>
              <a:t> — this is the very type of activity that the fair use doctrine intends to protect for the enrichment of society.”</a:t>
            </a:r>
            <a:endParaRPr/>
          </a:p>
          <a:p>
            <a:pPr indent="0" lvl="0" marL="0" rtl="0" algn="r">
              <a:spcBef>
                <a:spcPts val="1600"/>
              </a:spcBef>
              <a:spcAft>
                <a:spcPts val="1600"/>
              </a:spcAft>
              <a:buNone/>
            </a:pPr>
            <a:r>
              <a:rPr lang="en"/>
              <a:t>— Judge Pierre N. Leval, “Toward a Fair Use Standard,” </a:t>
            </a:r>
            <a:br>
              <a:rPr lang="en"/>
            </a:br>
            <a:r>
              <a:rPr i="1" lang="en"/>
              <a:t>Harvard Law Review</a:t>
            </a:r>
            <a:r>
              <a:rPr lang="en"/>
              <a:t>, vol. 103, no. 5, 1990</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4" name="Shape 764"/>
        <p:cNvGrpSpPr/>
        <p:nvPr/>
      </p:nvGrpSpPr>
      <p:grpSpPr>
        <a:xfrm>
          <a:off x="0" y="0"/>
          <a:ext cx="0" cy="0"/>
          <a:chOff x="0" y="0"/>
          <a:chExt cx="0" cy="0"/>
        </a:xfrm>
      </p:grpSpPr>
      <p:sp>
        <p:nvSpPr>
          <p:cNvPr id="765" name="Google Shape;765;p1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What’s Special about Parody?</a:t>
            </a:r>
            <a:endParaRPr/>
          </a:p>
        </p:txBody>
      </p:sp>
      <p:sp>
        <p:nvSpPr>
          <p:cNvPr id="766" name="Google Shape;766;p125"/>
          <p:cNvSpPr txBox="1"/>
          <p:nvPr>
            <p:ph idx="1" type="body"/>
          </p:nvPr>
        </p:nvSpPr>
        <p:spPr>
          <a:xfrm>
            <a:off x="311700" y="1304875"/>
            <a:ext cx="8520600" cy="371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highlight>
                  <a:srgbClr val="FFFFFF"/>
                </a:highlight>
              </a:rPr>
              <a:t>Transformativeness!</a:t>
            </a:r>
            <a:endParaRPr b="1" sz="2400">
              <a:highlight>
                <a:srgbClr val="FFFFFF"/>
              </a:highlight>
            </a:endParaRPr>
          </a:p>
          <a:p>
            <a:pPr indent="0" lvl="0" marL="0" rtl="0" algn="l">
              <a:spcBef>
                <a:spcPts val="1600"/>
              </a:spcBef>
              <a:spcAft>
                <a:spcPts val="0"/>
              </a:spcAft>
              <a:buNone/>
            </a:pPr>
            <a:r>
              <a:rPr lang="en">
                <a:highlight>
                  <a:srgbClr val="FFFFFF"/>
                </a:highlight>
              </a:rPr>
              <a:t>“The first factor in a fair use enquiry is ‘the purpose and character of the use, including whether such use is of a commercial nature or is for nonprofit educational purposes.’ . . . The central purpose of this investigation is to see, in Justice Story’s words, whether the new work merely </a:t>
            </a:r>
            <a:r>
              <a:rPr b="1" lang="en">
                <a:highlight>
                  <a:srgbClr val="FFFFFF"/>
                </a:highlight>
              </a:rPr>
              <a:t>‘supersede[s] the objects’ of the original creation</a:t>
            </a:r>
            <a:r>
              <a:rPr lang="en">
                <a:highlight>
                  <a:srgbClr val="FFFFFF"/>
                </a:highlight>
              </a:rPr>
              <a:t> . . . or </a:t>
            </a:r>
            <a:r>
              <a:rPr b="1" lang="en">
                <a:highlight>
                  <a:srgbClr val="FFFFFF"/>
                </a:highlight>
              </a:rPr>
              <a:t>instead adds something new</a:t>
            </a:r>
            <a:r>
              <a:rPr lang="en">
                <a:highlight>
                  <a:srgbClr val="FFFFFF"/>
                </a:highlight>
              </a:rPr>
              <a:t>, with a further purpose or different character, altering the first with new expression, meaning, or message; </a:t>
            </a:r>
            <a:r>
              <a:rPr b="1" lang="en">
                <a:highlight>
                  <a:srgbClr val="FFFFFF"/>
                </a:highlight>
              </a:rPr>
              <a:t>it asks, in other words, whether and to what extent the new work is ‘transformative.’</a:t>
            </a:r>
            <a:r>
              <a:rPr lang="en">
                <a:highlight>
                  <a:srgbClr val="FFFFFF"/>
                </a:highlight>
              </a:rPr>
              <a:t>”</a:t>
            </a:r>
            <a:endParaRPr>
              <a:highlight>
                <a:srgbClr val="FFFFFF"/>
              </a:highlight>
            </a:endParaRPr>
          </a:p>
          <a:p>
            <a:pPr indent="0" lvl="0" marL="0" rtl="0" algn="r">
              <a:spcBef>
                <a:spcPts val="1600"/>
              </a:spcBef>
              <a:spcAft>
                <a:spcPts val="1600"/>
              </a:spcAft>
              <a:buNone/>
            </a:pPr>
            <a:r>
              <a:rPr lang="en">
                <a:highlight>
                  <a:srgbClr val="FFFFFF"/>
                </a:highlight>
              </a:rPr>
              <a:t>— </a:t>
            </a:r>
            <a:r>
              <a:rPr lang="en"/>
              <a:t>SCOTUS 2 Live Crew Opinion</a:t>
            </a:r>
            <a:r>
              <a:rPr lang="en">
                <a:highlight>
                  <a:srgbClr val="FFFFFF"/>
                </a:highlight>
              </a:rPr>
              <a:t> </a:t>
            </a:r>
            <a:r>
              <a:rPr lang="en"/>
              <a:t>(written by Justice David Souter)</a:t>
            </a:r>
            <a:endParaRPr>
              <a:highlight>
                <a:srgbClr val="FFFFFF"/>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Why? Two Kinds of Journals</a:t>
            </a:r>
            <a:endParaRPr b="1">
              <a:latin typeface="Proxima Nova"/>
              <a:ea typeface="Proxima Nova"/>
              <a:cs typeface="Proxima Nova"/>
              <a:sym typeface="Proxima Nova"/>
            </a:endParaRPr>
          </a:p>
        </p:txBody>
      </p:sp>
      <p:sp>
        <p:nvSpPr>
          <p:cNvPr id="208" name="Google Shape;208;p45"/>
          <p:cNvSpPr txBox="1"/>
          <p:nvPr>
            <p:ph idx="1" type="body"/>
          </p:nvPr>
        </p:nvSpPr>
        <p:spPr>
          <a:xfrm>
            <a:off x="159300" y="1381075"/>
            <a:ext cx="6797100" cy="27156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2400">
                <a:solidFill>
                  <a:schemeClr val="dk1"/>
                </a:solidFill>
                <a:latin typeface="Proxima Nova"/>
                <a:ea typeface="Proxima Nova"/>
                <a:cs typeface="Proxima Nova"/>
                <a:sym typeface="Proxima Nova"/>
              </a:rPr>
              <a:t>#2: </a:t>
            </a:r>
            <a:r>
              <a:rPr b="1" lang="en" sz="2400">
                <a:solidFill>
                  <a:schemeClr val="dk1"/>
                </a:solidFill>
                <a:latin typeface="Proxima Nova"/>
                <a:ea typeface="Proxima Nova"/>
                <a:cs typeface="Proxima Nova"/>
                <a:sym typeface="Proxima Nova"/>
              </a:rPr>
              <a:t>Open Access Journals (“Gold OA”)</a:t>
            </a:r>
            <a:endParaRPr b="1" sz="2400">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rPr lang="en">
                <a:solidFill>
                  <a:schemeClr val="dk1"/>
                </a:solidFill>
                <a:latin typeface="Proxima Nova"/>
                <a:ea typeface="Proxima Nova"/>
                <a:cs typeface="Proxima Nova"/>
                <a:sym typeface="Proxima Nova"/>
              </a:rPr>
              <a:t>Journals that automatically and immediately make </a:t>
            </a:r>
            <a:endParaRPr>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rPr lang="en">
                <a:solidFill>
                  <a:schemeClr val="dk1"/>
                </a:solidFill>
                <a:latin typeface="Proxima Nova"/>
                <a:ea typeface="Proxima Nova"/>
                <a:cs typeface="Proxima Nova"/>
                <a:sym typeface="Proxima Nova"/>
              </a:rPr>
              <a:t>their articles available online to all at no cost.</a:t>
            </a:r>
            <a:endParaRPr>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rPr lang="en">
                <a:solidFill>
                  <a:schemeClr val="dk1"/>
                </a:solidFill>
                <a:latin typeface="Proxima Nova"/>
                <a:ea typeface="Proxima Nova"/>
                <a:cs typeface="Proxima Nova"/>
                <a:sym typeface="Proxima Nova"/>
              </a:rPr>
              <a:t>Most gold OA journals do not take copyright.</a:t>
            </a:r>
            <a:endParaRPr>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rPr lang="en">
                <a:solidFill>
                  <a:schemeClr val="dk1"/>
                </a:solidFill>
                <a:latin typeface="Proxima Nova"/>
                <a:ea typeface="Proxima Nova"/>
                <a:cs typeface="Proxima Nova"/>
                <a:sym typeface="Proxima Nova"/>
              </a:rPr>
              <a:t>They usually use Creative Commons licenses instead.</a:t>
            </a:r>
            <a:endParaRPr>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t/>
            </a:r>
            <a:endParaRPr b="1" sz="2400">
              <a:solidFill>
                <a:schemeClr val="dk1"/>
              </a:solidFill>
              <a:latin typeface="Proxima Nova"/>
              <a:ea typeface="Proxima Nova"/>
              <a:cs typeface="Proxima Nova"/>
              <a:sym typeface="Proxima Nova"/>
            </a:endParaRPr>
          </a:p>
        </p:txBody>
      </p:sp>
      <p:pic>
        <p:nvPicPr>
          <p:cNvPr id="209" name="Google Shape;209;p45"/>
          <p:cNvPicPr preferRelativeResize="0"/>
          <p:nvPr/>
        </p:nvPicPr>
        <p:blipFill rotWithShape="1">
          <a:blip r:embed="rId3">
            <a:alphaModFix/>
          </a:blip>
          <a:srcRect b="0" l="0" r="0" t="0"/>
          <a:stretch/>
        </p:blipFill>
        <p:spPr>
          <a:xfrm>
            <a:off x="0" y="4611296"/>
            <a:ext cx="9144000" cy="532200"/>
          </a:xfrm>
          <a:prstGeom prst="rect">
            <a:avLst/>
          </a:prstGeom>
          <a:noFill/>
          <a:ln>
            <a:noFill/>
          </a:ln>
        </p:spPr>
      </p:pic>
      <p:pic>
        <p:nvPicPr>
          <p:cNvPr descr="open access symbol" id="210" name="Google Shape;210;p45"/>
          <p:cNvPicPr preferRelativeResize="0"/>
          <p:nvPr/>
        </p:nvPicPr>
        <p:blipFill>
          <a:blip r:embed="rId4">
            <a:alphaModFix/>
          </a:blip>
          <a:stretch>
            <a:fillRect/>
          </a:stretch>
        </p:blipFill>
        <p:spPr>
          <a:xfrm>
            <a:off x="6920125" y="1453150"/>
            <a:ext cx="1468200" cy="2294074"/>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0" name="Shape 770"/>
        <p:cNvGrpSpPr/>
        <p:nvPr/>
      </p:nvGrpSpPr>
      <p:grpSpPr>
        <a:xfrm>
          <a:off x="0" y="0"/>
          <a:ext cx="0" cy="0"/>
          <a:chOff x="0" y="0"/>
          <a:chExt cx="0" cy="0"/>
        </a:xfrm>
      </p:grpSpPr>
      <p:sp>
        <p:nvSpPr>
          <p:cNvPr id="771" name="Google Shape;771;p1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What’s Special about Parody?</a:t>
            </a:r>
            <a:endParaRPr/>
          </a:p>
        </p:txBody>
      </p:sp>
      <p:sp>
        <p:nvSpPr>
          <p:cNvPr id="772" name="Google Shape;772;p126"/>
          <p:cNvSpPr txBox="1"/>
          <p:nvPr>
            <p:ph idx="1" type="body"/>
          </p:nvPr>
        </p:nvSpPr>
        <p:spPr>
          <a:xfrm>
            <a:off x="311700" y="1304875"/>
            <a:ext cx="8520600" cy="371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highlight>
                  <a:srgbClr val="FFFFFF"/>
                </a:highlight>
              </a:rPr>
              <a:t>Transformativeness!</a:t>
            </a:r>
            <a:endParaRPr b="1" sz="2400">
              <a:highlight>
                <a:srgbClr val="FFFFFF"/>
              </a:highlight>
            </a:endParaRPr>
          </a:p>
          <a:p>
            <a:pPr indent="0" lvl="0" marL="0" rtl="0" algn="l">
              <a:spcBef>
                <a:spcPts val="1600"/>
              </a:spcBef>
              <a:spcAft>
                <a:spcPts val="0"/>
              </a:spcAft>
              <a:buNone/>
            </a:pPr>
            <a:r>
              <a:rPr lang="en">
                <a:highlight>
                  <a:srgbClr val="FFFFFF"/>
                </a:highlight>
              </a:rPr>
              <a:t>“Although such transformative use is not absolutely necessary for a finding of fair use . . . </a:t>
            </a:r>
            <a:r>
              <a:rPr b="1" lang="en">
                <a:highlight>
                  <a:srgbClr val="FFFFFF"/>
                </a:highlight>
              </a:rPr>
              <a:t>the goal of copyright, to promote science and the arts, is generally furthered by the creation of transformative works</a:t>
            </a:r>
            <a:r>
              <a:rPr lang="en">
                <a:highlight>
                  <a:srgbClr val="FFFFFF"/>
                </a:highlight>
              </a:rPr>
              <a:t>. Such works thus lie at the heart of the fair use doctrine’s guarantee of breathing space within the confines of copyright, . . . and </a:t>
            </a:r>
            <a:r>
              <a:rPr b="1" lang="en">
                <a:highlight>
                  <a:srgbClr val="FFFFFF"/>
                </a:highlight>
              </a:rPr>
              <a:t>the more transformative the new work, the less will be the significance of other factors, like commercialism, that may weigh against a finding of fair use</a:t>
            </a:r>
            <a:r>
              <a:rPr lang="en">
                <a:highlight>
                  <a:srgbClr val="FFFFFF"/>
                </a:highlight>
              </a:rPr>
              <a:t>.”</a:t>
            </a:r>
            <a:endParaRPr>
              <a:highlight>
                <a:srgbClr val="FFFFFF"/>
              </a:highlight>
            </a:endParaRPr>
          </a:p>
          <a:p>
            <a:pPr indent="0" lvl="0" marL="0" rtl="0" algn="r">
              <a:spcBef>
                <a:spcPts val="1600"/>
              </a:spcBef>
              <a:spcAft>
                <a:spcPts val="1600"/>
              </a:spcAft>
              <a:buNone/>
            </a:pPr>
            <a:r>
              <a:rPr lang="en">
                <a:highlight>
                  <a:srgbClr val="FFFFFF"/>
                </a:highlight>
              </a:rPr>
              <a:t>— </a:t>
            </a:r>
            <a:r>
              <a:rPr lang="en"/>
              <a:t>SCOTUS 2 Live Crew Opinion</a:t>
            </a:r>
            <a:r>
              <a:rPr lang="en">
                <a:highlight>
                  <a:srgbClr val="FFFFFF"/>
                </a:highlight>
              </a:rPr>
              <a:t> </a:t>
            </a:r>
            <a:r>
              <a:rPr lang="en"/>
              <a:t>(written by Justice David Souter)</a:t>
            </a:r>
            <a:endParaRPr>
              <a:highlight>
                <a:srgbClr val="FFFFFF"/>
              </a:highlight>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6" name="Shape 776"/>
        <p:cNvGrpSpPr/>
        <p:nvPr/>
      </p:nvGrpSpPr>
      <p:grpSpPr>
        <a:xfrm>
          <a:off x="0" y="0"/>
          <a:ext cx="0" cy="0"/>
          <a:chOff x="0" y="0"/>
          <a:chExt cx="0" cy="0"/>
        </a:xfrm>
      </p:grpSpPr>
      <p:sp>
        <p:nvSpPr>
          <p:cNvPr id="777" name="Google Shape;777;p1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What’s Special about Digital Scholarship?</a:t>
            </a:r>
            <a:endParaRPr/>
          </a:p>
        </p:txBody>
      </p:sp>
      <p:sp>
        <p:nvSpPr>
          <p:cNvPr id="778" name="Google Shape;778;p127"/>
          <p:cNvSpPr txBox="1"/>
          <p:nvPr>
            <p:ph idx="1" type="body"/>
          </p:nvPr>
        </p:nvSpPr>
        <p:spPr>
          <a:xfrm>
            <a:off x="311700" y="1304875"/>
            <a:ext cx="8520600" cy="371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highlight>
                  <a:srgbClr val="FFFFFF"/>
                </a:highlight>
              </a:rPr>
              <a:t>Transformativeness!</a:t>
            </a:r>
            <a:endParaRPr b="1" sz="2400">
              <a:highlight>
                <a:srgbClr val="FFFFFF"/>
              </a:highlight>
            </a:endParaRPr>
          </a:p>
          <a:p>
            <a:pPr indent="0" lvl="0" marL="0" rtl="0" algn="ctr">
              <a:spcBef>
                <a:spcPts val="1600"/>
              </a:spcBef>
              <a:spcAft>
                <a:spcPts val="0"/>
              </a:spcAft>
              <a:buNone/>
            </a:pPr>
            <a:r>
              <a:rPr lang="en">
                <a:highlight>
                  <a:srgbClr val="FFFFFF"/>
                </a:highlight>
              </a:rPr>
              <a:t>Many DH projects — specifically, those that use </a:t>
            </a:r>
            <a:br>
              <a:rPr lang="en">
                <a:highlight>
                  <a:srgbClr val="FFFFFF"/>
                </a:highlight>
              </a:rPr>
            </a:br>
            <a:r>
              <a:rPr lang="en">
                <a:highlight>
                  <a:srgbClr val="FFFFFF"/>
                </a:highlight>
              </a:rPr>
              <a:t>copyrighted works as data — are transformative.</a:t>
            </a:r>
            <a:endParaRPr>
              <a:highlight>
                <a:srgbClr val="FFFFFF"/>
              </a:highlight>
            </a:endParaRPr>
          </a:p>
          <a:p>
            <a:pPr indent="0" lvl="0" marL="0" rtl="0" algn="ctr">
              <a:spcBef>
                <a:spcPts val="1600"/>
              </a:spcBef>
              <a:spcAft>
                <a:spcPts val="0"/>
              </a:spcAft>
              <a:buNone/>
            </a:pPr>
            <a:r>
              <a:rPr lang="en">
                <a:highlight>
                  <a:srgbClr val="FFFFFF"/>
                </a:highlight>
              </a:rPr>
              <a:t>Copying works into a database in order to computationally </a:t>
            </a:r>
            <a:br>
              <a:rPr lang="en">
                <a:highlight>
                  <a:srgbClr val="FFFFFF"/>
                </a:highlight>
              </a:rPr>
            </a:br>
            <a:r>
              <a:rPr lang="en">
                <a:highlight>
                  <a:srgbClr val="FFFFFF"/>
                </a:highlight>
              </a:rPr>
              <a:t>analyze them, without displaying or distributing them, </a:t>
            </a:r>
            <a:br>
              <a:rPr lang="en">
                <a:highlight>
                  <a:srgbClr val="FFFFFF"/>
                </a:highlight>
              </a:rPr>
            </a:br>
            <a:r>
              <a:rPr lang="en">
                <a:highlight>
                  <a:srgbClr val="FFFFFF"/>
                </a:highlight>
              </a:rPr>
              <a:t>is often referred to as “non-consumptive use.”</a:t>
            </a:r>
            <a:endParaRPr>
              <a:highlight>
                <a:srgbClr val="FFFFFF"/>
              </a:highlight>
            </a:endParaRPr>
          </a:p>
          <a:p>
            <a:pPr indent="0" lvl="0" marL="0" rtl="0" algn="ctr">
              <a:spcBef>
                <a:spcPts val="1600"/>
              </a:spcBef>
              <a:spcAft>
                <a:spcPts val="0"/>
              </a:spcAft>
              <a:buNone/>
            </a:pPr>
            <a:r>
              <a:rPr lang="en">
                <a:highlight>
                  <a:srgbClr val="FFFFFF"/>
                </a:highlight>
              </a:rPr>
              <a:t>Non-consumptive use is </a:t>
            </a:r>
            <a:r>
              <a:rPr b="1" lang="en">
                <a:highlight>
                  <a:srgbClr val="FFFFFF"/>
                </a:highlight>
              </a:rPr>
              <a:t>highly transformative</a:t>
            </a:r>
            <a:r>
              <a:rPr lang="en">
                <a:highlight>
                  <a:srgbClr val="FFFFFF"/>
                </a:highlight>
              </a:rPr>
              <a:t>.</a:t>
            </a:r>
            <a:endParaRPr>
              <a:highlight>
                <a:srgbClr val="FFFFFF"/>
              </a:highlight>
            </a:endParaRPr>
          </a:p>
          <a:p>
            <a:pPr indent="0" lvl="0" marL="0" rtl="0" algn="ctr">
              <a:spcBef>
                <a:spcPts val="1600"/>
              </a:spcBef>
              <a:spcAft>
                <a:spcPts val="0"/>
              </a:spcAft>
              <a:buNone/>
            </a:pPr>
            <a:r>
              <a:t/>
            </a:r>
            <a:endParaRPr>
              <a:highlight>
                <a:srgbClr val="FFFFFF"/>
              </a:highlight>
            </a:endParaRPr>
          </a:p>
          <a:p>
            <a:pPr indent="0" lvl="0" marL="0" rtl="0" algn="ctr">
              <a:spcBef>
                <a:spcPts val="1600"/>
              </a:spcBef>
              <a:spcAft>
                <a:spcPts val="1600"/>
              </a:spcAft>
              <a:buNone/>
            </a:pPr>
            <a:r>
              <a:t/>
            </a:r>
            <a:endParaRPr>
              <a:highlight>
                <a:srgbClr val="FFFFFF"/>
              </a:highlight>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2" name="Shape 782"/>
        <p:cNvGrpSpPr/>
        <p:nvPr/>
      </p:nvGrpSpPr>
      <p:grpSpPr>
        <a:xfrm>
          <a:off x="0" y="0"/>
          <a:ext cx="0" cy="0"/>
          <a:chOff x="0" y="0"/>
          <a:chExt cx="0" cy="0"/>
        </a:xfrm>
      </p:grpSpPr>
      <p:pic>
        <p:nvPicPr>
          <p:cNvPr descr="Authors Guild logo&#10;" id="783" name="Google Shape;783;p128"/>
          <p:cNvPicPr preferRelativeResize="0"/>
          <p:nvPr/>
        </p:nvPicPr>
        <p:blipFill>
          <a:blip r:embed="rId3">
            <a:alphaModFix/>
          </a:blip>
          <a:stretch>
            <a:fillRect/>
          </a:stretch>
        </p:blipFill>
        <p:spPr>
          <a:xfrm>
            <a:off x="2575625" y="774225"/>
            <a:ext cx="3992763" cy="1645125"/>
          </a:xfrm>
          <a:prstGeom prst="rect">
            <a:avLst/>
          </a:prstGeom>
          <a:noFill/>
          <a:ln>
            <a:noFill/>
          </a:ln>
        </p:spPr>
      </p:pic>
      <p:pic>
        <p:nvPicPr>
          <p:cNvPr descr="Google logo" id="784" name="Google Shape;784;p128"/>
          <p:cNvPicPr preferRelativeResize="0"/>
          <p:nvPr/>
        </p:nvPicPr>
        <p:blipFill>
          <a:blip r:embed="rId4">
            <a:alphaModFix/>
          </a:blip>
          <a:stretch>
            <a:fillRect/>
          </a:stretch>
        </p:blipFill>
        <p:spPr>
          <a:xfrm>
            <a:off x="2325" y="2688750"/>
            <a:ext cx="3992775" cy="1996388"/>
          </a:xfrm>
          <a:prstGeom prst="rect">
            <a:avLst/>
          </a:prstGeom>
          <a:noFill/>
          <a:ln>
            <a:noFill/>
          </a:ln>
        </p:spPr>
      </p:pic>
      <p:pic>
        <p:nvPicPr>
          <p:cNvPr descr="HathiTrust logo" id="785" name="Google Shape;785;p128"/>
          <p:cNvPicPr preferRelativeResize="0"/>
          <p:nvPr/>
        </p:nvPicPr>
        <p:blipFill>
          <a:blip r:embed="rId5">
            <a:alphaModFix/>
          </a:blip>
          <a:stretch>
            <a:fillRect/>
          </a:stretch>
        </p:blipFill>
        <p:spPr>
          <a:xfrm>
            <a:off x="4477600" y="3080951"/>
            <a:ext cx="3992775" cy="1307623"/>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9" name="Shape 789"/>
        <p:cNvGrpSpPr/>
        <p:nvPr/>
      </p:nvGrpSpPr>
      <p:grpSpPr>
        <a:xfrm>
          <a:off x="0" y="0"/>
          <a:ext cx="0" cy="0"/>
          <a:chOff x="0" y="0"/>
          <a:chExt cx="0" cy="0"/>
        </a:xfrm>
      </p:grpSpPr>
      <p:sp>
        <p:nvSpPr>
          <p:cNvPr id="790" name="Google Shape;790;p1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Authors Guild v. Google</a:t>
            </a:r>
            <a:endParaRPr/>
          </a:p>
        </p:txBody>
      </p:sp>
      <p:sp>
        <p:nvSpPr>
          <p:cNvPr id="791" name="Google Shape;791;p129"/>
          <p:cNvSpPr txBox="1"/>
          <p:nvPr>
            <p:ph idx="1" type="body"/>
          </p:nvPr>
        </p:nvSpPr>
        <p:spPr>
          <a:xfrm>
            <a:off x="311700" y="1304875"/>
            <a:ext cx="8520600" cy="371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t>Google Books = Transformative!</a:t>
            </a:r>
            <a:endParaRPr b="1" sz="2400"/>
          </a:p>
          <a:p>
            <a:pPr indent="0" lvl="0" marL="0" rtl="0" algn="l">
              <a:spcBef>
                <a:spcPts val="1600"/>
              </a:spcBef>
              <a:spcAft>
                <a:spcPts val="0"/>
              </a:spcAft>
              <a:buNone/>
            </a:pPr>
            <a:r>
              <a:rPr lang="en"/>
              <a:t>“Google’s making of a digital copy to provide a search function is a transformative use, which </a:t>
            </a:r>
            <a:r>
              <a:rPr b="1" lang="en"/>
              <a:t>augments public knowledge by making available information </a:t>
            </a:r>
            <a:r>
              <a:rPr b="1" i="1" lang="en"/>
              <a:t>about</a:t>
            </a:r>
            <a:r>
              <a:rPr b="1" lang="en"/>
              <a:t> Plaintiff’s books</a:t>
            </a:r>
            <a:r>
              <a:rPr lang="en"/>
              <a:t> without providing the public with a substantial substitute for matter protected by the Plaintiff’s copyright interests. . .”</a:t>
            </a:r>
            <a:endParaRPr/>
          </a:p>
          <a:p>
            <a:pPr indent="0" lvl="0" marL="0" rtl="0" algn="r">
              <a:spcBef>
                <a:spcPts val="1600"/>
              </a:spcBef>
              <a:spcAft>
                <a:spcPts val="1600"/>
              </a:spcAft>
              <a:buNone/>
            </a:pPr>
            <a:r>
              <a:rPr lang="en"/>
              <a:t>— Second Circuit Court of Appeals, 2015 (written by Judge Leval)</a:t>
            </a:r>
            <a:br>
              <a:rPr lang="en"/>
            </a:br>
            <a:r>
              <a:rPr lang="en" u="sng">
                <a:solidFill>
                  <a:srgbClr val="0B5394"/>
                </a:solidFill>
                <a:hlinkClick r:id="rId3"/>
              </a:rPr>
              <a:t>https://fairuse.stanford.edu/case/authors-guild-v-google-inc/</a:t>
            </a:r>
            <a:r>
              <a:rPr lang="en"/>
              <a:t> </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5" name="Shape 795"/>
        <p:cNvGrpSpPr/>
        <p:nvPr/>
      </p:nvGrpSpPr>
      <p:grpSpPr>
        <a:xfrm>
          <a:off x="0" y="0"/>
          <a:ext cx="0" cy="0"/>
          <a:chOff x="0" y="0"/>
          <a:chExt cx="0" cy="0"/>
        </a:xfrm>
      </p:grpSpPr>
      <p:sp>
        <p:nvSpPr>
          <p:cNvPr id="796" name="Google Shape;796;p1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Authors Guild v. HathiTrust</a:t>
            </a:r>
            <a:endParaRPr/>
          </a:p>
        </p:txBody>
      </p:sp>
      <p:sp>
        <p:nvSpPr>
          <p:cNvPr id="797" name="Google Shape;797;p130"/>
          <p:cNvSpPr txBox="1"/>
          <p:nvPr>
            <p:ph idx="1" type="body"/>
          </p:nvPr>
        </p:nvSpPr>
        <p:spPr>
          <a:xfrm>
            <a:off x="311700" y="1304875"/>
            <a:ext cx="8520600" cy="371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t>“Quintessentially” Transformative!</a:t>
            </a:r>
            <a:endParaRPr b="1" sz="2400"/>
          </a:p>
          <a:p>
            <a:pPr indent="0" lvl="0" marL="0" rtl="0" algn="l">
              <a:spcBef>
                <a:spcPts val="1600"/>
              </a:spcBef>
              <a:spcAft>
                <a:spcPts val="0"/>
              </a:spcAft>
              <a:buNone/>
            </a:pPr>
            <a:r>
              <a:rPr lang="en"/>
              <a:t>“Turning  to the first factor, we conclude that  the creation of a full-text searchable database is a </a:t>
            </a:r>
            <a:r>
              <a:rPr b="1" lang="en"/>
              <a:t>quintessentially transformative</a:t>
            </a:r>
            <a:r>
              <a:rPr lang="en"/>
              <a:t> use. . . . [T]he </a:t>
            </a:r>
            <a:r>
              <a:rPr b="1" lang="en"/>
              <a:t>result of a word search is different in purpose, character, expression, meaning, and message from the page (and the book) from which it is drawn</a:t>
            </a:r>
            <a:r>
              <a:rPr lang="en"/>
              <a:t>. Indeed, we can discern little or no resemblance between the original text and the results of the [HathiTrust Digital Library] full‐text search.”</a:t>
            </a:r>
            <a:endParaRPr/>
          </a:p>
          <a:p>
            <a:pPr indent="0" lvl="0" marL="0" rtl="0" algn="r">
              <a:spcBef>
                <a:spcPts val="1600"/>
              </a:spcBef>
              <a:spcAft>
                <a:spcPts val="0"/>
              </a:spcAft>
              <a:buNone/>
            </a:pPr>
            <a:r>
              <a:rPr lang="en"/>
              <a:t>— Second Circuit Court of Appeals, 2013 (written by Judge Parker)</a:t>
            </a:r>
            <a:br>
              <a:rPr lang="en"/>
            </a:br>
            <a:r>
              <a:rPr lang="en" u="sng">
                <a:solidFill>
                  <a:srgbClr val="0B5394"/>
                </a:solidFill>
                <a:hlinkClick r:id="rId3"/>
              </a:rPr>
              <a:t>https://www.documentcloud.org/documents/1184989-12-4547-opn.html</a:t>
            </a:r>
            <a:r>
              <a:rPr lang="en">
                <a:solidFill>
                  <a:srgbClr val="0B5394"/>
                </a:solidFill>
              </a:rPr>
              <a:t> </a:t>
            </a:r>
            <a:endParaRPr>
              <a:solidFill>
                <a:srgbClr val="0B5394"/>
              </a:solidFill>
            </a:endParaRPr>
          </a:p>
          <a:p>
            <a:pPr indent="0" lvl="0" marL="0" rtl="0" algn="l">
              <a:spcBef>
                <a:spcPts val="1600"/>
              </a:spcBef>
              <a:spcAft>
                <a:spcPts val="1600"/>
              </a:spcAft>
              <a:buNone/>
            </a:pPr>
            <a:r>
              <a:rPr lang="en"/>
              <a:t> </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1" name="Shape 801"/>
        <p:cNvGrpSpPr/>
        <p:nvPr/>
      </p:nvGrpSpPr>
      <p:grpSpPr>
        <a:xfrm>
          <a:off x="0" y="0"/>
          <a:ext cx="0" cy="0"/>
          <a:chOff x="0" y="0"/>
          <a:chExt cx="0" cy="0"/>
        </a:xfrm>
      </p:grpSpPr>
      <p:sp>
        <p:nvSpPr>
          <p:cNvPr id="802" name="Google Shape;802;p1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Digital Scholarship = Home Free?</a:t>
            </a:r>
            <a:endParaRPr/>
          </a:p>
        </p:txBody>
      </p:sp>
      <p:sp>
        <p:nvSpPr>
          <p:cNvPr id="803" name="Google Shape;803;p131"/>
          <p:cNvSpPr txBox="1"/>
          <p:nvPr>
            <p:ph idx="1" type="body"/>
          </p:nvPr>
        </p:nvSpPr>
        <p:spPr>
          <a:xfrm>
            <a:off x="311700" y="1304875"/>
            <a:ext cx="8520600" cy="371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highlight>
                  <a:srgbClr val="FFFFFF"/>
                </a:highlight>
              </a:rPr>
              <a:t>No.</a:t>
            </a:r>
            <a:endParaRPr b="1" sz="2400">
              <a:highlight>
                <a:srgbClr val="FFFFFF"/>
              </a:highlight>
            </a:endParaRPr>
          </a:p>
          <a:p>
            <a:pPr indent="0" lvl="0" marL="0" rtl="0" algn="ctr">
              <a:spcBef>
                <a:spcPts val="1600"/>
              </a:spcBef>
              <a:spcAft>
                <a:spcPts val="0"/>
              </a:spcAft>
              <a:buNone/>
            </a:pPr>
            <a:r>
              <a:rPr lang="en">
                <a:highlight>
                  <a:srgbClr val="FFFFFF"/>
                </a:highlight>
              </a:rPr>
              <a:t>Not all uses of copyrighted works in digital scholarship are transformative.</a:t>
            </a:r>
            <a:endParaRPr>
              <a:highlight>
                <a:srgbClr val="FFFFFF"/>
              </a:highlight>
            </a:endParaRPr>
          </a:p>
          <a:p>
            <a:pPr indent="0" lvl="0" marL="0" rtl="0" algn="ctr">
              <a:spcBef>
                <a:spcPts val="1600"/>
              </a:spcBef>
              <a:spcAft>
                <a:spcPts val="0"/>
              </a:spcAft>
              <a:buNone/>
            </a:pPr>
            <a:r>
              <a:rPr lang="en">
                <a:highlight>
                  <a:srgbClr val="FFFFFF"/>
                </a:highlight>
              </a:rPr>
              <a:t>Further, not all transformative uses are fair.</a:t>
            </a:r>
            <a:endParaRPr>
              <a:highlight>
                <a:srgbClr val="FFFFFF"/>
              </a:highlight>
            </a:endParaRPr>
          </a:p>
          <a:p>
            <a:pPr indent="0" lvl="0" marL="0" rtl="0" algn="ctr">
              <a:spcBef>
                <a:spcPts val="1600"/>
              </a:spcBef>
              <a:spcAft>
                <a:spcPts val="1600"/>
              </a:spcAft>
              <a:buNone/>
            </a:pPr>
            <a:r>
              <a:t/>
            </a:r>
            <a:endParaRPr b="1" sz="2400">
              <a:highlight>
                <a:srgbClr val="FFFFFF"/>
              </a:highlight>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7" name="Shape 807"/>
        <p:cNvGrpSpPr/>
        <p:nvPr/>
      </p:nvGrpSpPr>
      <p:grpSpPr>
        <a:xfrm>
          <a:off x="0" y="0"/>
          <a:ext cx="0" cy="0"/>
          <a:chOff x="0" y="0"/>
          <a:chExt cx="0" cy="0"/>
        </a:xfrm>
      </p:grpSpPr>
      <p:sp>
        <p:nvSpPr>
          <p:cNvPr id="808" name="Google Shape;808;p1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Digital Scholarship = Home Free?</a:t>
            </a:r>
            <a:endParaRPr/>
          </a:p>
        </p:txBody>
      </p:sp>
      <p:sp>
        <p:nvSpPr>
          <p:cNvPr id="809" name="Google Shape;809;p132"/>
          <p:cNvSpPr txBox="1"/>
          <p:nvPr>
            <p:ph idx="1" type="body"/>
          </p:nvPr>
        </p:nvSpPr>
        <p:spPr>
          <a:xfrm>
            <a:off x="311700" y="1304875"/>
            <a:ext cx="8520600" cy="371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highlight>
                  <a:srgbClr val="FFFFFF"/>
                </a:highlight>
              </a:rPr>
              <a:t>No.</a:t>
            </a:r>
            <a:endParaRPr b="1" sz="2400">
              <a:highlight>
                <a:srgbClr val="FFFFFF"/>
              </a:highlight>
            </a:endParaRPr>
          </a:p>
          <a:p>
            <a:pPr indent="0" lvl="0" marL="0" rtl="0" algn="l">
              <a:spcBef>
                <a:spcPts val="1600"/>
              </a:spcBef>
              <a:spcAft>
                <a:spcPts val="0"/>
              </a:spcAft>
              <a:buNone/>
            </a:pPr>
            <a:r>
              <a:rPr lang="en"/>
              <a:t>“</a:t>
            </a:r>
            <a:r>
              <a:rPr b="1" lang="en"/>
              <a:t>The existence of any identifiable transformative objective does not, however, guarantee success in claiming fair use</a:t>
            </a:r>
            <a:r>
              <a:rPr lang="en"/>
              <a:t>. . . . [E]xtensive takings may impinge on creative incentives. And the secondary user’s claim under the first factor is weakened to the extent that her takings exceed the asserted justification. The justification will likely be outweighed if the takings are excessive and other factors favor the copyright owner.”</a:t>
            </a:r>
            <a:endParaRPr/>
          </a:p>
          <a:p>
            <a:pPr indent="0" lvl="0" marL="0" rtl="0" algn="r">
              <a:spcBef>
                <a:spcPts val="1600"/>
              </a:spcBef>
              <a:spcAft>
                <a:spcPts val="0"/>
              </a:spcAft>
              <a:buClr>
                <a:srgbClr val="000000"/>
              </a:buClr>
              <a:buSzPts val="1100"/>
              <a:buFont typeface="Arial"/>
              <a:buNone/>
            </a:pPr>
            <a:r>
              <a:rPr lang="en"/>
              <a:t>— Judge Pierre N. Leval, “Toward a Fair Use Standard,” </a:t>
            </a:r>
            <a:br>
              <a:rPr lang="en"/>
            </a:br>
            <a:r>
              <a:rPr i="1" lang="en"/>
              <a:t>Harvard Law Review</a:t>
            </a:r>
            <a:r>
              <a:rPr lang="en"/>
              <a:t>, vol. 103, no. 5, 1990</a:t>
            </a:r>
            <a:endParaRPr/>
          </a:p>
          <a:p>
            <a:pPr indent="0" lvl="0" marL="0" rtl="0" algn="ctr">
              <a:spcBef>
                <a:spcPts val="1600"/>
              </a:spcBef>
              <a:spcAft>
                <a:spcPts val="1600"/>
              </a:spcAft>
              <a:buNone/>
            </a:pPr>
            <a:r>
              <a:t/>
            </a:r>
            <a:endParaRPr b="1" sz="2400">
              <a:highlight>
                <a:srgbClr val="FFFFFF"/>
              </a:highlight>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3" name="Shape 813"/>
        <p:cNvGrpSpPr/>
        <p:nvPr/>
      </p:nvGrpSpPr>
      <p:grpSpPr>
        <a:xfrm>
          <a:off x="0" y="0"/>
          <a:ext cx="0" cy="0"/>
          <a:chOff x="0" y="0"/>
          <a:chExt cx="0" cy="0"/>
        </a:xfrm>
      </p:grpSpPr>
      <p:sp>
        <p:nvSpPr>
          <p:cNvPr id="814" name="Google Shape;814;p1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Limitations</a:t>
            </a:r>
            <a:endParaRPr/>
          </a:p>
        </p:txBody>
      </p:sp>
      <p:sp>
        <p:nvSpPr>
          <p:cNvPr id="815" name="Google Shape;815;p133"/>
          <p:cNvSpPr txBox="1"/>
          <p:nvPr>
            <p:ph idx="1" type="body"/>
          </p:nvPr>
        </p:nvSpPr>
        <p:spPr>
          <a:xfrm>
            <a:off x="311700" y="1304875"/>
            <a:ext cx="8520600" cy="371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“Items in copyright digitized for nonconsumptive uses </a:t>
            </a:r>
            <a:r>
              <a:rPr b="1" lang="en"/>
              <a:t>should not be employed in other ways (e.g., to provide digital access for ordinary reading) without independent justification</a:t>
            </a:r>
            <a:r>
              <a:rPr lang="en"/>
              <a:t>, either by a license from the rights holder or pursuant to a statutory exception. Search access to database materials should be limited to portions appropriate to the nonconsumptive research purpose.”</a:t>
            </a:r>
            <a:endParaRPr/>
          </a:p>
          <a:p>
            <a:pPr indent="0" lvl="0" marL="0" rtl="0" algn="r">
              <a:spcBef>
                <a:spcPts val="1600"/>
              </a:spcBef>
              <a:spcAft>
                <a:spcPts val="1600"/>
              </a:spcAft>
              <a:buNone/>
            </a:pPr>
            <a:r>
              <a:rPr lang="en"/>
              <a:t>— Code of Best Practices in Fair Use for Academic and Research Libraries</a:t>
            </a:r>
            <a:br>
              <a:rPr lang="en"/>
            </a:br>
            <a:r>
              <a:rPr lang="en" u="sng">
                <a:solidFill>
                  <a:srgbClr val="0B5394"/>
                </a:solidFill>
                <a:hlinkClick r:id="rId3"/>
              </a:rPr>
              <a:t>https://www.arl.org/focus-areas/copyright-ip/fair-use/code-of-best-practices</a:t>
            </a:r>
            <a:r>
              <a:rPr lang="en"/>
              <a:t> </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9" name="Shape 819"/>
        <p:cNvGrpSpPr/>
        <p:nvPr/>
      </p:nvGrpSpPr>
      <p:grpSpPr>
        <a:xfrm>
          <a:off x="0" y="0"/>
          <a:ext cx="0" cy="0"/>
          <a:chOff x="0" y="0"/>
          <a:chExt cx="0" cy="0"/>
        </a:xfrm>
      </p:grpSpPr>
      <p:sp>
        <p:nvSpPr>
          <p:cNvPr id="820" name="Google Shape;820;p134"/>
          <p:cNvSpPr txBox="1"/>
          <p:nvPr>
            <p:ph type="title"/>
          </p:nvPr>
        </p:nvSpPr>
        <p:spPr>
          <a:xfrm>
            <a:off x="265500" y="1816950"/>
            <a:ext cx="4045200" cy="150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800"/>
              <a:t>How open are copyrighted works</a:t>
            </a:r>
            <a:br>
              <a:rPr lang="en" sz="2800"/>
            </a:br>
            <a:r>
              <a:rPr lang="en" sz="2800"/>
              <a:t>for digital scholarship?</a:t>
            </a:r>
            <a:endParaRPr sz="2800"/>
          </a:p>
        </p:txBody>
      </p:sp>
      <p:sp>
        <p:nvSpPr>
          <p:cNvPr id="821" name="Google Shape;821;p134"/>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b="1" lang="en" sz="2800"/>
              <a:t>Somewhat, </a:t>
            </a:r>
            <a:br>
              <a:rPr b="1" lang="en" sz="2800"/>
            </a:br>
            <a:r>
              <a:rPr b="1" lang="en" sz="2800"/>
              <a:t>via fair use</a:t>
            </a:r>
            <a:endParaRPr b="1" sz="2800"/>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5" name="Shape 825"/>
        <p:cNvGrpSpPr/>
        <p:nvPr/>
      </p:nvGrpSpPr>
      <p:grpSpPr>
        <a:xfrm>
          <a:off x="0" y="0"/>
          <a:ext cx="0" cy="0"/>
          <a:chOff x="0" y="0"/>
          <a:chExt cx="0" cy="0"/>
        </a:xfrm>
      </p:grpSpPr>
      <p:sp>
        <p:nvSpPr>
          <p:cNvPr id="826" name="Google Shape;826;p135"/>
          <p:cNvSpPr txBox="1"/>
          <p:nvPr>
            <p:ph type="title"/>
          </p:nvPr>
        </p:nvSpPr>
        <p:spPr>
          <a:xfrm>
            <a:off x="265500" y="1816950"/>
            <a:ext cx="4045200" cy="150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800"/>
              <a:t>How open are copyrighted works</a:t>
            </a:r>
            <a:br>
              <a:rPr lang="en" sz="2800"/>
            </a:br>
            <a:r>
              <a:rPr lang="en" sz="2800"/>
              <a:t>for digital scholarship?</a:t>
            </a:r>
            <a:endParaRPr sz="2800"/>
          </a:p>
        </p:txBody>
      </p:sp>
      <p:sp>
        <p:nvSpPr>
          <p:cNvPr id="827" name="Google Shape;827;p135"/>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b="1" lang="en" sz="2800"/>
              <a:t>Fairly fairly open</a:t>
            </a:r>
            <a:endParaRPr b="1" sz="2800"/>
          </a:p>
        </p:txBody>
      </p:sp>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